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embeddedFontLst>
    <p:embeddedFont>
      <p:font typeface="Raleway Black"/>
      <p:bold r:id="rId32"/>
      <p:boldItalic r:id="rId33"/>
    </p:embeddedFont>
    <p:embeddedFont>
      <p:font typeface="Questrial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hsZ2GAJqczQ8E2WFfSAycdsqXR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Black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Black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Questrial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5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Confusion_matri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coolors.co/export/png/eef0f2-1c2541-f2af29-b33951-170f11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91" y="354169"/>
            <a:ext cx="5627039" cy="351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0"/>
          <p:cNvSpPr txBox="1"/>
          <p:nvPr/>
        </p:nvSpPr>
        <p:spPr>
          <a:xfrm>
            <a:off x="1448873" y="824247"/>
            <a:ext cx="6709893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Our model correctly diagnosed 5 out of the 10 cases, while classifying the remaining 95 as controls….</a:t>
            </a:r>
            <a:endParaRPr sz="25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0" name="Google Shape;470;p10"/>
          <p:cNvSpPr txBox="1"/>
          <p:nvPr/>
        </p:nvSpPr>
        <p:spPr>
          <a:xfrm>
            <a:off x="2904186" y="2701807"/>
            <a:ext cx="3026470" cy="11038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230" l="0" r="-11466" t="-331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1" name="Google Shape;471;p10"/>
          <p:cNvSpPr/>
          <p:nvPr/>
        </p:nvSpPr>
        <p:spPr>
          <a:xfrm>
            <a:off x="-167425" y="-218941"/>
            <a:ext cx="9659155" cy="7302321"/>
          </a:xfrm>
          <a:prstGeom prst="rect">
            <a:avLst/>
          </a:prstGeom>
          <a:solidFill>
            <a:schemeClr val="dk1">
              <a:alpha val="69803"/>
            </a:scheme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2" name="Google Shape;472;p10"/>
          <p:cNvGrpSpPr/>
          <p:nvPr/>
        </p:nvGrpSpPr>
        <p:grpSpPr>
          <a:xfrm>
            <a:off x="1010992" y="4436700"/>
            <a:ext cx="7147774" cy="1800616"/>
            <a:chOff x="1004553" y="4378817"/>
            <a:chExt cx="7147774" cy="1800616"/>
          </a:xfrm>
        </p:grpSpPr>
        <p:sp>
          <p:nvSpPr>
            <p:cNvPr id="473" name="Google Shape;473;p10"/>
            <p:cNvSpPr txBox="1"/>
            <p:nvPr/>
          </p:nvSpPr>
          <p:spPr>
            <a:xfrm>
              <a:off x="1004553" y="4378817"/>
              <a:ext cx="7147774" cy="784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500">
                  <a:solidFill>
                    <a:srgbClr val="F2AF29"/>
                  </a:solidFill>
                  <a:latin typeface="Raleway Black"/>
                  <a:ea typeface="Raleway Black"/>
                  <a:cs typeface="Raleway Black"/>
                  <a:sym typeface="Raleway Black"/>
                </a:rPr>
                <a:t>Classification Accuracy</a:t>
              </a:r>
              <a:endParaRPr sz="4500">
                <a:solidFill>
                  <a:srgbClr val="F2AF29"/>
                </a:solidFill>
                <a:latin typeface="Raleway Black"/>
                <a:ea typeface="Raleway Black"/>
                <a:cs typeface="Raleway Black"/>
                <a:sym typeface="Raleway Black"/>
              </a:endParaRPr>
            </a:p>
          </p:txBody>
        </p:sp>
        <p:sp>
          <p:nvSpPr>
            <p:cNvPr id="474" name="Google Shape;474;p10"/>
            <p:cNvSpPr txBox="1"/>
            <p:nvPr/>
          </p:nvSpPr>
          <p:spPr>
            <a:xfrm>
              <a:off x="1455313" y="5009882"/>
              <a:ext cx="6246254" cy="116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2AF29"/>
                  </a:solidFill>
                  <a:latin typeface="Questrial"/>
                  <a:ea typeface="Questrial"/>
                  <a:cs typeface="Questrial"/>
                  <a:sym typeface="Questrial"/>
                </a:rPr>
                <a:t>The proportion of the sample that your model correctly classified</a:t>
              </a:r>
              <a:endParaRPr sz="3500">
                <a:solidFill>
                  <a:srgbClr val="F2AF29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475" name="Google Shape;475;p10"/>
            <p:cNvCxnSpPr/>
            <p:nvPr/>
          </p:nvCxnSpPr>
          <p:spPr>
            <a:xfrm>
              <a:off x="1680694" y="5061398"/>
              <a:ext cx="5795492" cy="0"/>
            </a:xfrm>
            <a:prstGeom prst="straightConnector1">
              <a:avLst/>
            </a:prstGeom>
            <a:noFill/>
            <a:ln cap="flat" cmpd="sng" w="9525">
              <a:solidFill>
                <a:srgbClr val="170F1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1"/>
          <p:cNvSpPr/>
          <p:nvPr/>
        </p:nvSpPr>
        <p:spPr>
          <a:xfrm>
            <a:off x="0" y="3245477"/>
            <a:ext cx="9144000" cy="3612524"/>
          </a:xfrm>
          <a:prstGeom prst="rect">
            <a:avLst/>
          </a:prstGeom>
          <a:solidFill>
            <a:srgbClr val="170F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11"/>
          <p:cNvSpPr txBox="1"/>
          <p:nvPr/>
        </p:nvSpPr>
        <p:spPr>
          <a:xfrm>
            <a:off x="156786" y="114044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Model A</a:t>
            </a:r>
            <a:endParaRPr sz="4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2" name="Google Shape;482;p11"/>
          <p:cNvSpPr txBox="1"/>
          <p:nvPr/>
        </p:nvSpPr>
        <p:spPr>
          <a:xfrm>
            <a:off x="156786" y="3367453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Model B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2"/>
          <p:cNvSpPr/>
          <p:nvPr/>
        </p:nvSpPr>
        <p:spPr>
          <a:xfrm>
            <a:off x="0" y="3245477"/>
            <a:ext cx="9144000" cy="3612524"/>
          </a:xfrm>
          <a:prstGeom prst="rect">
            <a:avLst/>
          </a:prstGeom>
          <a:solidFill>
            <a:srgbClr val="170F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2"/>
          <p:cNvSpPr txBox="1"/>
          <p:nvPr/>
        </p:nvSpPr>
        <p:spPr>
          <a:xfrm>
            <a:off x="156786" y="114044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Model A</a:t>
            </a:r>
            <a:endParaRPr sz="4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9" name="Google Shape;489;p12"/>
          <p:cNvSpPr txBox="1"/>
          <p:nvPr/>
        </p:nvSpPr>
        <p:spPr>
          <a:xfrm>
            <a:off x="156786" y="3367453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Model B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0" name="Google Shape;490;p12"/>
          <p:cNvSpPr txBox="1"/>
          <p:nvPr/>
        </p:nvSpPr>
        <p:spPr>
          <a:xfrm>
            <a:off x="156786" y="1083913"/>
            <a:ext cx="341906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33951"/>
                </a:solidFill>
                <a:latin typeface="Raleway Black"/>
                <a:ea typeface="Raleway Black"/>
                <a:cs typeface="Raleway Black"/>
                <a:sym typeface="Raleway Black"/>
              </a:rPr>
              <a:t>90%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B33951"/>
                </a:solidFill>
                <a:latin typeface="Questrial"/>
                <a:ea typeface="Questrial"/>
                <a:cs typeface="Questrial"/>
                <a:sym typeface="Questrial"/>
              </a:rPr>
              <a:t>Classification accuracy</a:t>
            </a:r>
            <a:endParaRPr sz="2500">
              <a:solidFill>
                <a:srgbClr val="B3395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1" name="Google Shape;491;p12"/>
          <p:cNvSpPr txBox="1"/>
          <p:nvPr/>
        </p:nvSpPr>
        <p:spPr>
          <a:xfrm>
            <a:off x="196543" y="4523310"/>
            <a:ext cx="341906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2AF29"/>
                </a:solidFill>
                <a:latin typeface="Raleway Black"/>
                <a:ea typeface="Raleway Black"/>
                <a:cs typeface="Raleway Black"/>
                <a:sym typeface="Raleway Black"/>
              </a:rPr>
              <a:t>89%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2AF29"/>
                </a:solidFill>
                <a:latin typeface="Questrial"/>
                <a:ea typeface="Questrial"/>
                <a:cs typeface="Questrial"/>
                <a:sym typeface="Questrial"/>
              </a:rPr>
              <a:t>Classification accuracy</a:t>
            </a:r>
            <a:endParaRPr sz="2500">
              <a:solidFill>
                <a:srgbClr val="F2AF2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3"/>
          <p:cNvSpPr/>
          <p:nvPr/>
        </p:nvSpPr>
        <p:spPr>
          <a:xfrm>
            <a:off x="0" y="3245477"/>
            <a:ext cx="9144000" cy="3612524"/>
          </a:xfrm>
          <a:prstGeom prst="rect">
            <a:avLst/>
          </a:prstGeom>
          <a:solidFill>
            <a:srgbClr val="170F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3"/>
          <p:cNvSpPr txBox="1"/>
          <p:nvPr/>
        </p:nvSpPr>
        <p:spPr>
          <a:xfrm>
            <a:off x="156786" y="114044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Model A</a:t>
            </a:r>
            <a:endParaRPr sz="4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8" name="Google Shape;498;p13"/>
          <p:cNvSpPr txBox="1"/>
          <p:nvPr/>
        </p:nvSpPr>
        <p:spPr>
          <a:xfrm>
            <a:off x="156786" y="3367453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Model B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9" name="Google Shape;499;p13"/>
          <p:cNvSpPr txBox="1"/>
          <p:nvPr/>
        </p:nvSpPr>
        <p:spPr>
          <a:xfrm>
            <a:off x="156786" y="1083913"/>
            <a:ext cx="341906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33951"/>
                </a:solidFill>
                <a:latin typeface="Raleway Black"/>
                <a:ea typeface="Raleway Black"/>
                <a:cs typeface="Raleway Black"/>
                <a:sym typeface="Raleway Black"/>
              </a:rPr>
              <a:t>90%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B33951"/>
                </a:solidFill>
                <a:latin typeface="Questrial"/>
                <a:ea typeface="Questrial"/>
                <a:cs typeface="Questrial"/>
                <a:sym typeface="Questrial"/>
              </a:rPr>
              <a:t>Classification accuracy</a:t>
            </a:r>
            <a:endParaRPr sz="2500">
              <a:solidFill>
                <a:srgbClr val="B3395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0" name="Google Shape;500;p13"/>
          <p:cNvSpPr txBox="1"/>
          <p:nvPr/>
        </p:nvSpPr>
        <p:spPr>
          <a:xfrm>
            <a:off x="196543" y="4523310"/>
            <a:ext cx="341906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2AF29"/>
                </a:solidFill>
                <a:latin typeface="Raleway Black"/>
                <a:ea typeface="Raleway Black"/>
                <a:cs typeface="Raleway Black"/>
                <a:sym typeface="Raleway Black"/>
              </a:rPr>
              <a:t>89%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2AF29"/>
                </a:solidFill>
                <a:latin typeface="Questrial"/>
                <a:ea typeface="Questrial"/>
                <a:cs typeface="Questrial"/>
                <a:sym typeface="Questrial"/>
              </a:rPr>
              <a:t>Classification accuracy</a:t>
            </a:r>
            <a:endParaRPr sz="2500">
              <a:solidFill>
                <a:srgbClr val="F2AF2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1" name="Google Shape;501;p13"/>
          <p:cNvSpPr txBox="1"/>
          <p:nvPr/>
        </p:nvSpPr>
        <p:spPr>
          <a:xfrm>
            <a:off x="4041913" y="583775"/>
            <a:ext cx="4412974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Diagnosed everyone as a control</a:t>
            </a:r>
            <a:endParaRPr sz="5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502" name="Google Shape;502;p13"/>
          <p:cNvCxnSpPr/>
          <p:nvPr/>
        </p:nvCxnSpPr>
        <p:spPr>
          <a:xfrm>
            <a:off x="3708368" y="467987"/>
            <a:ext cx="0" cy="2540256"/>
          </a:xfrm>
          <a:prstGeom prst="straightConnector1">
            <a:avLst/>
          </a:prstGeom>
          <a:noFill/>
          <a:ln cap="flat" cmpd="sng" w="34925">
            <a:solidFill>
              <a:srgbClr val="170F1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"/>
          <p:cNvSpPr/>
          <p:nvPr/>
        </p:nvSpPr>
        <p:spPr>
          <a:xfrm>
            <a:off x="0" y="3245477"/>
            <a:ext cx="9144000" cy="3612524"/>
          </a:xfrm>
          <a:prstGeom prst="rect">
            <a:avLst/>
          </a:prstGeom>
          <a:solidFill>
            <a:srgbClr val="170F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4"/>
          <p:cNvSpPr txBox="1"/>
          <p:nvPr/>
        </p:nvSpPr>
        <p:spPr>
          <a:xfrm>
            <a:off x="156786" y="114044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Model A</a:t>
            </a:r>
            <a:endParaRPr sz="4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9" name="Google Shape;509;p14"/>
          <p:cNvSpPr txBox="1"/>
          <p:nvPr/>
        </p:nvSpPr>
        <p:spPr>
          <a:xfrm>
            <a:off x="156786" y="3367453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Model B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0" name="Google Shape;510;p14"/>
          <p:cNvSpPr txBox="1"/>
          <p:nvPr/>
        </p:nvSpPr>
        <p:spPr>
          <a:xfrm>
            <a:off x="156786" y="1083913"/>
            <a:ext cx="341906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33951"/>
                </a:solidFill>
                <a:latin typeface="Raleway Black"/>
                <a:ea typeface="Raleway Black"/>
                <a:cs typeface="Raleway Black"/>
                <a:sym typeface="Raleway Black"/>
              </a:rPr>
              <a:t>90%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B33951"/>
                </a:solidFill>
                <a:latin typeface="Questrial"/>
                <a:ea typeface="Questrial"/>
                <a:cs typeface="Questrial"/>
                <a:sym typeface="Questrial"/>
              </a:rPr>
              <a:t>Classification accuracy</a:t>
            </a:r>
            <a:endParaRPr sz="2500">
              <a:solidFill>
                <a:srgbClr val="B3395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1" name="Google Shape;511;p14"/>
          <p:cNvSpPr txBox="1"/>
          <p:nvPr/>
        </p:nvSpPr>
        <p:spPr>
          <a:xfrm>
            <a:off x="196543" y="4523310"/>
            <a:ext cx="341906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2AF29"/>
                </a:solidFill>
                <a:latin typeface="Raleway Black"/>
                <a:ea typeface="Raleway Black"/>
                <a:cs typeface="Raleway Black"/>
                <a:sym typeface="Raleway Black"/>
              </a:rPr>
              <a:t>89%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2AF29"/>
                </a:solidFill>
                <a:latin typeface="Questrial"/>
                <a:ea typeface="Questrial"/>
                <a:cs typeface="Questrial"/>
                <a:sym typeface="Questrial"/>
              </a:rPr>
              <a:t>Classification accuracy</a:t>
            </a:r>
            <a:endParaRPr sz="2500">
              <a:solidFill>
                <a:srgbClr val="F2AF2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12" name="Google Shape;512;p14"/>
          <p:cNvSpPr txBox="1"/>
          <p:nvPr/>
        </p:nvSpPr>
        <p:spPr>
          <a:xfrm>
            <a:off x="4041913" y="583775"/>
            <a:ext cx="4412974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Diagnosed everyone as a control</a:t>
            </a:r>
            <a:endParaRPr sz="5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513" name="Google Shape;513;p14"/>
          <p:cNvCxnSpPr/>
          <p:nvPr/>
        </p:nvCxnSpPr>
        <p:spPr>
          <a:xfrm>
            <a:off x="3708368" y="467987"/>
            <a:ext cx="0" cy="2540256"/>
          </a:xfrm>
          <a:prstGeom prst="straightConnector1">
            <a:avLst/>
          </a:prstGeom>
          <a:noFill/>
          <a:ln cap="flat" cmpd="sng" w="34925">
            <a:solidFill>
              <a:srgbClr val="170F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4" name="Google Shape;514;p14"/>
          <p:cNvSpPr txBox="1"/>
          <p:nvPr/>
        </p:nvSpPr>
        <p:spPr>
          <a:xfrm>
            <a:off x="3934776" y="3984701"/>
            <a:ext cx="498281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Successfully identified 4 of 10 cases,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and 85 of 90 controls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515" name="Google Shape;515;p14"/>
          <p:cNvCxnSpPr/>
          <p:nvPr/>
        </p:nvCxnSpPr>
        <p:spPr>
          <a:xfrm>
            <a:off x="3708368" y="3701790"/>
            <a:ext cx="0" cy="2540256"/>
          </a:xfrm>
          <a:prstGeom prst="straightConnector1">
            <a:avLst/>
          </a:prstGeom>
          <a:noFill/>
          <a:ln cap="flat" cmpd="sng" w="34925">
            <a:solidFill>
              <a:srgbClr val="EEF0F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2541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5"/>
          <p:cNvSpPr txBox="1"/>
          <p:nvPr/>
        </p:nvSpPr>
        <p:spPr>
          <a:xfrm>
            <a:off x="309093" y="746977"/>
            <a:ext cx="56667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2AF29"/>
                </a:solidFill>
                <a:latin typeface="Raleway Black"/>
                <a:ea typeface="Raleway Black"/>
                <a:cs typeface="Raleway Black"/>
                <a:sym typeface="Raleway Black"/>
              </a:rPr>
              <a:t>Type I Error:</a:t>
            </a:r>
            <a:endParaRPr sz="4000">
              <a:solidFill>
                <a:srgbClr val="F2AF29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521" name="Google Shape;521;p15"/>
          <p:cNvSpPr txBox="1"/>
          <p:nvPr/>
        </p:nvSpPr>
        <p:spPr>
          <a:xfrm>
            <a:off x="1043189" y="1454863"/>
            <a:ext cx="699322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Predicting that someone is a </a:t>
            </a:r>
            <a:r>
              <a:rPr lang="en-US" sz="4000">
                <a:solidFill>
                  <a:srgbClr val="B33951"/>
                </a:solidFill>
                <a:latin typeface="Questrial"/>
                <a:ea typeface="Questrial"/>
                <a:cs typeface="Questrial"/>
                <a:sym typeface="Questrial"/>
              </a:rPr>
              <a:t>case</a:t>
            </a: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 when they are really a control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254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6"/>
          <p:cNvSpPr txBox="1"/>
          <p:nvPr/>
        </p:nvSpPr>
        <p:spPr>
          <a:xfrm>
            <a:off x="309093" y="746977"/>
            <a:ext cx="56667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2AF29"/>
                </a:solidFill>
                <a:latin typeface="Raleway Black"/>
                <a:ea typeface="Raleway Black"/>
                <a:cs typeface="Raleway Black"/>
                <a:sym typeface="Raleway Black"/>
              </a:rPr>
              <a:t>Type I Error:</a:t>
            </a:r>
            <a:endParaRPr sz="4000">
              <a:solidFill>
                <a:srgbClr val="F2AF29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527" name="Google Shape;527;p16"/>
          <p:cNvSpPr txBox="1"/>
          <p:nvPr/>
        </p:nvSpPr>
        <p:spPr>
          <a:xfrm>
            <a:off x="1043189" y="1454863"/>
            <a:ext cx="699322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Predicting that someone is a </a:t>
            </a:r>
            <a:r>
              <a:rPr lang="en-US" sz="4000">
                <a:solidFill>
                  <a:srgbClr val="B33951"/>
                </a:solidFill>
                <a:latin typeface="Questrial"/>
                <a:ea typeface="Questrial"/>
                <a:cs typeface="Questrial"/>
                <a:sym typeface="Questrial"/>
              </a:rPr>
              <a:t>case</a:t>
            </a: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 when they are really a control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8" name="Google Shape;528;p16"/>
          <p:cNvSpPr txBox="1"/>
          <p:nvPr/>
        </p:nvSpPr>
        <p:spPr>
          <a:xfrm>
            <a:off x="309093" y="3591061"/>
            <a:ext cx="56667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2AF29"/>
                </a:solidFill>
                <a:latin typeface="Raleway Black"/>
                <a:ea typeface="Raleway Black"/>
                <a:cs typeface="Raleway Black"/>
                <a:sym typeface="Raleway Black"/>
              </a:rPr>
              <a:t>Type II Error:</a:t>
            </a:r>
            <a:endParaRPr sz="4000">
              <a:solidFill>
                <a:srgbClr val="F2AF29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529" name="Google Shape;529;p16"/>
          <p:cNvSpPr txBox="1"/>
          <p:nvPr/>
        </p:nvSpPr>
        <p:spPr>
          <a:xfrm>
            <a:off x="1043189" y="4298947"/>
            <a:ext cx="719929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Predicting that someone is a control when they are really a </a:t>
            </a:r>
            <a:r>
              <a:rPr lang="en-US" sz="4000">
                <a:solidFill>
                  <a:srgbClr val="B33951"/>
                </a:solidFill>
                <a:latin typeface="Questrial"/>
                <a:ea typeface="Questrial"/>
                <a:cs typeface="Questrial"/>
                <a:sym typeface="Questrial"/>
              </a:rPr>
              <a:t>case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2541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7"/>
          <p:cNvSpPr txBox="1"/>
          <p:nvPr/>
        </p:nvSpPr>
        <p:spPr>
          <a:xfrm>
            <a:off x="309093" y="746977"/>
            <a:ext cx="56667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2AF29"/>
                </a:solidFill>
                <a:latin typeface="Raleway Black"/>
                <a:ea typeface="Raleway Black"/>
                <a:cs typeface="Raleway Black"/>
                <a:sym typeface="Raleway Black"/>
              </a:rPr>
              <a:t>False Positive:</a:t>
            </a:r>
            <a:endParaRPr sz="4000">
              <a:solidFill>
                <a:srgbClr val="F2AF29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535" name="Google Shape;535;p17"/>
          <p:cNvSpPr txBox="1"/>
          <p:nvPr/>
        </p:nvSpPr>
        <p:spPr>
          <a:xfrm>
            <a:off x="1043189" y="1454863"/>
            <a:ext cx="699322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Predicting that someone is a </a:t>
            </a:r>
            <a:r>
              <a:rPr lang="en-US" sz="4000">
                <a:solidFill>
                  <a:srgbClr val="B33951"/>
                </a:solidFill>
                <a:latin typeface="Questrial"/>
                <a:ea typeface="Questrial"/>
                <a:cs typeface="Questrial"/>
                <a:sym typeface="Questrial"/>
              </a:rPr>
              <a:t>case</a:t>
            </a: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 when they are really a control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36" name="Google Shape;536;p17"/>
          <p:cNvSpPr txBox="1"/>
          <p:nvPr/>
        </p:nvSpPr>
        <p:spPr>
          <a:xfrm>
            <a:off x="309093" y="3591061"/>
            <a:ext cx="566670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2AF29"/>
                </a:solidFill>
                <a:latin typeface="Raleway Black"/>
                <a:ea typeface="Raleway Black"/>
                <a:cs typeface="Raleway Black"/>
                <a:sym typeface="Raleway Black"/>
              </a:rPr>
              <a:t>False Negative:</a:t>
            </a:r>
            <a:endParaRPr sz="4000">
              <a:solidFill>
                <a:srgbClr val="F2AF29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537" name="Google Shape;537;p17"/>
          <p:cNvSpPr txBox="1"/>
          <p:nvPr/>
        </p:nvSpPr>
        <p:spPr>
          <a:xfrm>
            <a:off x="1043189" y="4298947"/>
            <a:ext cx="719929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Predicting that someone is a control when they are really a </a:t>
            </a:r>
            <a:r>
              <a:rPr lang="en-US" sz="4000">
                <a:solidFill>
                  <a:srgbClr val="B33951"/>
                </a:solidFill>
                <a:latin typeface="Questrial"/>
                <a:ea typeface="Questrial"/>
                <a:cs typeface="Questrial"/>
                <a:sym typeface="Questrial"/>
              </a:rPr>
              <a:t>case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8"/>
          <p:cNvSpPr/>
          <p:nvPr/>
        </p:nvSpPr>
        <p:spPr>
          <a:xfrm>
            <a:off x="0" y="3245477"/>
            <a:ext cx="9144000" cy="3612524"/>
          </a:xfrm>
          <a:prstGeom prst="rect">
            <a:avLst/>
          </a:prstGeom>
          <a:solidFill>
            <a:srgbClr val="170F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18"/>
          <p:cNvSpPr txBox="1"/>
          <p:nvPr/>
        </p:nvSpPr>
        <p:spPr>
          <a:xfrm>
            <a:off x="156786" y="114044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Model A</a:t>
            </a:r>
            <a:endParaRPr sz="4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4" name="Google Shape;544;p18"/>
          <p:cNvSpPr txBox="1"/>
          <p:nvPr/>
        </p:nvSpPr>
        <p:spPr>
          <a:xfrm>
            <a:off x="156786" y="3367453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Model B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5" name="Google Shape;545;p18"/>
          <p:cNvSpPr txBox="1"/>
          <p:nvPr/>
        </p:nvSpPr>
        <p:spPr>
          <a:xfrm>
            <a:off x="156786" y="1083913"/>
            <a:ext cx="341906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33951"/>
                </a:solidFill>
                <a:latin typeface="Raleway Black"/>
                <a:ea typeface="Raleway Black"/>
                <a:cs typeface="Raleway Black"/>
                <a:sym typeface="Raleway Black"/>
              </a:rPr>
              <a:t>90%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B33951"/>
                </a:solidFill>
                <a:latin typeface="Questrial"/>
                <a:ea typeface="Questrial"/>
                <a:cs typeface="Questrial"/>
                <a:sym typeface="Questrial"/>
              </a:rPr>
              <a:t>Classification accuracy</a:t>
            </a:r>
            <a:endParaRPr sz="2500">
              <a:solidFill>
                <a:srgbClr val="B3395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6" name="Google Shape;546;p18"/>
          <p:cNvSpPr txBox="1"/>
          <p:nvPr/>
        </p:nvSpPr>
        <p:spPr>
          <a:xfrm>
            <a:off x="196543" y="4523310"/>
            <a:ext cx="341906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2AF29"/>
                </a:solidFill>
                <a:latin typeface="Raleway Black"/>
                <a:ea typeface="Raleway Black"/>
                <a:cs typeface="Raleway Black"/>
                <a:sym typeface="Raleway Black"/>
              </a:rPr>
              <a:t>89%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2AF29"/>
                </a:solidFill>
                <a:latin typeface="Questrial"/>
                <a:ea typeface="Questrial"/>
                <a:cs typeface="Questrial"/>
                <a:sym typeface="Questrial"/>
              </a:rPr>
              <a:t>Classification accuracy</a:t>
            </a:r>
            <a:endParaRPr sz="2500">
              <a:solidFill>
                <a:srgbClr val="F2AF2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7" name="Google Shape;547;p18"/>
          <p:cNvSpPr txBox="1"/>
          <p:nvPr/>
        </p:nvSpPr>
        <p:spPr>
          <a:xfrm>
            <a:off x="4041913" y="583775"/>
            <a:ext cx="4412974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Diagnosed everyone as a control</a:t>
            </a:r>
            <a:endParaRPr sz="5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548" name="Google Shape;548;p18"/>
          <p:cNvCxnSpPr/>
          <p:nvPr/>
        </p:nvCxnSpPr>
        <p:spPr>
          <a:xfrm>
            <a:off x="3708368" y="467987"/>
            <a:ext cx="0" cy="2540256"/>
          </a:xfrm>
          <a:prstGeom prst="straightConnector1">
            <a:avLst/>
          </a:prstGeom>
          <a:noFill/>
          <a:ln cap="flat" cmpd="sng" w="34925">
            <a:solidFill>
              <a:srgbClr val="170F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9" name="Google Shape;549;p18"/>
          <p:cNvSpPr txBox="1"/>
          <p:nvPr/>
        </p:nvSpPr>
        <p:spPr>
          <a:xfrm>
            <a:off x="3934776" y="3984701"/>
            <a:ext cx="498281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Successfully identified 4 of 10 cases,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and 85 of 90 controls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550" name="Google Shape;550;p18"/>
          <p:cNvCxnSpPr/>
          <p:nvPr/>
        </p:nvCxnSpPr>
        <p:spPr>
          <a:xfrm>
            <a:off x="3708368" y="3701790"/>
            <a:ext cx="0" cy="2540256"/>
          </a:xfrm>
          <a:prstGeom prst="straightConnector1">
            <a:avLst/>
          </a:prstGeom>
          <a:noFill/>
          <a:ln cap="flat" cmpd="sng" w="34925">
            <a:solidFill>
              <a:srgbClr val="EEF0F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9"/>
          <p:cNvSpPr/>
          <p:nvPr/>
        </p:nvSpPr>
        <p:spPr>
          <a:xfrm>
            <a:off x="0" y="3245477"/>
            <a:ext cx="9144000" cy="3612524"/>
          </a:xfrm>
          <a:prstGeom prst="rect">
            <a:avLst/>
          </a:prstGeom>
          <a:solidFill>
            <a:srgbClr val="170F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19"/>
          <p:cNvSpPr txBox="1"/>
          <p:nvPr/>
        </p:nvSpPr>
        <p:spPr>
          <a:xfrm>
            <a:off x="156786" y="114044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Model A</a:t>
            </a:r>
            <a:endParaRPr sz="4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7" name="Google Shape;557;p19"/>
          <p:cNvSpPr txBox="1"/>
          <p:nvPr/>
        </p:nvSpPr>
        <p:spPr>
          <a:xfrm>
            <a:off x="156786" y="3367453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Model B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8" name="Google Shape;558;p19"/>
          <p:cNvSpPr txBox="1"/>
          <p:nvPr/>
        </p:nvSpPr>
        <p:spPr>
          <a:xfrm>
            <a:off x="156786" y="1083913"/>
            <a:ext cx="341906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33951"/>
                </a:solidFill>
                <a:latin typeface="Raleway Black"/>
                <a:ea typeface="Raleway Black"/>
                <a:cs typeface="Raleway Black"/>
                <a:sym typeface="Raleway Black"/>
              </a:rPr>
              <a:t>90%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B33951"/>
                </a:solidFill>
                <a:latin typeface="Questrial"/>
                <a:ea typeface="Questrial"/>
                <a:cs typeface="Questrial"/>
                <a:sym typeface="Questrial"/>
              </a:rPr>
              <a:t>Classification accuracy</a:t>
            </a:r>
            <a:endParaRPr sz="2500">
              <a:solidFill>
                <a:srgbClr val="B3395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9" name="Google Shape;559;p19"/>
          <p:cNvSpPr txBox="1"/>
          <p:nvPr/>
        </p:nvSpPr>
        <p:spPr>
          <a:xfrm>
            <a:off x="196543" y="4523310"/>
            <a:ext cx="341906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2AF29"/>
                </a:solidFill>
                <a:latin typeface="Raleway Black"/>
                <a:ea typeface="Raleway Black"/>
                <a:cs typeface="Raleway Black"/>
                <a:sym typeface="Raleway Black"/>
              </a:rPr>
              <a:t>89%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2AF29"/>
                </a:solidFill>
                <a:latin typeface="Questrial"/>
                <a:ea typeface="Questrial"/>
                <a:cs typeface="Questrial"/>
                <a:sym typeface="Questrial"/>
              </a:rPr>
              <a:t>Classification accuracy</a:t>
            </a:r>
            <a:endParaRPr sz="2500">
              <a:solidFill>
                <a:srgbClr val="F2AF2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0" name="Google Shape;560;p19"/>
          <p:cNvSpPr txBox="1"/>
          <p:nvPr/>
        </p:nvSpPr>
        <p:spPr>
          <a:xfrm>
            <a:off x="4041913" y="583775"/>
            <a:ext cx="4412974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Diagnosed everyone as a control</a:t>
            </a:r>
            <a:endParaRPr sz="5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561" name="Google Shape;561;p19"/>
          <p:cNvCxnSpPr/>
          <p:nvPr/>
        </p:nvCxnSpPr>
        <p:spPr>
          <a:xfrm>
            <a:off x="3708368" y="467987"/>
            <a:ext cx="0" cy="2540256"/>
          </a:xfrm>
          <a:prstGeom prst="straightConnector1">
            <a:avLst/>
          </a:prstGeom>
          <a:noFill/>
          <a:ln cap="flat" cmpd="sng" w="34925">
            <a:solidFill>
              <a:srgbClr val="170F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2" name="Google Shape;562;p19"/>
          <p:cNvSpPr txBox="1"/>
          <p:nvPr/>
        </p:nvSpPr>
        <p:spPr>
          <a:xfrm>
            <a:off x="3934776" y="3984701"/>
            <a:ext cx="498281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Successfully identified 4 of 10 cases,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and 85 of 90 controls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563" name="Google Shape;563;p19"/>
          <p:cNvCxnSpPr/>
          <p:nvPr/>
        </p:nvCxnSpPr>
        <p:spPr>
          <a:xfrm>
            <a:off x="3708368" y="3701790"/>
            <a:ext cx="0" cy="2540256"/>
          </a:xfrm>
          <a:prstGeom prst="straightConnector1">
            <a:avLst/>
          </a:prstGeom>
          <a:noFill/>
          <a:ln cap="flat" cmpd="sng" w="34925">
            <a:solidFill>
              <a:srgbClr val="EEF0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4" name="Google Shape;564;p19"/>
          <p:cNvSpPr/>
          <p:nvPr/>
        </p:nvSpPr>
        <p:spPr>
          <a:xfrm>
            <a:off x="-502276" y="3245477"/>
            <a:ext cx="9903853" cy="4146996"/>
          </a:xfrm>
          <a:prstGeom prst="rect">
            <a:avLst/>
          </a:prstGeom>
          <a:solidFill>
            <a:schemeClr val="dk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1429555" y="5154769"/>
            <a:ext cx="7714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170F11"/>
                </a:solidFill>
                <a:latin typeface="Raleway Black"/>
                <a:ea typeface="Raleway Black"/>
                <a:cs typeface="Raleway Black"/>
                <a:sym typeface="Raleway Black"/>
              </a:rPr>
              <a:t>Classification Errors</a:t>
            </a:r>
            <a:endParaRPr b="0" i="0" sz="5000" u="none" cap="none" strike="noStrike">
              <a:solidFill>
                <a:srgbClr val="170F1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3554569" y="5762224"/>
            <a:ext cx="556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For evaluating model performance</a:t>
            </a:r>
            <a:endParaRPr b="0" i="0" sz="3000" u="none" cap="none" strike="noStrike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0"/>
          <p:cNvSpPr/>
          <p:nvPr/>
        </p:nvSpPr>
        <p:spPr>
          <a:xfrm>
            <a:off x="0" y="3245477"/>
            <a:ext cx="9144000" cy="3612524"/>
          </a:xfrm>
          <a:prstGeom prst="rect">
            <a:avLst/>
          </a:prstGeom>
          <a:solidFill>
            <a:srgbClr val="170F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0"/>
          <p:cNvSpPr txBox="1"/>
          <p:nvPr/>
        </p:nvSpPr>
        <p:spPr>
          <a:xfrm>
            <a:off x="156786" y="114044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Model A</a:t>
            </a:r>
            <a:endParaRPr sz="4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1" name="Google Shape;571;p20"/>
          <p:cNvSpPr txBox="1"/>
          <p:nvPr/>
        </p:nvSpPr>
        <p:spPr>
          <a:xfrm>
            <a:off x="156786" y="3367453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Model B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2" name="Google Shape;572;p20"/>
          <p:cNvSpPr txBox="1"/>
          <p:nvPr/>
        </p:nvSpPr>
        <p:spPr>
          <a:xfrm>
            <a:off x="156786" y="1083913"/>
            <a:ext cx="341906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33951"/>
                </a:solidFill>
                <a:latin typeface="Raleway Black"/>
                <a:ea typeface="Raleway Black"/>
                <a:cs typeface="Raleway Black"/>
                <a:sym typeface="Raleway Black"/>
              </a:rPr>
              <a:t>90%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B33951"/>
                </a:solidFill>
                <a:latin typeface="Questrial"/>
                <a:ea typeface="Questrial"/>
                <a:cs typeface="Questrial"/>
                <a:sym typeface="Questrial"/>
              </a:rPr>
              <a:t>Classification accuracy</a:t>
            </a:r>
            <a:endParaRPr sz="2500">
              <a:solidFill>
                <a:srgbClr val="B3395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3" name="Google Shape;573;p20"/>
          <p:cNvSpPr txBox="1"/>
          <p:nvPr/>
        </p:nvSpPr>
        <p:spPr>
          <a:xfrm>
            <a:off x="196543" y="4523310"/>
            <a:ext cx="341906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2AF29"/>
                </a:solidFill>
                <a:latin typeface="Raleway Black"/>
                <a:ea typeface="Raleway Black"/>
                <a:cs typeface="Raleway Black"/>
                <a:sym typeface="Raleway Black"/>
              </a:rPr>
              <a:t>89%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2AF29"/>
                </a:solidFill>
                <a:latin typeface="Questrial"/>
                <a:ea typeface="Questrial"/>
                <a:cs typeface="Questrial"/>
                <a:sym typeface="Questrial"/>
              </a:rPr>
              <a:t>Classification accuracy</a:t>
            </a:r>
            <a:endParaRPr sz="2500">
              <a:solidFill>
                <a:srgbClr val="F2AF2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4" name="Google Shape;574;p20"/>
          <p:cNvSpPr txBox="1"/>
          <p:nvPr/>
        </p:nvSpPr>
        <p:spPr>
          <a:xfrm>
            <a:off x="4041913" y="583775"/>
            <a:ext cx="4412974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Diagnosed everyone as a control</a:t>
            </a:r>
            <a:endParaRPr sz="5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575" name="Google Shape;575;p20"/>
          <p:cNvCxnSpPr/>
          <p:nvPr/>
        </p:nvCxnSpPr>
        <p:spPr>
          <a:xfrm>
            <a:off x="3708368" y="467987"/>
            <a:ext cx="0" cy="2540256"/>
          </a:xfrm>
          <a:prstGeom prst="straightConnector1">
            <a:avLst/>
          </a:prstGeom>
          <a:noFill/>
          <a:ln cap="flat" cmpd="sng" w="34925">
            <a:solidFill>
              <a:srgbClr val="170F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6" name="Google Shape;576;p20"/>
          <p:cNvSpPr txBox="1"/>
          <p:nvPr/>
        </p:nvSpPr>
        <p:spPr>
          <a:xfrm>
            <a:off x="3934776" y="3984701"/>
            <a:ext cx="498281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Successfully identified 4 of 10 cases,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and 85 of 90 controls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577" name="Google Shape;577;p20"/>
          <p:cNvCxnSpPr/>
          <p:nvPr/>
        </p:nvCxnSpPr>
        <p:spPr>
          <a:xfrm>
            <a:off x="3708368" y="3701790"/>
            <a:ext cx="0" cy="2540256"/>
          </a:xfrm>
          <a:prstGeom prst="straightConnector1">
            <a:avLst/>
          </a:prstGeom>
          <a:noFill/>
          <a:ln cap="flat" cmpd="sng" w="34925">
            <a:solidFill>
              <a:srgbClr val="EEF0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8" name="Google Shape;578;p20"/>
          <p:cNvSpPr/>
          <p:nvPr/>
        </p:nvSpPr>
        <p:spPr>
          <a:xfrm>
            <a:off x="-502276" y="3245477"/>
            <a:ext cx="9903853" cy="4146996"/>
          </a:xfrm>
          <a:prstGeom prst="rect">
            <a:avLst/>
          </a:prstGeom>
          <a:solidFill>
            <a:schemeClr val="dk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0"/>
          <p:cNvSpPr txBox="1"/>
          <p:nvPr/>
        </p:nvSpPr>
        <p:spPr>
          <a:xfrm>
            <a:off x="1493948" y="4002422"/>
            <a:ext cx="638792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2AF29"/>
                </a:solidFill>
                <a:latin typeface="Questrial"/>
                <a:ea typeface="Questrial"/>
                <a:cs typeface="Questrial"/>
                <a:sym typeface="Questrial"/>
              </a:rPr>
              <a:t>Type I Errors (FP):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2AF2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1"/>
          <p:cNvSpPr/>
          <p:nvPr/>
        </p:nvSpPr>
        <p:spPr>
          <a:xfrm>
            <a:off x="0" y="3245477"/>
            <a:ext cx="9144000" cy="3612524"/>
          </a:xfrm>
          <a:prstGeom prst="rect">
            <a:avLst/>
          </a:prstGeom>
          <a:solidFill>
            <a:srgbClr val="170F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1"/>
          <p:cNvSpPr txBox="1"/>
          <p:nvPr/>
        </p:nvSpPr>
        <p:spPr>
          <a:xfrm>
            <a:off x="156786" y="114044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Model A</a:t>
            </a:r>
            <a:endParaRPr sz="4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6" name="Google Shape;586;p21"/>
          <p:cNvSpPr txBox="1"/>
          <p:nvPr/>
        </p:nvSpPr>
        <p:spPr>
          <a:xfrm>
            <a:off x="156786" y="3367453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Model B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7" name="Google Shape;587;p21"/>
          <p:cNvSpPr txBox="1"/>
          <p:nvPr/>
        </p:nvSpPr>
        <p:spPr>
          <a:xfrm>
            <a:off x="156786" y="1083913"/>
            <a:ext cx="341906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33951"/>
                </a:solidFill>
                <a:latin typeface="Raleway Black"/>
                <a:ea typeface="Raleway Black"/>
                <a:cs typeface="Raleway Black"/>
                <a:sym typeface="Raleway Black"/>
              </a:rPr>
              <a:t>90%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B33951"/>
                </a:solidFill>
                <a:latin typeface="Questrial"/>
                <a:ea typeface="Questrial"/>
                <a:cs typeface="Questrial"/>
                <a:sym typeface="Questrial"/>
              </a:rPr>
              <a:t>Classification accuracy</a:t>
            </a:r>
            <a:endParaRPr sz="2500">
              <a:solidFill>
                <a:srgbClr val="B3395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8" name="Google Shape;588;p21"/>
          <p:cNvSpPr txBox="1"/>
          <p:nvPr/>
        </p:nvSpPr>
        <p:spPr>
          <a:xfrm>
            <a:off x="196543" y="4523310"/>
            <a:ext cx="341906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2AF29"/>
                </a:solidFill>
                <a:latin typeface="Raleway Black"/>
                <a:ea typeface="Raleway Black"/>
                <a:cs typeface="Raleway Black"/>
                <a:sym typeface="Raleway Black"/>
              </a:rPr>
              <a:t>89%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2AF29"/>
                </a:solidFill>
                <a:latin typeface="Questrial"/>
                <a:ea typeface="Questrial"/>
                <a:cs typeface="Questrial"/>
                <a:sym typeface="Questrial"/>
              </a:rPr>
              <a:t>Classification accuracy</a:t>
            </a:r>
            <a:endParaRPr sz="2500">
              <a:solidFill>
                <a:srgbClr val="F2AF2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9" name="Google Shape;589;p21"/>
          <p:cNvSpPr txBox="1"/>
          <p:nvPr/>
        </p:nvSpPr>
        <p:spPr>
          <a:xfrm>
            <a:off x="4041913" y="583775"/>
            <a:ext cx="4412974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Diagnosed everyone as a control</a:t>
            </a:r>
            <a:endParaRPr sz="5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590" name="Google Shape;590;p21"/>
          <p:cNvCxnSpPr/>
          <p:nvPr/>
        </p:nvCxnSpPr>
        <p:spPr>
          <a:xfrm>
            <a:off x="3708368" y="467987"/>
            <a:ext cx="0" cy="2540256"/>
          </a:xfrm>
          <a:prstGeom prst="straightConnector1">
            <a:avLst/>
          </a:prstGeom>
          <a:noFill/>
          <a:ln cap="flat" cmpd="sng" w="34925">
            <a:solidFill>
              <a:srgbClr val="170F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1" name="Google Shape;591;p21"/>
          <p:cNvSpPr txBox="1"/>
          <p:nvPr/>
        </p:nvSpPr>
        <p:spPr>
          <a:xfrm>
            <a:off x="3934776" y="3984701"/>
            <a:ext cx="498281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Successfully identified 4 of 10 cases,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and 85 of 90 controls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592" name="Google Shape;592;p21"/>
          <p:cNvCxnSpPr/>
          <p:nvPr/>
        </p:nvCxnSpPr>
        <p:spPr>
          <a:xfrm>
            <a:off x="3708368" y="3701790"/>
            <a:ext cx="0" cy="2540256"/>
          </a:xfrm>
          <a:prstGeom prst="straightConnector1">
            <a:avLst/>
          </a:prstGeom>
          <a:noFill/>
          <a:ln cap="flat" cmpd="sng" w="34925">
            <a:solidFill>
              <a:srgbClr val="EEF0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3" name="Google Shape;593;p21"/>
          <p:cNvSpPr/>
          <p:nvPr/>
        </p:nvSpPr>
        <p:spPr>
          <a:xfrm>
            <a:off x="-502276" y="3245477"/>
            <a:ext cx="9903853" cy="4146996"/>
          </a:xfrm>
          <a:prstGeom prst="rect">
            <a:avLst/>
          </a:prstGeom>
          <a:solidFill>
            <a:schemeClr val="dk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1"/>
          <p:cNvSpPr txBox="1"/>
          <p:nvPr/>
        </p:nvSpPr>
        <p:spPr>
          <a:xfrm>
            <a:off x="1493948" y="4002422"/>
            <a:ext cx="638792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2AF29"/>
                </a:solidFill>
                <a:latin typeface="Questrial"/>
                <a:ea typeface="Questrial"/>
                <a:cs typeface="Questrial"/>
                <a:sym typeface="Questrial"/>
              </a:rPr>
              <a:t>Type I Errors (FP):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2AF2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2AF29"/>
                </a:solidFill>
                <a:latin typeface="Questrial"/>
                <a:ea typeface="Questrial"/>
                <a:cs typeface="Questrial"/>
                <a:sym typeface="Questrial"/>
              </a:rPr>
              <a:t>Type II Errors (FN): 10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2"/>
          <p:cNvSpPr/>
          <p:nvPr/>
        </p:nvSpPr>
        <p:spPr>
          <a:xfrm>
            <a:off x="0" y="3245477"/>
            <a:ext cx="9144000" cy="3612524"/>
          </a:xfrm>
          <a:prstGeom prst="rect">
            <a:avLst/>
          </a:prstGeom>
          <a:solidFill>
            <a:srgbClr val="170F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2"/>
          <p:cNvSpPr txBox="1"/>
          <p:nvPr/>
        </p:nvSpPr>
        <p:spPr>
          <a:xfrm>
            <a:off x="156786" y="114044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Model A</a:t>
            </a:r>
            <a:endParaRPr sz="4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01" name="Google Shape;601;p22"/>
          <p:cNvSpPr txBox="1"/>
          <p:nvPr/>
        </p:nvSpPr>
        <p:spPr>
          <a:xfrm>
            <a:off x="156786" y="3367453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Model B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02" name="Google Shape;602;p22"/>
          <p:cNvSpPr txBox="1"/>
          <p:nvPr/>
        </p:nvSpPr>
        <p:spPr>
          <a:xfrm>
            <a:off x="156786" y="1083913"/>
            <a:ext cx="341906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33951"/>
                </a:solidFill>
                <a:latin typeface="Raleway Black"/>
                <a:ea typeface="Raleway Black"/>
                <a:cs typeface="Raleway Black"/>
                <a:sym typeface="Raleway Black"/>
              </a:rPr>
              <a:t>90%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B33951"/>
                </a:solidFill>
                <a:latin typeface="Questrial"/>
                <a:ea typeface="Questrial"/>
                <a:cs typeface="Questrial"/>
                <a:sym typeface="Questrial"/>
              </a:rPr>
              <a:t>Classification accuracy</a:t>
            </a:r>
            <a:endParaRPr sz="2500">
              <a:solidFill>
                <a:srgbClr val="B3395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03" name="Google Shape;603;p22"/>
          <p:cNvSpPr txBox="1"/>
          <p:nvPr/>
        </p:nvSpPr>
        <p:spPr>
          <a:xfrm>
            <a:off x="196543" y="4523310"/>
            <a:ext cx="341906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2AF29"/>
                </a:solidFill>
                <a:latin typeface="Raleway Black"/>
                <a:ea typeface="Raleway Black"/>
                <a:cs typeface="Raleway Black"/>
                <a:sym typeface="Raleway Black"/>
              </a:rPr>
              <a:t>89%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2AF29"/>
                </a:solidFill>
                <a:latin typeface="Questrial"/>
                <a:ea typeface="Questrial"/>
                <a:cs typeface="Questrial"/>
                <a:sym typeface="Questrial"/>
              </a:rPr>
              <a:t>Classification accuracy</a:t>
            </a:r>
            <a:endParaRPr sz="2500">
              <a:solidFill>
                <a:srgbClr val="F2AF2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04" name="Google Shape;604;p22"/>
          <p:cNvSpPr txBox="1"/>
          <p:nvPr/>
        </p:nvSpPr>
        <p:spPr>
          <a:xfrm>
            <a:off x="4041913" y="583775"/>
            <a:ext cx="4412974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Diagnosed everyone as a control</a:t>
            </a:r>
            <a:endParaRPr sz="5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605" name="Google Shape;605;p22"/>
          <p:cNvCxnSpPr/>
          <p:nvPr/>
        </p:nvCxnSpPr>
        <p:spPr>
          <a:xfrm>
            <a:off x="3708368" y="467987"/>
            <a:ext cx="0" cy="2540256"/>
          </a:xfrm>
          <a:prstGeom prst="straightConnector1">
            <a:avLst/>
          </a:prstGeom>
          <a:noFill/>
          <a:ln cap="flat" cmpd="sng" w="34925">
            <a:solidFill>
              <a:srgbClr val="170F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6" name="Google Shape;606;p22"/>
          <p:cNvSpPr txBox="1"/>
          <p:nvPr/>
        </p:nvSpPr>
        <p:spPr>
          <a:xfrm>
            <a:off x="3934776" y="3984701"/>
            <a:ext cx="498281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Successfully identified 4 of 10 cases,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and 85 of 90 controls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607" name="Google Shape;607;p22"/>
          <p:cNvCxnSpPr/>
          <p:nvPr/>
        </p:nvCxnSpPr>
        <p:spPr>
          <a:xfrm>
            <a:off x="3708368" y="3701790"/>
            <a:ext cx="0" cy="2540256"/>
          </a:xfrm>
          <a:prstGeom prst="straightConnector1">
            <a:avLst/>
          </a:prstGeom>
          <a:noFill/>
          <a:ln cap="flat" cmpd="sng" w="34925">
            <a:solidFill>
              <a:srgbClr val="EEF0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8" name="Google Shape;608;p22"/>
          <p:cNvSpPr/>
          <p:nvPr/>
        </p:nvSpPr>
        <p:spPr>
          <a:xfrm>
            <a:off x="-379927" y="-898160"/>
            <a:ext cx="9903853" cy="4146996"/>
          </a:xfrm>
          <a:prstGeom prst="rect">
            <a:avLst/>
          </a:prstGeom>
          <a:solidFill>
            <a:schemeClr val="dk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3"/>
          <p:cNvSpPr/>
          <p:nvPr/>
        </p:nvSpPr>
        <p:spPr>
          <a:xfrm>
            <a:off x="0" y="3245477"/>
            <a:ext cx="9144000" cy="3612524"/>
          </a:xfrm>
          <a:prstGeom prst="rect">
            <a:avLst/>
          </a:prstGeom>
          <a:solidFill>
            <a:srgbClr val="170F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3"/>
          <p:cNvSpPr txBox="1"/>
          <p:nvPr/>
        </p:nvSpPr>
        <p:spPr>
          <a:xfrm>
            <a:off x="156786" y="114044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Model A</a:t>
            </a:r>
            <a:endParaRPr sz="4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5" name="Google Shape;615;p23"/>
          <p:cNvSpPr txBox="1"/>
          <p:nvPr/>
        </p:nvSpPr>
        <p:spPr>
          <a:xfrm>
            <a:off x="156786" y="3367453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Model B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6" name="Google Shape;616;p23"/>
          <p:cNvSpPr txBox="1"/>
          <p:nvPr/>
        </p:nvSpPr>
        <p:spPr>
          <a:xfrm>
            <a:off x="156786" y="1083913"/>
            <a:ext cx="341906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33951"/>
                </a:solidFill>
                <a:latin typeface="Raleway Black"/>
                <a:ea typeface="Raleway Black"/>
                <a:cs typeface="Raleway Black"/>
                <a:sym typeface="Raleway Black"/>
              </a:rPr>
              <a:t>90%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B33951"/>
                </a:solidFill>
                <a:latin typeface="Questrial"/>
                <a:ea typeface="Questrial"/>
                <a:cs typeface="Questrial"/>
                <a:sym typeface="Questrial"/>
              </a:rPr>
              <a:t>Classification accuracy</a:t>
            </a:r>
            <a:endParaRPr sz="2500">
              <a:solidFill>
                <a:srgbClr val="B3395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7" name="Google Shape;617;p23"/>
          <p:cNvSpPr txBox="1"/>
          <p:nvPr/>
        </p:nvSpPr>
        <p:spPr>
          <a:xfrm>
            <a:off x="196543" y="4523310"/>
            <a:ext cx="341906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2AF29"/>
                </a:solidFill>
                <a:latin typeface="Raleway Black"/>
                <a:ea typeface="Raleway Black"/>
                <a:cs typeface="Raleway Black"/>
                <a:sym typeface="Raleway Black"/>
              </a:rPr>
              <a:t>89%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2AF29"/>
                </a:solidFill>
                <a:latin typeface="Questrial"/>
                <a:ea typeface="Questrial"/>
                <a:cs typeface="Questrial"/>
                <a:sym typeface="Questrial"/>
              </a:rPr>
              <a:t>Classification accuracy</a:t>
            </a:r>
            <a:endParaRPr sz="2500">
              <a:solidFill>
                <a:srgbClr val="F2AF2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18" name="Google Shape;618;p23"/>
          <p:cNvSpPr txBox="1"/>
          <p:nvPr/>
        </p:nvSpPr>
        <p:spPr>
          <a:xfrm>
            <a:off x="4041913" y="583775"/>
            <a:ext cx="4412974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Diagnosed everyone as a control</a:t>
            </a:r>
            <a:endParaRPr sz="5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619" name="Google Shape;619;p23"/>
          <p:cNvCxnSpPr/>
          <p:nvPr/>
        </p:nvCxnSpPr>
        <p:spPr>
          <a:xfrm>
            <a:off x="3708368" y="467987"/>
            <a:ext cx="0" cy="2540256"/>
          </a:xfrm>
          <a:prstGeom prst="straightConnector1">
            <a:avLst/>
          </a:prstGeom>
          <a:noFill/>
          <a:ln cap="flat" cmpd="sng" w="34925">
            <a:solidFill>
              <a:srgbClr val="170F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0" name="Google Shape;620;p23"/>
          <p:cNvSpPr txBox="1"/>
          <p:nvPr/>
        </p:nvSpPr>
        <p:spPr>
          <a:xfrm>
            <a:off x="3934776" y="3984701"/>
            <a:ext cx="498281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Successfully identified 4 of 10 cases,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and 85 of 90 controls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621" name="Google Shape;621;p23"/>
          <p:cNvCxnSpPr/>
          <p:nvPr/>
        </p:nvCxnSpPr>
        <p:spPr>
          <a:xfrm>
            <a:off x="3708368" y="3701790"/>
            <a:ext cx="0" cy="2540256"/>
          </a:xfrm>
          <a:prstGeom prst="straightConnector1">
            <a:avLst/>
          </a:prstGeom>
          <a:noFill/>
          <a:ln cap="flat" cmpd="sng" w="34925">
            <a:solidFill>
              <a:srgbClr val="EEF0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2" name="Google Shape;622;p23"/>
          <p:cNvSpPr/>
          <p:nvPr/>
        </p:nvSpPr>
        <p:spPr>
          <a:xfrm>
            <a:off x="-379927" y="-898160"/>
            <a:ext cx="9903853" cy="4146996"/>
          </a:xfrm>
          <a:prstGeom prst="rect">
            <a:avLst/>
          </a:prstGeom>
          <a:solidFill>
            <a:schemeClr val="dk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3"/>
          <p:cNvSpPr txBox="1"/>
          <p:nvPr/>
        </p:nvSpPr>
        <p:spPr>
          <a:xfrm>
            <a:off x="1674253" y="450348"/>
            <a:ext cx="638792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2AF29"/>
                </a:solidFill>
                <a:latin typeface="Questrial"/>
                <a:ea typeface="Questrial"/>
                <a:cs typeface="Questrial"/>
                <a:sym typeface="Questrial"/>
              </a:rPr>
              <a:t>Type I Errors (FP):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2AF2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4"/>
          <p:cNvSpPr/>
          <p:nvPr/>
        </p:nvSpPr>
        <p:spPr>
          <a:xfrm>
            <a:off x="0" y="3245477"/>
            <a:ext cx="9144000" cy="3612524"/>
          </a:xfrm>
          <a:prstGeom prst="rect">
            <a:avLst/>
          </a:prstGeom>
          <a:solidFill>
            <a:srgbClr val="170F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4"/>
          <p:cNvSpPr txBox="1"/>
          <p:nvPr/>
        </p:nvSpPr>
        <p:spPr>
          <a:xfrm>
            <a:off x="156786" y="114044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Model A</a:t>
            </a:r>
            <a:endParaRPr sz="4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0" name="Google Shape;630;p24"/>
          <p:cNvSpPr txBox="1"/>
          <p:nvPr/>
        </p:nvSpPr>
        <p:spPr>
          <a:xfrm>
            <a:off x="156786" y="3367453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Model B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1" name="Google Shape;631;p24"/>
          <p:cNvSpPr txBox="1"/>
          <p:nvPr/>
        </p:nvSpPr>
        <p:spPr>
          <a:xfrm>
            <a:off x="156786" y="1083913"/>
            <a:ext cx="341906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33951"/>
                </a:solidFill>
                <a:latin typeface="Raleway Black"/>
                <a:ea typeface="Raleway Black"/>
                <a:cs typeface="Raleway Black"/>
                <a:sym typeface="Raleway Black"/>
              </a:rPr>
              <a:t>90%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B33951"/>
                </a:solidFill>
                <a:latin typeface="Questrial"/>
                <a:ea typeface="Questrial"/>
                <a:cs typeface="Questrial"/>
                <a:sym typeface="Questrial"/>
              </a:rPr>
              <a:t>Classification accuracy</a:t>
            </a:r>
            <a:endParaRPr sz="2500">
              <a:solidFill>
                <a:srgbClr val="B3395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2" name="Google Shape;632;p24"/>
          <p:cNvSpPr txBox="1"/>
          <p:nvPr/>
        </p:nvSpPr>
        <p:spPr>
          <a:xfrm>
            <a:off x="196543" y="4523310"/>
            <a:ext cx="3419061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2AF29"/>
                </a:solidFill>
                <a:latin typeface="Raleway Black"/>
                <a:ea typeface="Raleway Black"/>
                <a:cs typeface="Raleway Black"/>
                <a:sym typeface="Raleway Black"/>
              </a:rPr>
              <a:t>89%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2AF29"/>
                </a:solidFill>
                <a:latin typeface="Questrial"/>
                <a:ea typeface="Questrial"/>
                <a:cs typeface="Questrial"/>
                <a:sym typeface="Questrial"/>
              </a:rPr>
              <a:t>Classification accuracy</a:t>
            </a:r>
            <a:endParaRPr sz="2500">
              <a:solidFill>
                <a:srgbClr val="F2AF2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3" name="Google Shape;633;p24"/>
          <p:cNvSpPr txBox="1"/>
          <p:nvPr/>
        </p:nvSpPr>
        <p:spPr>
          <a:xfrm>
            <a:off x="4041913" y="583775"/>
            <a:ext cx="4412974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Diagnosed everyone as a control</a:t>
            </a:r>
            <a:endParaRPr sz="5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634" name="Google Shape;634;p24"/>
          <p:cNvCxnSpPr/>
          <p:nvPr/>
        </p:nvCxnSpPr>
        <p:spPr>
          <a:xfrm>
            <a:off x="3708368" y="467987"/>
            <a:ext cx="0" cy="2540256"/>
          </a:xfrm>
          <a:prstGeom prst="straightConnector1">
            <a:avLst/>
          </a:prstGeom>
          <a:noFill/>
          <a:ln cap="flat" cmpd="sng" w="34925">
            <a:solidFill>
              <a:srgbClr val="170F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5" name="Google Shape;635;p24"/>
          <p:cNvSpPr txBox="1"/>
          <p:nvPr/>
        </p:nvSpPr>
        <p:spPr>
          <a:xfrm>
            <a:off x="3934776" y="3984701"/>
            <a:ext cx="498281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Successfully identified 4 of 10 cases,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and 85 of 90 controls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636" name="Google Shape;636;p24"/>
          <p:cNvCxnSpPr/>
          <p:nvPr/>
        </p:nvCxnSpPr>
        <p:spPr>
          <a:xfrm>
            <a:off x="3708368" y="3701790"/>
            <a:ext cx="0" cy="2540256"/>
          </a:xfrm>
          <a:prstGeom prst="straightConnector1">
            <a:avLst/>
          </a:prstGeom>
          <a:noFill/>
          <a:ln cap="flat" cmpd="sng" w="34925">
            <a:solidFill>
              <a:srgbClr val="EEF0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7" name="Google Shape;637;p24"/>
          <p:cNvSpPr/>
          <p:nvPr/>
        </p:nvSpPr>
        <p:spPr>
          <a:xfrm>
            <a:off x="-379927" y="-898160"/>
            <a:ext cx="9903853" cy="4146996"/>
          </a:xfrm>
          <a:prstGeom prst="rect">
            <a:avLst/>
          </a:prstGeom>
          <a:solidFill>
            <a:schemeClr val="dk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4"/>
          <p:cNvSpPr txBox="1"/>
          <p:nvPr/>
        </p:nvSpPr>
        <p:spPr>
          <a:xfrm>
            <a:off x="1674253" y="450348"/>
            <a:ext cx="638792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2AF29"/>
                </a:solidFill>
                <a:latin typeface="Questrial"/>
                <a:ea typeface="Questrial"/>
                <a:cs typeface="Questrial"/>
                <a:sym typeface="Questrial"/>
              </a:rPr>
              <a:t>Type I Errors (FP):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2AF29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2AF29"/>
                </a:solidFill>
                <a:latin typeface="Questrial"/>
                <a:ea typeface="Questrial"/>
                <a:cs typeface="Questrial"/>
                <a:sym typeface="Questrial"/>
              </a:rPr>
              <a:t>Type II Errors (FN): 6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5"/>
          <p:cNvSpPr/>
          <p:nvPr/>
        </p:nvSpPr>
        <p:spPr>
          <a:xfrm>
            <a:off x="0" y="3245477"/>
            <a:ext cx="9144000" cy="3612524"/>
          </a:xfrm>
          <a:prstGeom prst="rect">
            <a:avLst/>
          </a:prstGeom>
          <a:solidFill>
            <a:srgbClr val="170F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5"/>
          <p:cNvSpPr txBox="1"/>
          <p:nvPr/>
        </p:nvSpPr>
        <p:spPr>
          <a:xfrm>
            <a:off x="156786" y="114044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Model A</a:t>
            </a:r>
            <a:endParaRPr sz="4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45" name="Google Shape;645;p25"/>
          <p:cNvSpPr txBox="1"/>
          <p:nvPr/>
        </p:nvSpPr>
        <p:spPr>
          <a:xfrm>
            <a:off x="156786" y="3367453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Model B</a:t>
            </a:r>
            <a:endParaRPr sz="40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46" name="Google Shape;646;p25"/>
          <p:cNvSpPr txBox="1"/>
          <p:nvPr/>
        </p:nvSpPr>
        <p:spPr>
          <a:xfrm>
            <a:off x="991673" y="1411729"/>
            <a:ext cx="262729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Actual Case</a:t>
            </a:r>
            <a:endParaRPr sz="25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47" name="Google Shape;647;p25"/>
          <p:cNvSpPr txBox="1"/>
          <p:nvPr/>
        </p:nvSpPr>
        <p:spPr>
          <a:xfrm>
            <a:off x="991673" y="2125080"/>
            <a:ext cx="262729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Actual Control</a:t>
            </a:r>
            <a:endParaRPr sz="25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48" name="Google Shape;648;p25"/>
          <p:cNvSpPr txBox="1"/>
          <p:nvPr/>
        </p:nvSpPr>
        <p:spPr>
          <a:xfrm>
            <a:off x="3473001" y="735083"/>
            <a:ext cx="2204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Predicted Case</a:t>
            </a:r>
            <a:endParaRPr sz="25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49" name="Google Shape;649;p25"/>
          <p:cNvSpPr txBox="1"/>
          <p:nvPr/>
        </p:nvSpPr>
        <p:spPr>
          <a:xfrm>
            <a:off x="5677436" y="735083"/>
            <a:ext cx="2475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Predicted Control</a:t>
            </a:r>
            <a:endParaRPr sz="25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650" name="Google Shape;650;p25"/>
          <p:cNvCxnSpPr/>
          <p:nvPr/>
        </p:nvCxnSpPr>
        <p:spPr>
          <a:xfrm>
            <a:off x="5677436" y="1249251"/>
            <a:ext cx="0" cy="1519707"/>
          </a:xfrm>
          <a:prstGeom prst="straightConnector1">
            <a:avLst/>
          </a:prstGeom>
          <a:noFill/>
          <a:ln cap="flat" cmpd="sng" w="9525">
            <a:solidFill>
              <a:srgbClr val="170F1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1" name="Google Shape;651;p25"/>
          <p:cNvCxnSpPr/>
          <p:nvPr/>
        </p:nvCxnSpPr>
        <p:spPr>
          <a:xfrm flipH="1" rot="10800000">
            <a:off x="3618963" y="2009104"/>
            <a:ext cx="4262908" cy="65"/>
          </a:xfrm>
          <a:prstGeom prst="straightConnector1">
            <a:avLst/>
          </a:prstGeom>
          <a:noFill/>
          <a:ln cap="flat" cmpd="sng" w="9525">
            <a:solidFill>
              <a:srgbClr val="170F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2" name="Google Shape;652;p25"/>
          <p:cNvSpPr txBox="1"/>
          <p:nvPr/>
        </p:nvSpPr>
        <p:spPr>
          <a:xfrm>
            <a:off x="3979572" y="1411729"/>
            <a:ext cx="155834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1C2541"/>
                </a:solidFill>
                <a:latin typeface="Raleway Black"/>
                <a:ea typeface="Raleway Black"/>
                <a:cs typeface="Raleway Black"/>
                <a:sym typeface="Raleway Black"/>
              </a:rPr>
              <a:t>0</a:t>
            </a:r>
            <a:endParaRPr sz="3500">
              <a:solidFill>
                <a:srgbClr val="1C254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653" name="Google Shape;653;p25"/>
          <p:cNvSpPr txBox="1"/>
          <p:nvPr/>
        </p:nvSpPr>
        <p:spPr>
          <a:xfrm>
            <a:off x="3957570" y="2029461"/>
            <a:ext cx="155834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B33951"/>
                </a:solidFill>
                <a:latin typeface="Raleway Black"/>
                <a:ea typeface="Raleway Black"/>
                <a:cs typeface="Raleway Black"/>
                <a:sym typeface="Raleway Black"/>
              </a:rPr>
              <a:t>0</a:t>
            </a:r>
            <a:endParaRPr sz="3500">
              <a:solidFill>
                <a:srgbClr val="B3395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654" name="Google Shape;654;p25"/>
          <p:cNvSpPr txBox="1"/>
          <p:nvPr/>
        </p:nvSpPr>
        <p:spPr>
          <a:xfrm>
            <a:off x="6000482" y="1417525"/>
            <a:ext cx="155834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B33951"/>
                </a:solidFill>
                <a:latin typeface="Raleway Black"/>
                <a:ea typeface="Raleway Black"/>
                <a:cs typeface="Raleway Black"/>
                <a:sym typeface="Raleway Black"/>
              </a:rPr>
              <a:t>10</a:t>
            </a:r>
            <a:endParaRPr sz="3500">
              <a:solidFill>
                <a:srgbClr val="B3395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655" name="Google Shape;655;p25"/>
          <p:cNvSpPr txBox="1"/>
          <p:nvPr/>
        </p:nvSpPr>
        <p:spPr>
          <a:xfrm>
            <a:off x="6038045" y="1978399"/>
            <a:ext cx="155834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1C2541"/>
                </a:solidFill>
                <a:latin typeface="Raleway Black"/>
                <a:ea typeface="Raleway Black"/>
                <a:cs typeface="Raleway Black"/>
                <a:sym typeface="Raleway Black"/>
              </a:rPr>
              <a:t>90</a:t>
            </a:r>
            <a:endParaRPr sz="3500">
              <a:solidFill>
                <a:srgbClr val="1C254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656" name="Google Shape;656;p25"/>
          <p:cNvSpPr txBox="1"/>
          <p:nvPr/>
        </p:nvSpPr>
        <p:spPr>
          <a:xfrm>
            <a:off x="991673" y="4745983"/>
            <a:ext cx="2627290" cy="477054"/>
          </a:xfrm>
          <a:prstGeom prst="rect">
            <a:avLst/>
          </a:prstGeom>
          <a:noFill/>
          <a:ln cap="flat" cmpd="sng" w="9525">
            <a:solidFill>
              <a:srgbClr val="170F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Actual Case</a:t>
            </a:r>
            <a:endParaRPr sz="25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57" name="Google Shape;657;p25"/>
          <p:cNvSpPr txBox="1"/>
          <p:nvPr/>
        </p:nvSpPr>
        <p:spPr>
          <a:xfrm>
            <a:off x="991673" y="5459334"/>
            <a:ext cx="2627290" cy="477054"/>
          </a:xfrm>
          <a:prstGeom prst="rect">
            <a:avLst/>
          </a:prstGeom>
          <a:noFill/>
          <a:ln cap="flat" cmpd="sng" w="9525">
            <a:solidFill>
              <a:srgbClr val="170F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Actual Control</a:t>
            </a:r>
            <a:endParaRPr sz="25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58" name="Google Shape;658;p25"/>
          <p:cNvSpPr txBox="1"/>
          <p:nvPr/>
        </p:nvSpPr>
        <p:spPr>
          <a:xfrm>
            <a:off x="3479442" y="4069337"/>
            <a:ext cx="2198100" cy="861900"/>
          </a:xfrm>
          <a:prstGeom prst="rect">
            <a:avLst/>
          </a:prstGeom>
          <a:noFill/>
          <a:ln cap="flat" cmpd="sng" w="9525">
            <a:solidFill>
              <a:srgbClr val="170F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Predicted Case</a:t>
            </a:r>
            <a:endParaRPr sz="25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59" name="Google Shape;659;p25"/>
          <p:cNvSpPr txBox="1"/>
          <p:nvPr/>
        </p:nvSpPr>
        <p:spPr>
          <a:xfrm>
            <a:off x="5683877" y="4069337"/>
            <a:ext cx="2468400" cy="861900"/>
          </a:xfrm>
          <a:prstGeom prst="rect">
            <a:avLst/>
          </a:prstGeom>
          <a:noFill/>
          <a:ln cap="flat" cmpd="sng" w="9525">
            <a:solidFill>
              <a:srgbClr val="170F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Predicted Control</a:t>
            </a:r>
            <a:endParaRPr sz="25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660" name="Google Shape;660;p25"/>
          <p:cNvCxnSpPr/>
          <p:nvPr/>
        </p:nvCxnSpPr>
        <p:spPr>
          <a:xfrm>
            <a:off x="5677436" y="4583505"/>
            <a:ext cx="0" cy="1519707"/>
          </a:xfrm>
          <a:prstGeom prst="straightConnector1">
            <a:avLst/>
          </a:prstGeom>
          <a:noFill/>
          <a:ln cap="flat" cmpd="sng" w="9525">
            <a:solidFill>
              <a:srgbClr val="EEF0F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1" name="Google Shape;661;p25"/>
          <p:cNvCxnSpPr/>
          <p:nvPr/>
        </p:nvCxnSpPr>
        <p:spPr>
          <a:xfrm flipH="1" rot="10800000">
            <a:off x="3618963" y="5343358"/>
            <a:ext cx="4262908" cy="65"/>
          </a:xfrm>
          <a:prstGeom prst="straightConnector1">
            <a:avLst/>
          </a:prstGeom>
          <a:noFill/>
          <a:ln cap="flat" cmpd="sng" w="9525">
            <a:solidFill>
              <a:srgbClr val="EEF0F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2" name="Google Shape;662;p25"/>
          <p:cNvSpPr txBox="1"/>
          <p:nvPr/>
        </p:nvSpPr>
        <p:spPr>
          <a:xfrm>
            <a:off x="3979572" y="4694467"/>
            <a:ext cx="1558343" cy="630942"/>
          </a:xfrm>
          <a:prstGeom prst="rect">
            <a:avLst/>
          </a:prstGeom>
          <a:noFill/>
          <a:ln cap="flat" cmpd="sng" w="9525">
            <a:solidFill>
              <a:srgbClr val="170F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EEF0F2"/>
                </a:solidFill>
                <a:latin typeface="Raleway Black"/>
                <a:ea typeface="Raleway Black"/>
                <a:cs typeface="Raleway Black"/>
                <a:sym typeface="Raleway Black"/>
              </a:rPr>
              <a:t>4</a:t>
            </a:r>
            <a:endParaRPr sz="3500">
              <a:solidFill>
                <a:srgbClr val="EEF0F2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663" name="Google Shape;663;p25"/>
          <p:cNvSpPr txBox="1"/>
          <p:nvPr/>
        </p:nvSpPr>
        <p:spPr>
          <a:xfrm>
            <a:off x="3979572" y="5374128"/>
            <a:ext cx="1558343" cy="630942"/>
          </a:xfrm>
          <a:prstGeom prst="rect">
            <a:avLst/>
          </a:prstGeom>
          <a:noFill/>
          <a:ln cap="flat" cmpd="sng" w="9525">
            <a:solidFill>
              <a:srgbClr val="170F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B33951"/>
                </a:solidFill>
                <a:latin typeface="Raleway Black"/>
                <a:ea typeface="Raleway Black"/>
                <a:cs typeface="Raleway Black"/>
                <a:sym typeface="Raleway Black"/>
              </a:rPr>
              <a:t>5</a:t>
            </a:r>
            <a:endParaRPr sz="3500">
              <a:solidFill>
                <a:srgbClr val="B3395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664" name="Google Shape;664;p25"/>
          <p:cNvSpPr txBox="1"/>
          <p:nvPr/>
        </p:nvSpPr>
        <p:spPr>
          <a:xfrm>
            <a:off x="6000482" y="4687384"/>
            <a:ext cx="1558343" cy="630942"/>
          </a:xfrm>
          <a:prstGeom prst="rect">
            <a:avLst/>
          </a:prstGeom>
          <a:noFill/>
          <a:ln cap="flat" cmpd="sng" w="9525">
            <a:solidFill>
              <a:srgbClr val="170F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B33951"/>
                </a:solidFill>
                <a:latin typeface="Raleway Black"/>
                <a:ea typeface="Raleway Black"/>
                <a:cs typeface="Raleway Black"/>
                <a:sym typeface="Raleway Black"/>
              </a:rPr>
              <a:t>6</a:t>
            </a:r>
            <a:endParaRPr sz="3500">
              <a:solidFill>
                <a:srgbClr val="B3395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665" name="Google Shape;665;p25"/>
          <p:cNvSpPr txBox="1"/>
          <p:nvPr/>
        </p:nvSpPr>
        <p:spPr>
          <a:xfrm>
            <a:off x="6038045" y="5374389"/>
            <a:ext cx="1558343" cy="630942"/>
          </a:xfrm>
          <a:prstGeom prst="rect">
            <a:avLst/>
          </a:prstGeom>
          <a:noFill/>
          <a:ln cap="flat" cmpd="sng" w="9525">
            <a:solidFill>
              <a:srgbClr val="170F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EEF0F2"/>
                </a:solidFill>
                <a:latin typeface="Raleway Black"/>
                <a:ea typeface="Raleway Black"/>
                <a:cs typeface="Raleway Black"/>
                <a:sym typeface="Raleway Black"/>
              </a:rPr>
              <a:t>85</a:t>
            </a:r>
            <a:endParaRPr sz="3500">
              <a:solidFill>
                <a:srgbClr val="EEF0F2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6"/>
          <p:cNvSpPr txBox="1"/>
          <p:nvPr/>
        </p:nvSpPr>
        <p:spPr>
          <a:xfrm>
            <a:off x="156786" y="114044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In General</a:t>
            </a:r>
            <a:endParaRPr sz="4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71" name="Google Shape;671;p26"/>
          <p:cNvSpPr txBox="1"/>
          <p:nvPr/>
        </p:nvSpPr>
        <p:spPr>
          <a:xfrm>
            <a:off x="991673" y="1411729"/>
            <a:ext cx="262729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Actual Case</a:t>
            </a:r>
            <a:endParaRPr sz="25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72" name="Google Shape;672;p26"/>
          <p:cNvSpPr txBox="1"/>
          <p:nvPr/>
        </p:nvSpPr>
        <p:spPr>
          <a:xfrm>
            <a:off x="991673" y="2125080"/>
            <a:ext cx="262729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Actual Control</a:t>
            </a:r>
            <a:endParaRPr sz="25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73" name="Google Shape;673;p26"/>
          <p:cNvSpPr txBox="1"/>
          <p:nvPr/>
        </p:nvSpPr>
        <p:spPr>
          <a:xfrm>
            <a:off x="3473001" y="658883"/>
            <a:ext cx="2204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Predicted Case</a:t>
            </a:r>
            <a:endParaRPr sz="25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74" name="Google Shape;674;p26"/>
          <p:cNvSpPr txBox="1"/>
          <p:nvPr/>
        </p:nvSpPr>
        <p:spPr>
          <a:xfrm>
            <a:off x="5677436" y="658883"/>
            <a:ext cx="2475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Predicted Control</a:t>
            </a:r>
            <a:endParaRPr sz="25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675" name="Google Shape;675;p26"/>
          <p:cNvCxnSpPr/>
          <p:nvPr/>
        </p:nvCxnSpPr>
        <p:spPr>
          <a:xfrm>
            <a:off x="5677436" y="1249251"/>
            <a:ext cx="0" cy="1519707"/>
          </a:xfrm>
          <a:prstGeom prst="straightConnector1">
            <a:avLst/>
          </a:prstGeom>
          <a:noFill/>
          <a:ln cap="flat" cmpd="sng" w="9525">
            <a:solidFill>
              <a:srgbClr val="170F1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6" name="Google Shape;676;p26"/>
          <p:cNvCxnSpPr/>
          <p:nvPr/>
        </p:nvCxnSpPr>
        <p:spPr>
          <a:xfrm flipH="1" rot="10800000">
            <a:off x="3618963" y="2009104"/>
            <a:ext cx="4262908" cy="65"/>
          </a:xfrm>
          <a:prstGeom prst="straightConnector1">
            <a:avLst/>
          </a:prstGeom>
          <a:noFill/>
          <a:ln cap="flat" cmpd="sng" w="9525">
            <a:solidFill>
              <a:srgbClr val="170F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7" name="Google Shape;677;p26"/>
          <p:cNvSpPr txBox="1"/>
          <p:nvPr/>
        </p:nvSpPr>
        <p:spPr>
          <a:xfrm>
            <a:off x="3979572" y="1411729"/>
            <a:ext cx="155834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1C2541"/>
                </a:solidFill>
                <a:latin typeface="Raleway Black"/>
                <a:ea typeface="Raleway Black"/>
                <a:cs typeface="Raleway Black"/>
                <a:sym typeface="Raleway Black"/>
              </a:rPr>
              <a:t>TP</a:t>
            </a:r>
            <a:endParaRPr sz="3500">
              <a:solidFill>
                <a:srgbClr val="1C254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678" name="Google Shape;678;p26"/>
          <p:cNvSpPr txBox="1"/>
          <p:nvPr/>
        </p:nvSpPr>
        <p:spPr>
          <a:xfrm>
            <a:off x="3957570" y="2029461"/>
            <a:ext cx="155834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B33951"/>
                </a:solidFill>
                <a:latin typeface="Raleway Black"/>
                <a:ea typeface="Raleway Black"/>
                <a:cs typeface="Raleway Black"/>
                <a:sym typeface="Raleway Black"/>
              </a:rPr>
              <a:t>FP</a:t>
            </a:r>
            <a:endParaRPr sz="3500">
              <a:solidFill>
                <a:srgbClr val="B3395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679" name="Google Shape;679;p26"/>
          <p:cNvSpPr txBox="1"/>
          <p:nvPr/>
        </p:nvSpPr>
        <p:spPr>
          <a:xfrm>
            <a:off x="6000482" y="1417525"/>
            <a:ext cx="155834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B33951"/>
                </a:solidFill>
                <a:latin typeface="Raleway Black"/>
                <a:ea typeface="Raleway Black"/>
                <a:cs typeface="Raleway Black"/>
                <a:sym typeface="Raleway Black"/>
              </a:rPr>
              <a:t>FN</a:t>
            </a:r>
            <a:endParaRPr sz="3500">
              <a:solidFill>
                <a:srgbClr val="B3395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680" name="Google Shape;680;p26"/>
          <p:cNvSpPr txBox="1"/>
          <p:nvPr/>
        </p:nvSpPr>
        <p:spPr>
          <a:xfrm>
            <a:off x="1158346" y="4089043"/>
            <a:ext cx="672352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Don’t get confused if your table is ordered differently – you might have the first row be the actual cases rather than the control – that’s totally fine.</a:t>
            </a:r>
            <a:endParaRPr i="1" sz="2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81" name="Google Shape;681;p26"/>
          <p:cNvSpPr txBox="1"/>
          <p:nvPr/>
        </p:nvSpPr>
        <p:spPr>
          <a:xfrm>
            <a:off x="6000482" y="2059885"/>
            <a:ext cx="155834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1C2541"/>
                </a:solidFill>
                <a:latin typeface="Raleway Black"/>
                <a:ea typeface="Raleway Black"/>
                <a:cs typeface="Raleway Black"/>
                <a:sym typeface="Raleway Black"/>
              </a:rPr>
              <a:t>TN</a:t>
            </a:r>
            <a:endParaRPr sz="3500">
              <a:solidFill>
                <a:srgbClr val="1C254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7"/>
          <p:cNvSpPr txBox="1"/>
          <p:nvPr/>
        </p:nvSpPr>
        <p:spPr>
          <a:xfrm>
            <a:off x="156786" y="114044"/>
            <a:ext cx="24273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In General</a:t>
            </a:r>
            <a:endParaRPr sz="4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87" name="Google Shape;687;p27"/>
          <p:cNvSpPr txBox="1"/>
          <p:nvPr/>
        </p:nvSpPr>
        <p:spPr>
          <a:xfrm>
            <a:off x="991673" y="1411729"/>
            <a:ext cx="262729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Actual Case</a:t>
            </a:r>
            <a:endParaRPr sz="25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88" name="Google Shape;688;p27"/>
          <p:cNvSpPr txBox="1"/>
          <p:nvPr/>
        </p:nvSpPr>
        <p:spPr>
          <a:xfrm>
            <a:off x="991673" y="2125080"/>
            <a:ext cx="262729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Actual Control</a:t>
            </a:r>
            <a:endParaRPr sz="25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89" name="Google Shape;689;p27"/>
          <p:cNvSpPr txBox="1"/>
          <p:nvPr/>
        </p:nvSpPr>
        <p:spPr>
          <a:xfrm>
            <a:off x="3473001" y="658883"/>
            <a:ext cx="2204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Predicted Case</a:t>
            </a:r>
            <a:endParaRPr sz="25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90" name="Google Shape;690;p27"/>
          <p:cNvSpPr txBox="1"/>
          <p:nvPr/>
        </p:nvSpPr>
        <p:spPr>
          <a:xfrm>
            <a:off x="5677436" y="658883"/>
            <a:ext cx="2475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Predicted Control</a:t>
            </a:r>
            <a:endParaRPr sz="25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691" name="Google Shape;691;p27"/>
          <p:cNvCxnSpPr/>
          <p:nvPr/>
        </p:nvCxnSpPr>
        <p:spPr>
          <a:xfrm>
            <a:off x="5677436" y="1249251"/>
            <a:ext cx="0" cy="1519707"/>
          </a:xfrm>
          <a:prstGeom prst="straightConnector1">
            <a:avLst/>
          </a:prstGeom>
          <a:noFill/>
          <a:ln cap="flat" cmpd="sng" w="9525">
            <a:solidFill>
              <a:srgbClr val="170F1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2" name="Google Shape;692;p27"/>
          <p:cNvCxnSpPr/>
          <p:nvPr/>
        </p:nvCxnSpPr>
        <p:spPr>
          <a:xfrm flipH="1" rot="10800000">
            <a:off x="3618963" y="2009104"/>
            <a:ext cx="4262908" cy="65"/>
          </a:xfrm>
          <a:prstGeom prst="straightConnector1">
            <a:avLst/>
          </a:prstGeom>
          <a:noFill/>
          <a:ln cap="flat" cmpd="sng" w="9525">
            <a:solidFill>
              <a:srgbClr val="170F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3" name="Google Shape;693;p27"/>
          <p:cNvSpPr txBox="1"/>
          <p:nvPr/>
        </p:nvSpPr>
        <p:spPr>
          <a:xfrm>
            <a:off x="3979572" y="1411729"/>
            <a:ext cx="155834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1C2541"/>
                </a:solidFill>
                <a:latin typeface="Raleway Black"/>
                <a:ea typeface="Raleway Black"/>
                <a:cs typeface="Raleway Black"/>
                <a:sym typeface="Raleway Black"/>
              </a:rPr>
              <a:t>TP</a:t>
            </a:r>
            <a:endParaRPr sz="3500">
              <a:solidFill>
                <a:srgbClr val="1C254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694" name="Google Shape;694;p27"/>
          <p:cNvSpPr txBox="1"/>
          <p:nvPr/>
        </p:nvSpPr>
        <p:spPr>
          <a:xfrm>
            <a:off x="3957570" y="2029461"/>
            <a:ext cx="155834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B33951"/>
                </a:solidFill>
                <a:latin typeface="Raleway Black"/>
                <a:ea typeface="Raleway Black"/>
                <a:cs typeface="Raleway Black"/>
                <a:sym typeface="Raleway Black"/>
              </a:rPr>
              <a:t>FP</a:t>
            </a:r>
            <a:endParaRPr sz="3500">
              <a:solidFill>
                <a:srgbClr val="B3395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695" name="Google Shape;695;p27"/>
          <p:cNvSpPr txBox="1"/>
          <p:nvPr/>
        </p:nvSpPr>
        <p:spPr>
          <a:xfrm>
            <a:off x="6000482" y="1417525"/>
            <a:ext cx="155834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B33951"/>
                </a:solidFill>
                <a:latin typeface="Raleway Black"/>
                <a:ea typeface="Raleway Black"/>
                <a:cs typeface="Raleway Black"/>
                <a:sym typeface="Raleway Black"/>
              </a:rPr>
              <a:t>FN</a:t>
            </a:r>
            <a:endParaRPr sz="3500">
              <a:solidFill>
                <a:srgbClr val="B3395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696" name="Google Shape;696;p27"/>
          <p:cNvSpPr txBox="1"/>
          <p:nvPr/>
        </p:nvSpPr>
        <p:spPr>
          <a:xfrm>
            <a:off x="6000482" y="2059885"/>
            <a:ext cx="1558343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1C2541"/>
                </a:solidFill>
                <a:latin typeface="Raleway Black"/>
                <a:ea typeface="Raleway Black"/>
                <a:cs typeface="Raleway Black"/>
                <a:sym typeface="Raleway Black"/>
              </a:rPr>
              <a:t>TN</a:t>
            </a:r>
            <a:endParaRPr sz="3500">
              <a:solidFill>
                <a:srgbClr val="1C254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697" name="Google Shape;697;p27"/>
          <p:cNvSpPr txBox="1"/>
          <p:nvPr/>
        </p:nvSpPr>
        <p:spPr>
          <a:xfrm>
            <a:off x="1210237" y="2948797"/>
            <a:ext cx="67235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Some useful metrics we can compute using these figures:</a:t>
            </a:r>
            <a:endParaRPr i="1" sz="2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98" name="Google Shape;698;p27"/>
          <p:cNvSpPr txBox="1"/>
          <p:nvPr/>
        </p:nvSpPr>
        <p:spPr>
          <a:xfrm>
            <a:off x="887506" y="3749017"/>
            <a:ext cx="785308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Positive Rate/Sensitivity/Recall: TP / P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Positive Rate/Fallout: FP/N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Negative Rate/Specificity: TN/N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Negative Rate: FN/P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Predictive Value/Precision: TP/(TP + FP)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Predictive Value: TN/(TN + FN)</a:t>
            </a:r>
            <a:endParaRPr/>
          </a:p>
        </p:txBody>
      </p:sp>
      <p:sp>
        <p:nvSpPr>
          <p:cNvPr id="699" name="Google Shape;699;p27"/>
          <p:cNvSpPr txBox="1"/>
          <p:nvPr/>
        </p:nvSpPr>
        <p:spPr>
          <a:xfrm>
            <a:off x="179292" y="6311852"/>
            <a:ext cx="77544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wiki article on </a:t>
            </a:r>
            <a:r>
              <a:rPr i="1"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Confusion Matrix</a:t>
            </a:r>
            <a:r>
              <a:rPr i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excellent resource to review these concepts.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412124" y="1712890"/>
            <a:ext cx="721216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70F11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170F11"/>
                </a:solidFill>
                <a:latin typeface="Raleway Black"/>
                <a:ea typeface="Raleway Black"/>
                <a:cs typeface="Raleway Black"/>
                <a:sym typeface="Raleway Black"/>
              </a:rPr>
              <a:t>Example Situation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170F1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/>
        </p:nvSpPr>
        <p:spPr>
          <a:xfrm>
            <a:off x="412124" y="1712890"/>
            <a:ext cx="7212169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70F11"/>
              </a:buClr>
              <a:buSzPts val="3500"/>
              <a:buFont typeface="Arial"/>
              <a:buChar char="•"/>
            </a:pPr>
            <a:r>
              <a:rPr lang="en-US" sz="3500">
                <a:solidFill>
                  <a:srgbClr val="170F11"/>
                </a:solidFill>
                <a:latin typeface="Raleway Black"/>
                <a:ea typeface="Raleway Black"/>
                <a:cs typeface="Raleway Black"/>
                <a:sym typeface="Raleway Black"/>
              </a:rPr>
              <a:t>Example Situation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170F1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70F11"/>
              </a:buClr>
              <a:buSzPts val="3500"/>
              <a:buFont typeface="Arial"/>
              <a:buChar char="•"/>
            </a:pPr>
            <a:r>
              <a:rPr lang="en-US" sz="3500">
                <a:solidFill>
                  <a:srgbClr val="170F11"/>
                </a:solidFill>
                <a:latin typeface="Raleway Black"/>
                <a:ea typeface="Raleway Black"/>
                <a:cs typeface="Raleway Black"/>
                <a:sym typeface="Raleway Black"/>
              </a:rPr>
              <a:t>Definition of Confusion Matrix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170F1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12124" y="1712890"/>
            <a:ext cx="7212169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70F11"/>
              </a:buClr>
              <a:buSzPts val="3500"/>
              <a:buFont typeface="Arial"/>
              <a:buChar char="•"/>
            </a:pPr>
            <a:r>
              <a:rPr lang="en-US" sz="3500">
                <a:solidFill>
                  <a:srgbClr val="170F11"/>
                </a:solidFill>
                <a:latin typeface="Raleway Black"/>
                <a:ea typeface="Raleway Black"/>
                <a:cs typeface="Raleway Black"/>
                <a:sym typeface="Raleway Black"/>
              </a:rPr>
              <a:t>Example Situation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170F1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70F11"/>
              </a:buClr>
              <a:buSzPts val="3500"/>
              <a:buFont typeface="Arial"/>
              <a:buChar char="•"/>
            </a:pPr>
            <a:r>
              <a:rPr lang="en-US" sz="3500">
                <a:solidFill>
                  <a:srgbClr val="170F11"/>
                </a:solidFill>
                <a:latin typeface="Raleway Black"/>
                <a:ea typeface="Raleway Black"/>
                <a:cs typeface="Raleway Black"/>
                <a:sym typeface="Raleway Black"/>
              </a:rPr>
              <a:t>Definition of Confusion Matrix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170F11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70F11"/>
              </a:buClr>
              <a:buSzPts val="3500"/>
              <a:buFont typeface="Arial"/>
              <a:buChar char="•"/>
            </a:pPr>
            <a:r>
              <a:rPr lang="en-US" sz="3500">
                <a:solidFill>
                  <a:srgbClr val="170F11"/>
                </a:solidFill>
                <a:latin typeface="Raleway Black"/>
                <a:ea typeface="Raleway Black"/>
                <a:cs typeface="Raleway Black"/>
                <a:sym typeface="Raleway Black"/>
              </a:rPr>
              <a:t>Applications of Confusion Matrix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/>
        </p:nvSpPr>
        <p:spPr>
          <a:xfrm>
            <a:off x="141668" y="115911"/>
            <a:ext cx="7212169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170F11"/>
                </a:solidFill>
                <a:latin typeface="Raleway Black"/>
                <a:ea typeface="Raleway Black"/>
                <a:cs typeface="Raleway Black"/>
                <a:sym typeface="Raleway Black"/>
              </a:rPr>
              <a:t>Set-up: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Predictive Model for Cancer Detection</a:t>
            </a:r>
            <a:endParaRPr/>
          </a:p>
        </p:txBody>
      </p:sp>
      <p:cxnSp>
        <p:nvCxnSpPr>
          <p:cNvPr id="111" name="Google Shape;111;p6"/>
          <p:cNvCxnSpPr/>
          <p:nvPr/>
        </p:nvCxnSpPr>
        <p:spPr>
          <a:xfrm>
            <a:off x="257577" y="688302"/>
            <a:ext cx="3696237" cy="0"/>
          </a:xfrm>
          <a:prstGeom prst="straightConnector1">
            <a:avLst/>
          </a:prstGeom>
          <a:noFill/>
          <a:ln cap="flat" cmpd="sng" w="9525">
            <a:solidFill>
              <a:srgbClr val="170F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2" name="Google Shape;112;p6"/>
          <p:cNvGrpSpPr/>
          <p:nvPr/>
        </p:nvGrpSpPr>
        <p:grpSpPr>
          <a:xfrm>
            <a:off x="1501194" y="1425618"/>
            <a:ext cx="386366" cy="4444650"/>
            <a:chOff x="1212224" y="1584101"/>
            <a:chExt cx="386366" cy="4444650"/>
          </a:xfrm>
        </p:grpSpPr>
        <p:sp>
          <p:nvSpPr>
            <p:cNvPr id="113" name="Google Shape;113;p6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6"/>
          <p:cNvGrpSpPr/>
          <p:nvPr/>
        </p:nvGrpSpPr>
        <p:grpSpPr>
          <a:xfrm>
            <a:off x="2140666" y="1425618"/>
            <a:ext cx="386366" cy="4444650"/>
            <a:chOff x="1212224" y="1584101"/>
            <a:chExt cx="386366" cy="4444650"/>
          </a:xfrm>
        </p:grpSpPr>
        <p:sp>
          <p:nvSpPr>
            <p:cNvPr id="124" name="Google Shape;124;p6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2780138" y="1425618"/>
            <a:ext cx="386366" cy="4444650"/>
            <a:chOff x="1212224" y="1584101"/>
            <a:chExt cx="386366" cy="4444650"/>
          </a:xfrm>
        </p:grpSpPr>
        <p:sp>
          <p:nvSpPr>
            <p:cNvPr id="135" name="Google Shape;135;p6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3419610" y="1425618"/>
            <a:ext cx="386366" cy="4444650"/>
            <a:chOff x="1212224" y="1584101"/>
            <a:chExt cx="386366" cy="4444650"/>
          </a:xfrm>
        </p:grpSpPr>
        <p:sp>
          <p:nvSpPr>
            <p:cNvPr id="146" name="Google Shape;146;p6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6"/>
          <p:cNvGrpSpPr/>
          <p:nvPr/>
        </p:nvGrpSpPr>
        <p:grpSpPr>
          <a:xfrm>
            <a:off x="4059082" y="1425618"/>
            <a:ext cx="386366" cy="4444650"/>
            <a:chOff x="1212224" y="1584101"/>
            <a:chExt cx="386366" cy="4444650"/>
          </a:xfrm>
        </p:grpSpPr>
        <p:sp>
          <p:nvSpPr>
            <p:cNvPr id="157" name="Google Shape;157;p6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6"/>
          <p:cNvGrpSpPr/>
          <p:nvPr/>
        </p:nvGrpSpPr>
        <p:grpSpPr>
          <a:xfrm>
            <a:off x="4698554" y="1425618"/>
            <a:ext cx="386366" cy="4444650"/>
            <a:chOff x="1212224" y="1584101"/>
            <a:chExt cx="386366" cy="4444650"/>
          </a:xfrm>
        </p:grpSpPr>
        <p:sp>
          <p:nvSpPr>
            <p:cNvPr id="168" name="Google Shape;168;p6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6"/>
          <p:cNvGrpSpPr/>
          <p:nvPr/>
        </p:nvGrpSpPr>
        <p:grpSpPr>
          <a:xfrm>
            <a:off x="5338026" y="1425618"/>
            <a:ext cx="386366" cy="4444650"/>
            <a:chOff x="1212224" y="1584101"/>
            <a:chExt cx="386366" cy="4444650"/>
          </a:xfrm>
        </p:grpSpPr>
        <p:sp>
          <p:nvSpPr>
            <p:cNvPr id="179" name="Google Shape;179;p6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6"/>
          <p:cNvGrpSpPr/>
          <p:nvPr/>
        </p:nvGrpSpPr>
        <p:grpSpPr>
          <a:xfrm>
            <a:off x="5977498" y="1425618"/>
            <a:ext cx="386366" cy="4444650"/>
            <a:chOff x="1212224" y="1584101"/>
            <a:chExt cx="386366" cy="4444650"/>
          </a:xfrm>
        </p:grpSpPr>
        <p:sp>
          <p:nvSpPr>
            <p:cNvPr id="190" name="Google Shape;190;p6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6"/>
          <p:cNvGrpSpPr/>
          <p:nvPr/>
        </p:nvGrpSpPr>
        <p:grpSpPr>
          <a:xfrm>
            <a:off x="6616970" y="1425618"/>
            <a:ext cx="386366" cy="4444650"/>
            <a:chOff x="1212224" y="1584101"/>
            <a:chExt cx="386366" cy="4444650"/>
          </a:xfrm>
        </p:grpSpPr>
        <p:sp>
          <p:nvSpPr>
            <p:cNvPr id="201" name="Google Shape;201;p6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6"/>
          <p:cNvGrpSpPr/>
          <p:nvPr/>
        </p:nvGrpSpPr>
        <p:grpSpPr>
          <a:xfrm>
            <a:off x="7256441" y="1425618"/>
            <a:ext cx="386366" cy="4444650"/>
            <a:chOff x="1212224" y="1584101"/>
            <a:chExt cx="386366" cy="4444650"/>
          </a:xfrm>
        </p:grpSpPr>
        <p:sp>
          <p:nvSpPr>
            <p:cNvPr id="212" name="Google Shape;212;p6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6"/>
          <p:cNvSpPr txBox="1"/>
          <p:nvPr/>
        </p:nvSpPr>
        <p:spPr>
          <a:xfrm>
            <a:off x="2527032" y="6053069"/>
            <a:ext cx="428866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Sample of 100 patients</a:t>
            </a:r>
            <a:endParaRPr sz="3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/>
        </p:nvSpPr>
        <p:spPr>
          <a:xfrm>
            <a:off x="141668" y="115911"/>
            <a:ext cx="7212169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170F11"/>
                </a:solidFill>
                <a:latin typeface="Raleway Black"/>
                <a:ea typeface="Raleway Black"/>
                <a:cs typeface="Raleway Black"/>
                <a:sym typeface="Raleway Black"/>
              </a:rPr>
              <a:t>Set-up: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Predictive Model for Cancer Detection</a:t>
            </a:r>
            <a:endParaRPr/>
          </a:p>
        </p:txBody>
      </p:sp>
      <p:cxnSp>
        <p:nvCxnSpPr>
          <p:cNvPr id="228" name="Google Shape;228;p7"/>
          <p:cNvCxnSpPr/>
          <p:nvPr/>
        </p:nvCxnSpPr>
        <p:spPr>
          <a:xfrm>
            <a:off x="257577" y="714060"/>
            <a:ext cx="3696237" cy="0"/>
          </a:xfrm>
          <a:prstGeom prst="straightConnector1">
            <a:avLst/>
          </a:prstGeom>
          <a:noFill/>
          <a:ln cap="flat" cmpd="sng" w="9525">
            <a:solidFill>
              <a:srgbClr val="170F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7"/>
          <p:cNvSpPr/>
          <p:nvPr/>
        </p:nvSpPr>
        <p:spPr>
          <a:xfrm>
            <a:off x="1501194" y="1425618"/>
            <a:ext cx="386366" cy="386367"/>
          </a:xfrm>
          <a:prstGeom prst="ellipse">
            <a:avLst/>
          </a:prstGeom>
          <a:solidFill>
            <a:srgbClr val="B339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1501194" y="1876538"/>
            <a:ext cx="386366" cy="386367"/>
          </a:xfrm>
          <a:prstGeom prst="ellipse">
            <a:avLst/>
          </a:prstGeom>
          <a:solidFill>
            <a:srgbClr val="B339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1501194" y="3229298"/>
            <a:ext cx="386366" cy="386367"/>
          </a:xfrm>
          <a:prstGeom prst="ellipse">
            <a:avLst/>
          </a:prstGeom>
          <a:solidFill>
            <a:srgbClr val="B339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1501194" y="4582058"/>
            <a:ext cx="386366" cy="386367"/>
          </a:xfrm>
          <a:prstGeom prst="ellipse">
            <a:avLst/>
          </a:prstGeom>
          <a:solidFill>
            <a:srgbClr val="B339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7"/>
          <p:cNvSpPr/>
          <p:nvPr/>
        </p:nvSpPr>
        <p:spPr>
          <a:xfrm>
            <a:off x="1501194" y="2327458"/>
            <a:ext cx="386366" cy="386367"/>
          </a:xfrm>
          <a:prstGeom prst="ellipse">
            <a:avLst/>
          </a:prstGeom>
          <a:solidFill>
            <a:srgbClr val="B339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7"/>
          <p:cNvSpPr/>
          <p:nvPr/>
        </p:nvSpPr>
        <p:spPr>
          <a:xfrm>
            <a:off x="1501194" y="2778378"/>
            <a:ext cx="386366" cy="386367"/>
          </a:xfrm>
          <a:prstGeom prst="ellipse">
            <a:avLst/>
          </a:prstGeom>
          <a:solidFill>
            <a:srgbClr val="B339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"/>
          <p:cNvSpPr/>
          <p:nvPr/>
        </p:nvSpPr>
        <p:spPr>
          <a:xfrm>
            <a:off x="1501194" y="3680218"/>
            <a:ext cx="386366" cy="386367"/>
          </a:xfrm>
          <a:prstGeom prst="ellipse">
            <a:avLst/>
          </a:prstGeom>
          <a:solidFill>
            <a:srgbClr val="B339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7"/>
          <p:cNvSpPr/>
          <p:nvPr/>
        </p:nvSpPr>
        <p:spPr>
          <a:xfrm>
            <a:off x="1501194" y="4131138"/>
            <a:ext cx="386366" cy="386367"/>
          </a:xfrm>
          <a:prstGeom prst="ellipse">
            <a:avLst/>
          </a:prstGeom>
          <a:solidFill>
            <a:srgbClr val="B339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7"/>
          <p:cNvSpPr/>
          <p:nvPr/>
        </p:nvSpPr>
        <p:spPr>
          <a:xfrm>
            <a:off x="1501194" y="5032978"/>
            <a:ext cx="386366" cy="386367"/>
          </a:xfrm>
          <a:prstGeom prst="ellipse">
            <a:avLst/>
          </a:prstGeom>
          <a:solidFill>
            <a:srgbClr val="B339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1501194" y="5483901"/>
            <a:ext cx="386366" cy="386367"/>
          </a:xfrm>
          <a:prstGeom prst="ellipse">
            <a:avLst/>
          </a:prstGeom>
          <a:solidFill>
            <a:srgbClr val="B339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7"/>
          <p:cNvSpPr/>
          <p:nvPr/>
        </p:nvSpPr>
        <p:spPr>
          <a:xfrm>
            <a:off x="2140666" y="1425618"/>
            <a:ext cx="386366" cy="386367"/>
          </a:xfrm>
          <a:prstGeom prst="ellipse">
            <a:avLst/>
          </a:prstGeom>
          <a:solidFill>
            <a:srgbClr val="1C25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7"/>
          <p:cNvSpPr/>
          <p:nvPr/>
        </p:nvSpPr>
        <p:spPr>
          <a:xfrm>
            <a:off x="2140666" y="1876538"/>
            <a:ext cx="386366" cy="386367"/>
          </a:xfrm>
          <a:prstGeom prst="ellipse">
            <a:avLst/>
          </a:prstGeom>
          <a:solidFill>
            <a:srgbClr val="1C25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7"/>
          <p:cNvSpPr/>
          <p:nvPr/>
        </p:nvSpPr>
        <p:spPr>
          <a:xfrm>
            <a:off x="2140666" y="3229298"/>
            <a:ext cx="386366" cy="386367"/>
          </a:xfrm>
          <a:prstGeom prst="ellipse">
            <a:avLst/>
          </a:prstGeom>
          <a:solidFill>
            <a:srgbClr val="1C25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2140666" y="4582058"/>
            <a:ext cx="386366" cy="386367"/>
          </a:xfrm>
          <a:prstGeom prst="ellipse">
            <a:avLst/>
          </a:prstGeom>
          <a:solidFill>
            <a:srgbClr val="1C25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2140666" y="2327458"/>
            <a:ext cx="386366" cy="386367"/>
          </a:xfrm>
          <a:prstGeom prst="ellipse">
            <a:avLst/>
          </a:prstGeom>
          <a:solidFill>
            <a:srgbClr val="1C25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7"/>
          <p:cNvSpPr/>
          <p:nvPr/>
        </p:nvSpPr>
        <p:spPr>
          <a:xfrm>
            <a:off x="2140666" y="2778378"/>
            <a:ext cx="386366" cy="386367"/>
          </a:xfrm>
          <a:prstGeom prst="ellipse">
            <a:avLst/>
          </a:prstGeom>
          <a:solidFill>
            <a:srgbClr val="1C25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2140666" y="3680218"/>
            <a:ext cx="386366" cy="386367"/>
          </a:xfrm>
          <a:prstGeom prst="ellipse">
            <a:avLst/>
          </a:prstGeom>
          <a:solidFill>
            <a:srgbClr val="1C25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2140666" y="4131138"/>
            <a:ext cx="386366" cy="386367"/>
          </a:xfrm>
          <a:prstGeom prst="ellipse">
            <a:avLst/>
          </a:prstGeom>
          <a:solidFill>
            <a:srgbClr val="1C25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7"/>
          <p:cNvSpPr/>
          <p:nvPr/>
        </p:nvSpPr>
        <p:spPr>
          <a:xfrm>
            <a:off x="2140666" y="5032978"/>
            <a:ext cx="386366" cy="386367"/>
          </a:xfrm>
          <a:prstGeom prst="ellipse">
            <a:avLst/>
          </a:prstGeom>
          <a:solidFill>
            <a:srgbClr val="1C25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7"/>
          <p:cNvSpPr/>
          <p:nvPr/>
        </p:nvSpPr>
        <p:spPr>
          <a:xfrm>
            <a:off x="2140666" y="5483901"/>
            <a:ext cx="386366" cy="386367"/>
          </a:xfrm>
          <a:prstGeom prst="ellipse">
            <a:avLst/>
          </a:prstGeom>
          <a:solidFill>
            <a:srgbClr val="1C25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7"/>
          <p:cNvGrpSpPr/>
          <p:nvPr/>
        </p:nvGrpSpPr>
        <p:grpSpPr>
          <a:xfrm>
            <a:off x="2780138" y="1425618"/>
            <a:ext cx="386366" cy="4444650"/>
            <a:chOff x="1212224" y="1584101"/>
            <a:chExt cx="386366" cy="4444650"/>
          </a:xfrm>
        </p:grpSpPr>
        <p:sp>
          <p:nvSpPr>
            <p:cNvPr id="250" name="Google Shape;250;p7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7"/>
          <p:cNvGrpSpPr/>
          <p:nvPr/>
        </p:nvGrpSpPr>
        <p:grpSpPr>
          <a:xfrm>
            <a:off x="3419610" y="1425618"/>
            <a:ext cx="386366" cy="4444650"/>
            <a:chOff x="1212224" y="1584101"/>
            <a:chExt cx="386366" cy="4444650"/>
          </a:xfrm>
        </p:grpSpPr>
        <p:sp>
          <p:nvSpPr>
            <p:cNvPr id="261" name="Google Shape;261;p7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Google Shape;271;p7"/>
          <p:cNvGrpSpPr/>
          <p:nvPr/>
        </p:nvGrpSpPr>
        <p:grpSpPr>
          <a:xfrm>
            <a:off x="4059082" y="1425618"/>
            <a:ext cx="386366" cy="4444650"/>
            <a:chOff x="1212224" y="1584101"/>
            <a:chExt cx="386366" cy="4444650"/>
          </a:xfrm>
        </p:grpSpPr>
        <p:sp>
          <p:nvSpPr>
            <p:cNvPr id="272" name="Google Shape;272;p7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7"/>
          <p:cNvGrpSpPr/>
          <p:nvPr/>
        </p:nvGrpSpPr>
        <p:grpSpPr>
          <a:xfrm>
            <a:off x="4698554" y="1425618"/>
            <a:ext cx="386366" cy="4444650"/>
            <a:chOff x="1212224" y="1584101"/>
            <a:chExt cx="386366" cy="4444650"/>
          </a:xfrm>
        </p:grpSpPr>
        <p:sp>
          <p:nvSpPr>
            <p:cNvPr id="283" name="Google Shape;283;p7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" name="Google Shape;293;p7"/>
          <p:cNvGrpSpPr/>
          <p:nvPr/>
        </p:nvGrpSpPr>
        <p:grpSpPr>
          <a:xfrm>
            <a:off x="5338026" y="1425618"/>
            <a:ext cx="386366" cy="4444650"/>
            <a:chOff x="1212224" y="1584101"/>
            <a:chExt cx="386366" cy="4444650"/>
          </a:xfrm>
        </p:grpSpPr>
        <p:sp>
          <p:nvSpPr>
            <p:cNvPr id="294" name="Google Shape;294;p7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4" name="Google Shape;304;p7"/>
          <p:cNvGrpSpPr/>
          <p:nvPr/>
        </p:nvGrpSpPr>
        <p:grpSpPr>
          <a:xfrm>
            <a:off x="5977498" y="1425618"/>
            <a:ext cx="386366" cy="4444650"/>
            <a:chOff x="1212224" y="1584101"/>
            <a:chExt cx="386366" cy="4444650"/>
          </a:xfrm>
        </p:grpSpPr>
        <p:sp>
          <p:nvSpPr>
            <p:cNvPr id="305" name="Google Shape;305;p7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315;p7"/>
          <p:cNvGrpSpPr/>
          <p:nvPr/>
        </p:nvGrpSpPr>
        <p:grpSpPr>
          <a:xfrm>
            <a:off x="6616970" y="1425618"/>
            <a:ext cx="386366" cy="4444650"/>
            <a:chOff x="1212224" y="1584101"/>
            <a:chExt cx="386366" cy="4444650"/>
          </a:xfrm>
        </p:grpSpPr>
        <p:sp>
          <p:nvSpPr>
            <p:cNvPr id="316" name="Google Shape;316;p7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Google Shape;326;p7"/>
          <p:cNvGrpSpPr/>
          <p:nvPr/>
        </p:nvGrpSpPr>
        <p:grpSpPr>
          <a:xfrm>
            <a:off x="7256441" y="1425618"/>
            <a:ext cx="386366" cy="4444650"/>
            <a:chOff x="1212224" y="1584101"/>
            <a:chExt cx="386366" cy="4444650"/>
          </a:xfrm>
        </p:grpSpPr>
        <p:sp>
          <p:nvSpPr>
            <p:cNvPr id="327" name="Google Shape;327;p7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7" name="Google Shape;337;p7"/>
          <p:cNvSpPr txBox="1"/>
          <p:nvPr/>
        </p:nvSpPr>
        <p:spPr>
          <a:xfrm>
            <a:off x="2527032" y="6053069"/>
            <a:ext cx="428866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Sample of 100 patients</a:t>
            </a:r>
            <a:endParaRPr sz="3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8" name="Google Shape;338;p7"/>
          <p:cNvSpPr txBox="1"/>
          <p:nvPr/>
        </p:nvSpPr>
        <p:spPr>
          <a:xfrm>
            <a:off x="113676" y="2761585"/>
            <a:ext cx="1387518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B33951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r>
            <a:r>
              <a:rPr lang="en-US" sz="3000">
                <a:solidFill>
                  <a:srgbClr val="B33951"/>
                </a:solidFill>
                <a:latin typeface="Questrial"/>
                <a:ea typeface="Questrial"/>
                <a:cs typeface="Questrial"/>
                <a:sym typeface="Questrial"/>
              </a:rPr>
              <a:t> have cancer</a:t>
            </a:r>
            <a:endParaRPr sz="3000">
              <a:solidFill>
                <a:srgbClr val="B3395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9" name="Google Shape;339;p7"/>
          <p:cNvSpPr txBox="1"/>
          <p:nvPr/>
        </p:nvSpPr>
        <p:spPr>
          <a:xfrm>
            <a:off x="7642807" y="2713825"/>
            <a:ext cx="1387518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C2541"/>
                </a:solidFill>
                <a:latin typeface="Questrial"/>
                <a:ea typeface="Questrial"/>
                <a:cs typeface="Questrial"/>
                <a:sym typeface="Questrial"/>
              </a:rPr>
              <a:t>90</a:t>
            </a:r>
            <a:r>
              <a:rPr lang="en-US" sz="3000">
                <a:solidFill>
                  <a:srgbClr val="1C2541"/>
                </a:solidFill>
                <a:latin typeface="Questrial"/>
                <a:ea typeface="Questrial"/>
                <a:cs typeface="Questrial"/>
                <a:sym typeface="Questrial"/>
              </a:rPr>
              <a:t> are healthy</a:t>
            </a:r>
            <a:endParaRPr sz="3000">
              <a:solidFill>
                <a:srgbClr val="1C254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8"/>
          <p:cNvSpPr txBox="1"/>
          <p:nvPr/>
        </p:nvSpPr>
        <p:spPr>
          <a:xfrm>
            <a:off x="141668" y="115911"/>
            <a:ext cx="7212169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170F11"/>
                </a:solidFill>
                <a:latin typeface="Raleway Black"/>
                <a:ea typeface="Raleway Black"/>
                <a:cs typeface="Raleway Black"/>
                <a:sym typeface="Raleway Black"/>
              </a:rPr>
              <a:t>Set-up: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Predictive Model for Cancer Detection</a:t>
            </a:r>
            <a:endParaRPr/>
          </a:p>
        </p:txBody>
      </p:sp>
      <p:cxnSp>
        <p:nvCxnSpPr>
          <p:cNvPr id="345" name="Google Shape;345;p8"/>
          <p:cNvCxnSpPr/>
          <p:nvPr/>
        </p:nvCxnSpPr>
        <p:spPr>
          <a:xfrm>
            <a:off x="257577" y="714060"/>
            <a:ext cx="3696237" cy="0"/>
          </a:xfrm>
          <a:prstGeom prst="straightConnector1">
            <a:avLst/>
          </a:prstGeom>
          <a:noFill/>
          <a:ln cap="flat" cmpd="sng" w="9525">
            <a:solidFill>
              <a:srgbClr val="170F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6" name="Google Shape;346;p8"/>
          <p:cNvSpPr/>
          <p:nvPr/>
        </p:nvSpPr>
        <p:spPr>
          <a:xfrm>
            <a:off x="1501194" y="1425618"/>
            <a:ext cx="386366" cy="386367"/>
          </a:xfrm>
          <a:prstGeom prst="ellipse">
            <a:avLst/>
          </a:prstGeom>
          <a:solidFill>
            <a:srgbClr val="B339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8"/>
          <p:cNvSpPr/>
          <p:nvPr/>
        </p:nvSpPr>
        <p:spPr>
          <a:xfrm>
            <a:off x="1501194" y="1876538"/>
            <a:ext cx="386366" cy="386367"/>
          </a:xfrm>
          <a:prstGeom prst="ellipse">
            <a:avLst/>
          </a:prstGeom>
          <a:solidFill>
            <a:srgbClr val="B339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8"/>
          <p:cNvSpPr/>
          <p:nvPr/>
        </p:nvSpPr>
        <p:spPr>
          <a:xfrm>
            <a:off x="1501194" y="3229298"/>
            <a:ext cx="386366" cy="386367"/>
          </a:xfrm>
          <a:prstGeom prst="ellipse">
            <a:avLst/>
          </a:prstGeom>
          <a:solidFill>
            <a:srgbClr val="B339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8"/>
          <p:cNvSpPr/>
          <p:nvPr/>
        </p:nvSpPr>
        <p:spPr>
          <a:xfrm>
            <a:off x="1501194" y="4582058"/>
            <a:ext cx="386366" cy="386367"/>
          </a:xfrm>
          <a:prstGeom prst="ellipse">
            <a:avLst/>
          </a:prstGeom>
          <a:solidFill>
            <a:srgbClr val="B339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8"/>
          <p:cNvSpPr/>
          <p:nvPr/>
        </p:nvSpPr>
        <p:spPr>
          <a:xfrm>
            <a:off x="1501194" y="2327458"/>
            <a:ext cx="386366" cy="386367"/>
          </a:xfrm>
          <a:prstGeom prst="ellipse">
            <a:avLst/>
          </a:prstGeom>
          <a:solidFill>
            <a:srgbClr val="B339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8"/>
          <p:cNvSpPr/>
          <p:nvPr/>
        </p:nvSpPr>
        <p:spPr>
          <a:xfrm>
            <a:off x="1501194" y="2778378"/>
            <a:ext cx="386366" cy="386367"/>
          </a:xfrm>
          <a:prstGeom prst="ellipse">
            <a:avLst/>
          </a:prstGeom>
          <a:solidFill>
            <a:srgbClr val="B339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8"/>
          <p:cNvSpPr/>
          <p:nvPr/>
        </p:nvSpPr>
        <p:spPr>
          <a:xfrm>
            <a:off x="1501194" y="3680218"/>
            <a:ext cx="386366" cy="386367"/>
          </a:xfrm>
          <a:prstGeom prst="ellipse">
            <a:avLst/>
          </a:prstGeom>
          <a:solidFill>
            <a:srgbClr val="B339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8"/>
          <p:cNvSpPr/>
          <p:nvPr/>
        </p:nvSpPr>
        <p:spPr>
          <a:xfrm>
            <a:off x="1501194" y="4131138"/>
            <a:ext cx="386366" cy="386367"/>
          </a:xfrm>
          <a:prstGeom prst="ellipse">
            <a:avLst/>
          </a:prstGeom>
          <a:solidFill>
            <a:srgbClr val="B339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8"/>
          <p:cNvSpPr/>
          <p:nvPr/>
        </p:nvSpPr>
        <p:spPr>
          <a:xfrm>
            <a:off x="1501194" y="5032978"/>
            <a:ext cx="386366" cy="386367"/>
          </a:xfrm>
          <a:prstGeom prst="ellipse">
            <a:avLst/>
          </a:prstGeom>
          <a:solidFill>
            <a:srgbClr val="B339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8"/>
          <p:cNvSpPr/>
          <p:nvPr/>
        </p:nvSpPr>
        <p:spPr>
          <a:xfrm>
            <a:off x="1501194" y="5483901"/>
            <a:ext cx="386366" cy="386367"/>
          </a:xfrm>
          <a:prstGeom prst="ellipse">
            <a:avLst/>
          </a:prstGeom>
          <a:solidFill>
            <a:srgbClr val="B339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8"/>
          <p:cNvSpPr/>
          <p:nvPr/>
        </p:nvSpPr>
        <p:spPr>
          <a:xfrm>
            <a:off x="2140666" y="1425618"/>
            <a:ext cx="386366" cy="386367"/>
          </a:xfrm>
          <a:prstGeom prst="ellipse">
            <a:avLst/>
          </a:prstGeom>
          <a:solidFill>
            <a:srgbClr val="1C25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8"/>
          <p:cNvSpPr/>
          <p:nvPr/>
        </p:nvSpPr>
        <p:spPr>
          <a:xfrm>
            <a:off x="2140666" y="1876538"/>
            <a:ext cx="386366" cy="386367"/>
          </a:xfrm>
          <a:prstGeom prst="ellipse">
            <a:avLst/>
          </a:prstGeom>
          <a:solidFill>
            <a:srgbClr val="1C25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8"/>
          <p:cNvSpPr/>
          <p:nvPr/>
        </p:nvSpPr>
        <p:spPr>
          <a:xfrm>
            <a:off x="2140666" y="3229298"/>
            <a:ext cx="386366" cy="386367"/>
          </a:xfrm>
          <a:prstGeom prst="ellipse">
            <a:avLst/>
          </a:prstGeom>
          <a:solidFill>
            <a:srgbClr val="1C25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8"/>
          <p:cNvSpPr/>
          <p:nvPr/>
        </p:nvSpPr>
        <p:spPr>
          <a:xfrm>
            <a:off x="2140666" y="4582058"/>
            <a:ext cx="386366" cy="386367"/>
          </a:xfrm>
          <a:prstGeom prst="ellipse">
            <a:avLst/>
          </a:prstGeom>
          <a:solidFill>
            <a:srgbClr val="1C25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8"/>
          <p:cNvSpPr/>
          <p:nvPr/>
        </p:nvSpPr>
        <p:spPr>
          <a:xfrm>
            <a:off x="2140666" y="2327458"/>
            <a:ext cx="386366" cy="386367"/>
          </a:xfrm>
          <a:prstGeom prst="ellipse">
            <a:avLst/>
          </a:prstGeom>
          <a:solidFill>
            <a:srgbClr val="1C25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8"/>
          <p:cNvSpPr/>
          <p:nvPr/>
        </p:nvSpPr>
        <p:spPr>
          <a:xfrm>
            <a:off x="2140666" y="2778378"/>
            <a:ext cx="386366" cy="386367"/>
          </a:xfrm>
          <a:prstGeom prst="ellipse">
            <a:avLst/>
          </a:prstGeom>
          <a:solidFill>
            <a:srgbClr val="1C25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8"/>
          <p:cNvSpPr/>
          <p:nvPr/>
        </p:nvSpPr>
        <p:spPr>
          <a:xfrm>
            <a:off x="2140666" y="3680218"/>
            <a:ext cx="386366" cy="386367"/>
          </a:xfrm>
          <a:prstGeom prst="ellipse">
            <a:avLst/>
          </a:prstGeom>
          <a:solidFill>
            <a:srgbClr val="1C25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8"/>
          <p:cNvSpPr/>
          <p:nvPr/>
        </p:nvSpPr>
        <p:spPr>
          <a:xfrm>
            <a:off x="2140666" y="4131138"/>
            <a:ext cx="386366" cy="386367"/>
          </a:xfrm>
          <a:prstGeom prst="ellipse">
            <a:avLst/>
          </a:prstGeom>
          <a:solidFill>
            <a:srgbClr val="1C25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8"/>
          <p:cNvSpPr/>
          <p:nvPr/>
        </p:nvSpPr>
        <p:spPr>
          <a:xfrm>
            <a:off x="2140666" y="5032978"/>
            <a:ext cx="386366" cy="386367"/>
          </a:xfrm>
          <a:prstGeom prst="ellipse">
            <a:avLst/>
          </a:prstGeom>
          <a:solidFill>
            <a:srgbClr val="1C25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8"/>
          <p:cNvSpPr/>
          <p:nvPr/>
        </p:nvSpPr>
        <p:spPr>
          <a:xfrm>
            <a:off x="2140666" y="5483901"/>
            <a:ext cx="386366" cy="386367"/>
          </a:xfrm>
          <a:prstGeom prst="ellipse">
            <a:avLst/>
          </a:prstGeom>
          <a:solidFill>
            <a:srgbClr val="1C25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6" name="Google Shape;366;p8"/>
          <p:cNvGrpSpPr/>
          <p:nvPr/>
        </p:nvGrpSpPr>
        <p:grpSpPr>
          <a:xfrm>
            <a:off x="2780138" y="1425618"/>
            <a:ext cx="386366" cy="4444650"/>
            <a:chOff x="1212224" y="1584101"/>
            <a:chExt cx="386366" cy="4444650"/>
          </a:xfrm>
        </p:grpSpPr>
        <p:sp>
          <p:nvSpPr>
            <p:cNvPr id="367" name="Google Shape;367;p8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p8"/>
          <p:cNvGrpSpPr/>
          <p:nvPr/>
        </p:nvGrpSpPr>
        <p:grpSpPr>
          <a:xfrm>
            <a:off x="3419610" y="1425618"/>
            <a:ext cx="386366" cy="4444650"/>
            <a:chOff x="1212224" y="1584101"/>
            <a:chExt cx="386366" cy="4444650"/>
          </a:xfrm>
        </p:grpSpPr>
        <p:sp>
          <p:nvSpPr>
            <p:cNvPr id="378" name="Google Shape;378;p8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8" name="Google Shape;388;p8"/>
          <p:cNvGrpSpPr/>
          <p:nvPr/>
        </p:nvGrpSpPr>
        <p:grpSpPr>
          <a:xfrm>
            <a:off x="4059082" y="1425618"/>
            <a:ext cx="386366" cy="4444650"/>
            <a:chOff x="1212224" y="1584101"/>
            <a:chExt cx="386366" cy="4444650"/>
          </a:xfrm>
        </p:grpSpPr>
        <p:sp>
          <p:nvSpPr>
            <p:cNvPr id="389" name="Google Shape;389;p8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8"/>
          <p:cNvGrpSpPr/>
          <p:nvPr/>
        </p:nvGrpSpPr>
        <p:grpSpPr>
          <a:xfrm>
            <a:off x="4698554" y="1425618"/>
            <a:ext cx="386366" cy="4444650"/>
            <a:chOff x="1212224" y="1584101"/>
            <a:chExt cx="386366" cy="4444650"/>
          </a:xfrm>
        </p:grpSpPr>
        <p:sp>
          <p:nvSpPr>
            <p:cNvPr id="400" name="Google Shape;400;p8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8"/>
          <p:cNvGrpSpPr/>
          <p:nvPr/>
        </p:nvGrpSpPr>
        <p:grpSpPr>
          <a:xfrm>
            <a:off x="5338026" y="1425618"/>
            <a:ext cx="386366" cy="4444650"/>
            <a:chOff x="1212224" y="1584101"/>
            <a:chExt cx="386366" cy="4444650"/>
          </a:xfrm>
        </p:grpSpPr>
        <p:sp>
          <p:nvSpPr>
            <p:cNvPr id="411" name="Google Shape;411;p8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8"/>
          <p:cNvGrpSpPr/>
          <p:nvPr/>
        </p:nvGrpSpPr>
        <p:grpSpPr>
          <a:xfrm>
            <a:off x="5977498" y="1425618"/>
            <a:ext cx="386366" cy="4444650"/>
            <a:chOff x="1212224" y="1584101"/>
            <a:chExt cx="386366" cy="4444650"/>
          </a:xfrm>
        </p:grpSpPr>
        <p:sp>
          <p:nvSpPr>
            <p:cNvPr id="422" name="Google Shape;422;p8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2" name="Google Shape;432;p8"/>
          <p:cNvGrpSpPr/>
          <p:nvPr/>
        </p:nvGrpSpPr>
        <p:grpSpPr>
          <a:xfrm>
            <a:off x="6616970" y="1425618"/>
            <a:ext cx="386366" cy="4444650"/>
            <a:chOff x="1212224" y="1584101"/>
            <a:chExt cx="386366" cy="4444650"/>
          </a:xfrm>
        </p:grpSpPr>
        <p:sp>
          <p:nvSpPr>
            <p:cNvPr id="433" name="Google Shape;433;p8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8"/>
          <p:cNvGrpSpPr/>
          <p:nvPr/>
        </p:nvGrpSpPr>
        <p:grpSpPr>
          <a:xfrm>
            <a:off x="7256441" y="1425618"/>
            <a:ext cx="386366" cy="4444650"/>
            <a:chOff x="1212224" y="1584101"/>
            <a:chExt cx="386366" cy="4444650"/>
          </a:xfrm>
        </p:grpSpPr>
        <p:sp>
          <p:nvSpPr>
            <p:cNvPr id="444" name="Google Shape;444;p8"/>
            <p:cNvSpPr/>
            <p:nvPr/>
          </p:nvSpPr>
          <p:spPr>
            <a:xfrm>
              <a:off x="1212224" y="15841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212224" y="20350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212224" y="338778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212224" y="47405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1212224" y="248594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1212224" y="29368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212224" y="383870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212224" y="428962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212224" y="5191461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212224" y="5642384"/>
              <a:ext cx="386366" cy="386367"/>
            </a:xfrm>
            <a:prstGeom prst="ellipse">
              <a:avLst/>
            </a:prstGeom>
            <a:solidFill>
              <a:srgbClr val="1C25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p8"/>
          <p:cNvSpPr txBox="1"/>
          <p:nvPr/>
        </p:nvSpPr>
        <p:spPr>
          <a:xfrm>
            <a:off x="2527032" y="6053069"/>
            <a:ext cx="428866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70F11"/>
                </a:solidFill>
                <a:latin typeface="Questrial"/>
                <a:ea typeface="Questrial"/>
                <a:cs typeface="Questrial"/>
                <a:sym typeface="Questrial"/>
              </a:rPr>
              <a:t>Sample of 100 patients</a:t>
            </a:r>
            <a:endParaRPr sz="3000">
              <a:solidFill>
                <a:srgbClr val="170F1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5" name="Google Shape;455;p8"/>
          <p:cNvSpPr txBox="1"/>
          <p:nvPr/>
        </p:nvSpPr>
        <p:spPr>
          <a:xfrm>
            <a:off x="113676" y="2761585"/>
            <a:ext cx="1387518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B33951"/>
                </a:solidFill>
                <a:latin typeface="Questrial"/>
                <a:ea typeface="Questrial"/>
                <a:cs typeface="Questrial"/>
                <a:sym typeface="Questrial"/>
              </a:rPr>
              <a:t>10</a:t>
            </a:r>
            <a:r>
              <a:rPr lang="en-US" sz="3000">
                <a:solidFill>
                  <a:srgbClr val="B33951"/>
                </a:solidFill>
                <a:latin typeface="Questrial"/>
                <a:ea typeface="Questrial"/>
                <a:cs typeface="Questrial"/>
                <a:sym typeface="Questrial"/>
              </a:rPr>
              <a:t> have cancer</a:t>
            </a:r>
            <a:endParaRPr sz="3000">
              <a:solidFill>
                <a:srgbClr val="B3395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6" name="Google Shape;456;p8"/>
          <p:cNvSpPr txBox="1"/>
          <p:nvPr/>
        </p:nvSpPr>
        <p:spPr>
          <a:xfrm>
            <a:off x="7642807" y="2713825"/>
            <a:ext cx="1387518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1C2541"/>
                </a:solidFill>
                <a:latin typeface="Questrial"/>
                <a:ea typeface="Questrial"/>
                <a:cs typeface="Questrial"/>
                <a:sym typeface="Questrial"/>
              </a:rPr>
              <a:t>90</a:t>
            </a:r>
            <a:r>
              <a:rPr lang="en-US" sz="3000">
                <a:solidFill>
                  <a:srgbClr val="1C2541"/>
                </a:solidFill>
                <a:latin typeface="Questrial"/>
                <a:ea typeface="Questrial"/>
                <a:cs typeface="Questrial"/>
                <a:sym typeface="Questrial"/>
              </a:rPr>
              <a:t> are healthy</a:t>
            </a:r>
            <a:endParaRPr sz="3000">
              <a:solidFill>
                <a:srgbClr val="1C254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7" name="Google Shape;457;p8"/>
          <p:cNvSpPr/>
          <p:nvPr/>
        </p:nvSpPr>
        <p:spPr>
          <a:xfrm>
            <a:off x="-154546" y="-180304"/>
            <a:ext cx="9491729" cy="7250805"/>
          </a:xfrm>
          <a:prstGeom prst="rect">
            <a:avLst/>
          </a:prstGeom>
          <a:solidFill>
            <a:srgbClr val="170F11">
              <a:alpha val="94901"/>
            </a:srgbClr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8"/>
          <p:cNvSpPr txBox="1"/>
          <p:nvPr/>
        </p:nvSpPr>
        <p:spPr>
          <a:xfrm>
            <a:off x="332348" y="2178416"/>
            <a:ext cx="851794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Your team must build a model that can predict if a patient from the sample </a:t>
            </a:r>
            <a:r>
              <a:rPr lang="en-US" sz="3700">
                <a:solidFill>
                  <a:srgbClr val="B33951"/>
                </a:solidFill>
                <a:latin typeface="Questrial"/>
                <a:ea typeface="Questrial"/>
                <a:cs typeface="Questrial"/>
                <a:sym typeface="Questrial"/>
              </a:rPr>
              <a:t>has cancer (CASE) </a:t>
            </a:r>
            <a:r>
              <a:rPr lang="en-US" sz="3700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or if they are </a:t>
            </a:r>
            <a:r>
              <a:rPr lang="en-US" sz="3700">
                <a:solidFill>
                  <a:srgbClr val="F2AF29"/>
                </a:solidFill>
                <a:latin typeface="Questrial"/>
                <a:ea typeface="Questrial"/>
                <a:cs typeface="Questrial"/>
                <a:sym typeface="Questrial"/>
              </a:rPr>
              <a:t>healthy (CONTROL)</a:t>
            </a:r>
            <a:endParaRPr sz="3700">
              <a:solidFill>
                <a:srgbClr val="F2AF2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2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9"/>
          <p:cNvSpPr txBox="1"/>
          <p:nvPr/>
        </p:nvSpPr>
        <p:spPr>
          <a:xfrm>
            <a:off x="1448873" y="824247"/>
            <a:ext cx="6709893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Our model correctly diagnosed 5 out of the 10 cases, while classifying the remaining 95 as controls….</a:t>
            </a:r>
            <a:endParaRPr sz="25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4" name="Google Shape;464;p9"/>
          <p:cNvSpPr txBox="1"/>
          <p:nvPr/>
        </p:nvSpPr>
        <p:spPr>
          <a:xfrm>
            <a:off x="2904186" y="2701807"/>
            <a:ext cx="3026470" cy="11038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230" l="0" r="-11466" t="-331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2019-10-04T03:40:29Z</dcterms:created>
  <dc:creator>Kevin Maske</dc:creator>
</cp:coreProperties>
</file>