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y="13716000" cx="24384000"/>
  <p:notesSz cx="6858000" cy="9144000"/>
  <p:embeddedFontLst>
    <p:embeddedFont>
      <p:font typeface="Roboto"/>
      <p:regular r:id="rId85"/>
      <p:bold r:id="rId86"/>
      <p:italic r:id="rId87"/>
      <p:boldItalic r:id="rId88"/>
    </p:embeddedFont>
    <p:embeddedFont>
      <p:font typeface="Poppins"/>
      <p:regular r:id="rId89"/>
      <p:bold r:id="rId90"/>
      <p:italic r:id="rId91"/>
      <p:boldItalic r:id="rId92"/>
    </p:embeddedFont>
    <p:embeddedFont>
      <p:font typeface="Lato"/>
      <p:regular r:id="rId93"/>
      <p:bold r:id="rId94"/>
      <p:italic r:id="rId95"/>
      <p:boldItalic r:id="rId96"/>
    </p:embeddedFont>
    <p:embeddedFont>
      <p:font typeface="Helvetica Neue"/>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1" roundtripDataSignature="AMtx7mgwtU/PgUMggeMMEfD1/nKZh0lM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1" Type="http://customschemas.google.com/relationships/presentationmetadata" Target="metadata"/><Relationship Id="rId100" Type="http://schemas.openxmlformats.org/officeDocument/2006/relationships/font" Target="fonts/HelveticaNeue-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Lato-italic.fntdata"/><Relationship Id="rId94" Type="http://schemas.openxmlformats.org/officeDocument/2006/relationships/font" Target="fonts/Lato-bold.fntdata"/><Relationship Id="rId97" Type="http://schemas.openxmlformats.org/officeDocument/2006/relationships/font" Target="fonts/HelveticaNeue-regular.fntdata"/><Relationship Id="rId96" Type="http://schemas.openxmlformats.org/officeDocument/2006/relationships/font" Target="fonts/Lato-boldItalic.fntdata"/><Relationship Id="rId11" Type="http://schemas.openxmlformats.org/officeDocument/2006/relationships/slide" Target="slides/slide7.xml"/><Relationship Id="rId99" Type="http://schemas.openxmlformats.org/officeDocument/2006/relationships/font" Target="fonts/HelveticaNeue-italic.fntdata"/><Relationship Id="rId10" Type="http://schemas.openxmlformats.org/officeDocument/2006/relationships/slide" Target="slides/slide6.xml"/><Relationship Id="rId98"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Poppins-italic.fntdata"/><Relationship Id="rId90" Type="http://schemas.openxmlformats.org/officeDocument/2006/relationships/font" Target="fonts/Poppins-bold.fntdata"/><Relationship Id="rId93" Type="http://schemas.openxmlformats.org/officeDocument/2006/relationships/font" Target="fonts/Lato-regular.fntdata"/><Relationship Id="rId92" Type="http://schemas.openxmlformats.org/officeDocument/2006/relationships/font" Target="fonts/Poppi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font" Target="fonts/Roboto-bold.fntdata"/><Relationship Id="rId85" Type="http://schemas.openxmlformats.org/officeDocument/2006/relationships/font" Target="fonts/Roboto-regular.fntdata"/><Relationship Id="rId88" Type="http://schemas.openxmlformats.org/officeDocument/2006/relationships/font" Target="fonts/Roboto-boldItalic.fntdata"/><Relationship Id="rId87" Type="http://schemas.openxmlformats.org/officeDocument/2006/relationships/font" Target="fonts/Roboto-italic.fntdata"/><Relationship Id="rId89" Type="http://schemas.openxmlformats.org/officeDocument/2006/relationships/font" Target="fonts/Poppins-regular.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f11ad85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ef11ad854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3000"/>
              </a:spcBef>
              <a:spcAft>
                <a:spcPts val="0"/>
              </a:spcAft>
              <a:buClr>
                <a:schemeClr val="dk1"/>
              </a:buClr>
              <a:buSzPts val="1100"/>
              <a:buFont typeface="Arial"/>
              <a:buNone/>
            </a:pPr>
            <a:r>
              <a:rPr lang="en-PH" sz="1500">
                <a:solidFill>
                  <a:srgbClr val="292929"/>
                </a:solidFill>
                <a:highlight>
                  <a:srgbClr val="FFFFFF"/>
                </a:highlight>
                <a:latin typeface="Georgia"/>
                <a:ea typeface="Georgia"/>
                <a:cs typeface="Georgia"/>
                <a:sym typeface="Georgia"/>
              </a:rPr>
              <a:t>Let’s analyze what this equation actually means.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320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In mathematics, the character that looks like weird E is called summation (Greek sigma). It is the sum of a sequence of numbers, from i=1 to n. Let’s imagine this like an array of points, where we go through all the points, from the first (i=1) to the last (i=n).</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For each point, we take the y-coordinate of the point, and the y’-coordinate. The y-coordinate is our purple dot. The y’ point sits on the line we created. We subtract the y-coordinate value from the y’-coordinate value, and calculate the square of the result.</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The third part is to take the sum of all the (y-y’)² values, and divide it by n, which will give the mean.</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ts val="1100"/>
              <a:buFont typeface="Arial"/>
              <a:buNone/>
            </a:pPr>
            <a:r>
              <a:rPr lang="en-PH" sz="1500">
                <a:solidFill>
                  <a:srgbClr val="292929"/>
                </a:solidFill>
                <a:highlight>
                  <a:srgbClr val="FFFFFF"/>
                </a:highlight>
                <a:latin typeface="Georgia"/>
                <a:ea typeface="Georgia"/>
                <a:cs typeface="Georgia"/>
                <a:sym typeface="Georgia"/>
              </a:rPr>
              <a:t>Our goal is to minimize this mean, which will provide us with the best line that goes through all the points.</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f11ad85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ef11ad854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f11ad85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ef11ad854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PH"/>
              <a:t>Compare your error metric to the average value of the label in your data set to try to get an intuition of its overall performance.</a:t>
            </a:r>
            <a:endParaRPr/>
          </a:p>
          <a:p>
            <a:pPr indent="0" lvl="0" marL="0" rtl="0" algn="l">
              <a:lnSpc>
                <a:spcPct val="100000"/>
              </a:lnSpc>
              <a:spcBef>
                <a:spcPts val="0"/>
              </a:spcBef>
              <a:spcAft>
                <a:spcPts val="0"/>
              </a:spcAft>
              <a:buClr>
                <a:schemeClr val="dk1"/>
              </a:buClr>
              <a:buSzPts val="1100"/>
              <a:buFont typeface="Arial"/>
              <a:buNone/>
            </a:pPr>
            <a:r>
              <a:rPr lang="en-PH"/>
              <a:t>Domain knowledge also plays an important role here!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PH"/>
              <a:t>Context of importance is also necessary to consider. </a:t>
            </a:r>
            <a:endParaRPr/>
          </a:p>
          <a:p>
            <a:pPr indent="0" lvl="0" marL="0" rtl="0" algn="l">
              <a:lnSpc>
                <a:spcPct val="100000"/>
              </a:lnSpc>
              <a:spcBef>
                <a:spcPts val="0"/>
              </a:spcBef>
              <a:spcAft>
                <a:spcPts val="0"/>
              </a:spcAft>
              <a:buClr>
                <a:schemeClr val="dk1"/>
              </a:buClr>
              <a:buSzPts val="1100"/>
              <a:buFont typeface="Arial"/>
              <a:buNone/>
            </a:pPr>
            <a:r>
              <a:rPr lang="en-PH"/>
              <a:t>We may create a model to predict how much medication to give, in which case small fluctuations in RMSE may actually be very significant.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PH"/>
              <a:t>Root Mean Square Error (RMSE) is the standard deviation of the residuals (prediction errors). Residuals are a measure of how far from the regression line data points are; RMSE is a measure of how spread out these residuals are. In other words, it tells you how concentrated the data is around the line of best fit. Root mean square error is commonly used in climatology, forecasting, and regression analysis to verify experimental results.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f11ad854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ef11ad854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f11ad8548_0_4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6" name="Google Shape;236;g1ef11ad8548_0_4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f11ad8548_0_4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52" name="Google Shape;252;g1ef11ad8548_0_4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f11ad8548_0_4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69" name="Google Shape;269;g1ef11ad8548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f11ad8548_0_1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86" name="Google Shape;286;g1ef11ad8548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f11ad8548_0_1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04" name="Google Shape;304;g1ef11ad8548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f11ad8548_0_1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22" name="Google Shape;322;g1ef11ad8548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0c4befa0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1d0c4befa0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f11ad8548_0_2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0" name="Google Shape;340;g1ef11ad8548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ef11ad8548_0_2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58" name="Google Shape;358;g1ef11ad8548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f11ad8548_0_2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7" name="Google Shape;377;g1ef11ad8548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f11ad8548_0_2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96" name="Google Shape;396;g1ef11ad8548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f11ad8548_0_2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15" name="Google Shape;415;g1ef11ad8548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f11ad8548_0_3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3" name="Google Shape;433;g1ef11ad8548_0_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f11ad8548_0_3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51" name="Google Shape;451;g1ef11ad8548_0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f11ad8548_0_3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67" name="Google Shape;467;g1ef11ad8548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f11ad8548_0_5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83" name="Google Shape;483;g1ef11ad8548_0_5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ef11ad8548_0_4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g1ef11ad8548_0_4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f0b4169e7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1ef0b4169e7_0_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ef11ad8548_0_5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5" name="Google Shape;505;g1ef11ad8548_0_5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f11ad8548_0_5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17" name="Google Shape;517;g1ef11ad8548_0_5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ef11ad8548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29" name="Google Shape;529;g1ef11ad8548_0_5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ef11ad8548_0_5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45" name="Google Shape;545;g1ef11ad8548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ef11ad8548_0_6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59" name="Google Shape;559;g1ef11ad8548_0_6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ef11ad8548_0_6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4" name="Google Shape;574;g1ef11ad8548_0_6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ef0b4169e7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g1ef0b4169e7_0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ef11ad8548_0_6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95" name="Google Shape;595;g1ef11ad8548_0_6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ef11ad8548_0_6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08" name="Google Shape;608;g1ef11ad8548_0_6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ef11ad8548_0_6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21" name="Google Shape;621;g1ef11ad8548_0_6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f0b4169e7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 name="Google Shape;97;g1ef0b4169e7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9694a6836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34" name="Google Shape;634;g29694a6836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9694a6836c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g29694a6836c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9694a6836c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g29694a6836c_0_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9694a6836c_0_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64" name="Google Shape;664;g29694a6836c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9694a6836c_0_15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77" name="Google Shape;677;g29694a6836c_0_15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9694a6836c_0_16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92" name="Google Shape;692;g29694a6836c_0_16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9694a6836c_0_18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04" name="Google Shape;704;g29694a6836c_0_18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9694a6836c_0_193: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g29694a6836c_0_19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9694a6836c_0_202: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29694a6836c_0_20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9694a6836c_0_215: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g29694a6836c_0_21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f0b4169e7_0_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g1ef0b4169e7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9694a6836c_0_228: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29694a6836c_0_22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9694a6836c_0_45: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29694a6836c_0_4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9694a6836c_0_56: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29694a6836c_0_5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9694a6836c_0_67: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g29694a6836c_0_6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ef11ad8548_0_6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7" name="Google Shape;807;g1ef11ad8548_0_6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ef11ad8548_0_6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0" name="Google Shape;820;g1ef11ad8548_0_6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ef11ad8548_0_7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34" name="Google Shape;834;g1ef11ad8548_0_7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ef11ad8548_0_6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48" name="Google Shape;848;g1ef11ad8548_0_6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ef11ad8548_0_7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62" name="Google Shape;862;g1ef11ad8548_0_7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ef11ad8548_0_7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76" name="Google Shape;876;g1ef11ad8548_0_7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f11ad85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ef11ad854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PH"/>
              <a:t>Let’s take a moment now to discuss evaluating Regression Models</a:t>
            </a:r>
            <a:endParaRPr/>
          </a:p>
          <a:p>
            <a:pPr indent="0" lvl="0" marL="0" rtl="0" algn="l">
              <a:lnSpc>
                <a:spcPct val="100000"/>
              </a:lnSpc>
              <a:spcBef>
                <a:spcPts val="0"/>
              </a:spcBef>
              <a:spcAft>
                <a:spcPts val="0"/>
              </a:spcAft>
              <a:buSzPts val="1100"/>
              <a:buNone/>
            </a:pPr>
            <a:r>
              <a:rPr lang="en-PH"/>
              <a:t>Regression is a task when a model attempts to predict continuous values (unlike categorical values, which is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PH"/>
              <a:t>You may have heard of some evaluation metrics like accuracy or recall.</a:t>
            </a:r>
            <a:endParaRPr/>
          </a:p>
          <a:p>
            <a:pPr indent="0" lvl="0" marL="0" rtl="0" algn="l">
              <a:lnSpc>
                <a:spcPct val="100000"/>
              </a:lnSpc>
              <a:spcBef>
                <a:spcPts val="0"/>
              </a:spcBef>
              <a:spcAft>
                <a:spcPts val="0"/>
              </a:spcAft>
              <a:buSzPts val="1100"/>
              <a:buNone/>
            </a:pPr>
            <a:r>
              <a:rPr lang="en-PH"/>
              <a:t>These sort of metrics aren’t useful for regression problems, we need metrics designed for continuous values!</a:t>
            </a:r>
            <a:endParaRPr/>
          </a:p>
          <a:p>
            <a:pPr indent="0" lvl="0" marL="0" rtl="0" algn="l">
              <a:lnSpc>
                <a:spcPct val="100000"/>
              </a:lnSpc>
              <a:spcBef>
                <a:spcPts val="0"/>
              </a:spcBef>
              <a:spcAft>
                <a:spcPts val="0"/>
              </a:spcAft>
              <a:buSzPts val="1100"/>
              <a:buNone/>
            </a:pPr>
            <a:r>
              <a:t/>
            </a:r>
            <a:endParaRPr/>
          </a:p>
          <a:p>
            <a:pPr indent="-317500" lvl="0" marL="457200" rtl="0" algn="l">
              <a:lnSpc>
                <a:spcPct val="100000"/>
              </a:lnSpc>
              <a:spcBef>
                <a:spcPts val="0"/>
              </a:spcBef>
              <a:spcAft>
                <a:spcPts val="0"/>
              </a:spcAft>
              <a:buSzPts val="1400"/>
              <a:buChar char="-"/>
            </a:pPr>
            <a:r>
              <a:rPr lang="en-PH"/>
              <a:t>Can you give me continuous versus categorical variables?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ef11ad8548_0_7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0" name="Google Shape;890;g1ef11ad8548_0_7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ef11ad8548_0_7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05" name="Google Shape;905;g1ef11ad8548_0_7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ef11ad8548_0_7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20" name="Google Shape;920;g1ef11ad8548_0_7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ef0b4169e7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4" name="Google Shape;934;g1ef0b4169e7_0_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ef11ad8548_0_7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40" name="Google Shape;940;g1ef11ad8548_0_7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ef11ad8548_0_8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55" name="Google Shape;955;g1ef11ad8548_0_8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ef11ad8548_0_8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0" name="Google Shape;970;g1ef11ad8548_0_8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ef11ad8548_0_8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85" name="Google Shape;985;g1ef11ad8548_0_8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ef11ad8548_0_8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8" name="Google Shape;998;g1ef11ad8548_0_8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ef11ad8548_0_8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12" name="Google Shape;1012;g1ef11ad8548_0_8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f11ad85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ef11ad854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ef11ad8548_0_9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28" name="Google Shape;1028;g1ef11ad8548_0_9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ef11ad8548_0_9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43" name="Google Shape;1043;g1ef11ad8548_0_9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ef11ad8548_0_9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60" name="Google Shape;1060;g1ef11ad8548_0_9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ef11ad8548_0_9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78" name="Google Shape;1078;g1ef11ad8548_0_9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ef11ad8548_0_10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6" name="Google Shape;1096;g1ef11ad8548_0_10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ef0b4169e7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4" name="Google Shape;1114;g1ef0b4169e7_0_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ef11ad8548_0_10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20" name="Google Shape;1120;g1ef11ad8548_0_10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ef11ad8548_0_11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33" name="Google Shape;1133;g1ef11ad8548_0_1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ef11ad8548_0_11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44" name="Google Shape;1144;g1ef11ad8548_0_1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ef11ad8548_0_11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55" name="Google Shape;1155;g1ef11ad8548_0_1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f11ad85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ef11ad854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ef11ad8548_0_11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66" name="Google Shape;1166;g1ef11ad8548_0_1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f11ad85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ef11ad854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PH"/>
              <a:t>Let’s take a moment now to discuss evaluating Regression Models</a:t>
            </a:r>
            <a:endParaRPr/>
          </a:p>
          <a:p>
            <a:pPr indent="0" lvl="0" marL="0" rtl="0" algn="l">
              <a:lnSpc>
                <a:spcPct val="100000"/>
              </a:lnSpc>
              <a:spcBef>
                <a:spcPts val="0"/>
              </a:spcBef>
              <a:spcAft>
                <a:spcPts val="0"/>
              </a:spcAft>
              <a:buSzPts val="1100"/>
              <a:buNone/>
            </a:pPr>
            <a:r>
              <a:rPr lang="en-PH"/>
              <a:t>Regression is a task when a model attempts to predict continuous values (unlike categorical values, which is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PH"/>
              <a:t>You may have heard of some evaluation metrics like accuracy or recall.</a:t>
            </a:r>
            <a:endParaRPr/>
          </a:p>
          <a:p>
            <a:pPr indent="0" lvl="0" marL="0" rtl="0" algn="l">
              <a:lnSpc>
                <a:spcPct val="100000"/>
              </a:lnSpc>
              <a:spcBef>
                <a:spcPts val="0"/>
              </a:spcBef>
              <a:spcAft>
                <a:spcPts val="0"/>
              </a:spcAft>
              <a:buSzPts val="1100"/>
              <a:buNone/>
            </a:pPr>
            <a:r>
              <a:rPr lang="en-PH"/>
              <a:t>These sort of metrics aren’t useful for regression problems, we need metrics designed for continuous values!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8"/>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1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9" name="Shape 49"/>
        <p:cNvGrpSpPr/>
        <p:nvPr/>
      </p:nvGrpSpPr>
      <p:grpSpPr>
        <a:xfrm>
          <a:off x="0" y="0"/>
          <a:ext cx="0" cy="0"/>
          <a:chOff x="0" y="0"/>
          <a:chExt cx="0" cy="0"/>
        </a:xfrm>
      </p:grpSpPr>
      <p:sp>
        <p:nvSpPr>
          <p:cNvPr id="50" name="Google Shape;50;p26"/>
          <p:cNvSpPr/>
          <p:nvPr>
            <p:ph idx="2" type="pic"/>
          </p:nvPr>
        </p:nvSpPr>
        <p:spPr>
          <a:xfrm>
            <a:off x="13165980" y="952500"/>
            <a:ext cx="9525001" cy="11468100"/>
          </a:xfrm>
          <a:prstGeom prst="rect">
            <a:avLst/>
          </a:prstGeom>
          <a:noFill/>
          <a:ln>
            <a:noFill/>
          </a:ln>
        </p:spPr>
      </p:sp>
      <p:sp>
        <p:nvSpPr>
          <p:cNvPr id="51" name="Google Shape;51;p2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2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2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4" name="Shape 54"/>
        <p:cNvGrpSpPr/>
        <p:nvPr/>
      </p:nvGrpSpPr>
      <p:grpSpPr>
        <a:xfrm>
          <a:off x="0" y="0"/>
          <a:ext cx="0" cy="0"/>
          <a:chOff x="0" y="0"/>
          <a:chExt cx="0" cy="0"/>
        </a:xfrm>
      </p:grpSpPr>
      <p:sp>
        <p:nvSpPr>
          <p:cNvPr id="55" name="Google Shape;55;p2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2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8" name="Shape 58"/>
        <p:cNvGrpSpPr/>
        <p:nvPr/>
      </p:nvGrpSpPr>
      <p:grpSpPr>
        <a:xfrm>
          <a:off x="0" y="0"/>
          <a:ext cx="0" cy="0"/>
          <a:chOff x="0" y="0"/>
          <a:chExt cx="0" cy="0"/>
        </a:xfrm>
      </p:grpSpPr>
      <p:sp>
        <p:nvSpPr>
          <p:cNvPr id="59" name="Google Shape;59;p28"/>
          <p:cNvSpPr/>
          <p:nvPr>
            <p:ph idx="2" type="pic"/>
          </p:nvPr>
        </p:nvSpPr>
        <p:spPr>
          <a:xfrm>
            <a:off x="13169900" y="3149600"/>
            <a:ext cx="9525000" cy="9296400"/>
          </a:xfrm>
          <a:prstGeom prst="rect">
            <a:avLst/>
          </a:prstGeom>
          <a:noFill/>
          <a:ln>
            <a:noFill/>
          </a:ln>
        </p:spPr>
      </p:sp>
      <p:sp>
        <p:nvSpPr>
          <p:cNvPr id="60" name="Google Shape;60;p2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2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2" name="Google Shape;62;p2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3" name="Shape 63"/>
        <p:cNvGrpSpPr/>
        <p:nvPr/>
      </p:nvGrpSpPr>
      <p:grpSpPr>
        <a:xfrm>
          <a:off x="0" y="0"/>
          <a:ext cx="0" cy="0"/>
          <a:chOff x="0" y="0"/>
          <a:chExt cx="0" cy="0"/>
        </a:xfrm>
      </p:grpSpPr>
      <p:sp>
        <p:nvSpPr>
          <p:cNvPr id="64" name="Google Shape;64;p2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5" name="Google Shape;65;p2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6" name="Shape 66"/>
        <p:cNvGrpSpPr/>
        <p:nvPr/>
      </p:nvGrpSpPr>
      <p:grpSpPr>
        <a:xfrm>
          <a:off x="0" y="0"/>
          <a:ext cx="0" cy="0"/>
          <a:chOff x="0" y="0"/>
          <a:chExt cx="0" cy="0"/>
        </a:xfrm>
      </p:grpSpPr>
      <p:sp>
        <p:nvSpPr>
          <p:cNvPr id="67" name="Google Shape;67;p30"/>
          <p:cNvSpPr/>
          <p:nvPr>
            <p:ph idx="2" type="pic"/>
          </p:nvPr>
        </p:nvSpPr>
        <p:spPr>
          <a:xfrm>
            <a:off x="15760700" y="7048500"/>
            <a:ext cx="7404100" cy="5549900"/>
          </a:xfrm>
          <a:prstGeom prst="rect">
            <a:avLst/>
          </a:prstGeom>
          <a:noFill/>
          <a:ln>
            <a:noFill/>
          </a:ln>
        </p:spPr>
      </p:sp>
      <p:sp>
        <p:nvSpPr>
          <p:cNvPr id="68" name="Google Shape;68;p30"/>
          <p:cNvSpPr/>
          <p:nvPr>
            <p:ph idx="3" type="pic"/>
          </p:nvPr>
        </p:nvSpPr>
        <p:spPr>
          <a:xfrm>
            <a:off x="15760700" y="1130300"/>
            <a:ext cx="7404100" cy="5549900"/>
          </a:xfrm>
          <a:prstGeom prst="rect">
            <a:avLst/>
          </a:prstGeom>
          <a:noFill/>
          <a:ln>
            <a:noFill/>
          </a:ln>
        </p:spPr>
      </p:sp>
      <p:sp>
        <p:nvSpPr>
          <p:cNvPr id="69" name="Google Shape;69;p30"/>
          <p:cNvSpPr/>
          <p:nvPr>
            <p:ph idx="4" type="pic"/>
          </p:nvPr>
        </p:nvSpPr>
        <p:spPr>
          <a:xfrm>
            <a:off x="1206500" y="1130300"/>
            <a:ext cx="14173200" cy="11468100"/>
          </a:xfrm>
          <a:prstGeom prst="rect">
            <a:avLst/>
          </a:prstGeom>
          <a:noFill/>
          <a:ln>
            <a:noFill/>
          </a:ln>
        </p:spPr>
      </p:sp>
      <p:sp>
        <p:nvSpPr>
          <p:cNvPr id="70" name="Google Shape;70;p3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1" name="Shape 71"/>
        <p:cNvGrpSpPr/>
        <p:nvPr/>
      </p:nvGrpSpPr>
      <p:grpSpPr>
        <a:xfrm>
          <a:off x="0" y="0"/>
          <a:ext cx="0" cy="0"/>
          <a:chOff x="0" y="0"/>
          <a:chExt cx="0" cy="0"/>
        </a:xfrm>
      </p:grpSpPr>
      <p:sp>
        <p:nvSpPr>
          <p:cNvPr id="72" name="Google Shape;72;p3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3" name="Google Shape;73;p3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4" name="Google Shape;74;p3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32"/>
          <p:cNvSpPr/>
          <p:nvPr>
            <p:ph idx="2" type="pic"/>
          </p:nvPr>
        </p:nvSpPr>
        <p:spPr>
          <a:xfrm>
            <a:off x="0" y="0"/>
            <a:ext cx="24384001" cy="13716000"/>
          </a:xfrm>
          <a:prstGeom prst="rect">
            <a:avLst/>
          </a:prstGeom>
          <a:noFill/>
          <a:ln>
            <a:noFill/>
          </a:ln>
        </p:spPr>
      </p:sp>
      <p:sp>
        <p:nvSpPr>
          <p:cNvPr id="77" name="Google Shape;77;p3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1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15" name="Shape 15"/>
        <p:cNvGrpSpPr/>
        <p:nvPr/>
      </p:nvGrpSpPr>
      <p:grpSpPr>
        <a:xfrm>
          <a:off x="0" y="0"/>
          <a:ext cx="0" cy="0"/>
          <a:chOff x="0" y="0"/>
          <a:chExt cx="0" cy="0"/>
        </a:xfrm>
      </p:grpSpPr>
      <p:sp>
        <p:nvSpPr>
          <p:cNvPr id="16" name="Google Shape;16;p2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2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8" name="Google Shape;18;p2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g134f43e4296_0_33"/>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1" name="Google Shape;21;g134f43e4296_0_33"/>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2" name="Google Shape;22;g134f43e4296_0_33"/>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3" name="Google Shape;23;g134f43e4296_0_33"/>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g130dfca2355_0_186"/>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6" name="Google Shape;26;g130dfca2355_0_186"/>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27" name="Google Shape;27;g130dfca2355_0_18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8" name="Google Shape;28;g130dfca2355_0_18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9" name="Google Shape;29;g130dfca2355_0_18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0" name="Shape 30"/>
        <p:cNvGrpSpPr/>
        <p:nvPr/>
      </p:nvGrpSpPr>
      <p:grpSpPr>
        <a:xfrm>
          <a:off x="0" y="0"/>
          <a:ext cx="0" cy="0"/>
          <a:chOff x="0" y="0"/>
          <a:chExt cx="0" cy="0"/>
        </a:xfrm>
      </p:grpSpPr>
      <p:sp>
        <p:nvSpPr>
          <p:cNvPr id="31" name="Google Shape;31;g130dfca2355_0_739"/>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32" name="Google Shape;32;g130dfca2355_0_739"/>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33" name="Google Shape;33;g130dfca2355_0_739"/>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4" name="Google Shape;34;g130dfca2355_0_739"/>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5" name="Google Shape;35;g130dfca2355_0_739"/>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6" name="Google Shape;36;g130dfca2355_0_739"/>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7" name="Google Shape;37;g130dfca2355_0_739"/>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8" name="Shape 38"/>
        <p:cNvGrpSpPr/>
        <p:nvPr/>
      </p:nvGrpSpPr>
      <p:grpSpPr>
        <a:xfrm>
          <a:off x="0" y="0"/>
          <a:ext cx="0" cy="0"/>
          <a:chOff x="0" y="0"/>
          <a:chExt cx="0" cy="0"/>
        </a:xfrm>
      </p:grpSpPr>
      <p:sp>
        <p:nvSpPr>
          <p:cNvPr id="39" name="Google Shape;39;p2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2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41" name="Shape 41"/>
        <p:cNvGrpSpPr/>
        <p:nvPr/>
      </p:nvGrpSpPr>
      <p:grpSpPr>
        <a:xfrm>
          <a:off x="0" y="0"/>
          <a:ext cx="0" cy="0"/>
          <a:chOff x="0" y="0"/>
          <a:chExt cx="0" cy="0"/>
        </a:xfrm>
      </p:grpSpPr>
      <p:sp>
        <p:nvSpPr>
          <p:cNvPr id="42" name="Google Shape;42;p24"/>
          <p:cNvSpPr/>
          <p:nvPr>
            <p:ph idx="2" type="pic"/>
          </p:nvPr>
        </p:nvSpPr>
        <p:spPr>
          <a:xfrm>
            <a:off x="3125968" y="673100"/>
            <a:ext cx="18135601" cy="8737600"/>
          </a:xfrm>
          <a:prstGeom prst="rect">
            <a:avLst/>
          </a:prstGeom>
          <a:noFill/>
          <a:ln>
            <a:noFill/>
          </a:ln>
        </p:spPr>
      </p:sp>
      <p:sp>
        <p:nvSpPr>
          <p:cNvPr id="43" name="Google Shape;43;p2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2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2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6" name="Shape 46"/>
        <p:cNvGrpSpPr/>
        <p:nvPr/>
      </p:nvGrpSpPr>
      <p:grpSpPr>
        <a:xfrm>
          <a:off x="0" y="0"/>
          <a:ext cx="0" cy="0"/>
          <a:chOff x="0" y="0"/>
          <a:chExt cx="0" cy="0"/>
        </a:xfrm>
      </p:grpSpPr>
      <p:sp>
        <p:nvSpPr>
          <p:cNvPr id="47" name="Google Shape;47;p2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2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5.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40.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2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hyperlink" Target="https://docs.google.com/presentation/d/1bPk0ftGfYRpC-ukBE0PcG-UhnbsIlRSg/edit?usp=sharing&amp;ouid=116456587926795161069&amp;rtpof=true&amp;sd=tru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ForTheWomen_blacktext (2) (1).png" id="82" name="Google Shape;82;p1"/>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pic>
        <p:nvPicPr>
          <p:cNvPr id="184" name="Google Shape;184;g1ef11ad8548_0_37"/>
          <p:cNvPicPr preferRelativeResize="0"/>
          <p:nvPr/>
        </p:nvPicPr>
        <p:blipFill rotWithShape="1">
          <a:blip r:embed="rId4">
            <a:alphaModFix/>
          </a:blip>
          <a:srcRect b="0" l="0" r="0" t="0"/>
          <a:stretch/>
        </p:blipFill>
        <p:spPr>
          <a:xfrm>
            <a:off x="1895400" y="2170933"/>
            <a:ext cx="21429867" cy="10191665"/>
          </a:xfrm>
          <a:prstGeom prst="rect">
            <a:avLst/>
          </a:prstGeom>
          <a:noFill/>
          <a:ln>
            <a:noFill/>
          </a:ln>
        </p:spPr>
      </p:pic>
      <p:sp>
        <p:nvSpPr>
          <p:cNvPr id="185" name="Google Shape;185;g1ef11ad8548_0_37"/>
          <p:cNvSpPr/>
          <p:nvPr/>
        </p:nvSpPr>
        <p:spPr>
          <a:xfrm>
            <a:off x="17914333" y="4340933"/>
            <a:ext cx="5732700" cy="2516700"/>
          </a:xfrm>
          <a:prstGeom prst="wedgeRectCallout">
            <a:avLst>
              <a:gd fmla="val -81337" name="adj1"/>
              <a:gd fmla="val 56016"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en-PH" sz="3700" u="none" cap="none" strike="noStrike">
                <a:solidFill>
                  <a:srgbClr val="000000"/>
                </a:solidFill>
                <a:latin typeface="Arial"/>
                <a:ea typeface="Arial"/>
                <a:cs typeface="Arial"/>
                <a:sym typeface="Arial"/>
              </a:rPr>
              <a:t>These formulas can be coded up to determine an iterative way to print out the MSE.</a:t>
            </a:r>
            <a:endParaRPr b="0" i="0" sz="3700" u="none" cap="none" strike="noStrike">
              <a:solidFill>
                <a:srgbClr val="000000"/>
              </a:solidFill>
              <a:latin typeface="Arial"/>
              <a:ea typeface="Arial"/>
              <a:cs typeface="Arial"/>
              <a:sym typeface="Arial"/>
            </a:endParaRPr>
          </a:p>
        </p:txBody>
      </p:sp>
      <p:grpSp>
        <p:nvGrpSpPr>
          <p:cNvPr id="186" name="Google Shape;186;g1ef11ad8548_0_37"/>
          <p:cNvGrpSpPr/>
          <p:nvPr/>
        </p:nvGrpSpPr>
        <p:grpSpPr>
          <a:xfrm>
            <a:off x="-3712" y="613659"/>
            <a:ext cx="7319700" cy="1073882"/>
            <a:chOff x="0" y="0"/>
            <a:chExt cx="7319700" cy="1073882"/>
          </a:xfrm>
        </p:grpSpPr>
        <p:sp>
          <p:nvSpPr>
            <p:cNvPr id="187" name="Google Shape;187;g1ef11ad8548_0_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88" name="Google Shape;188;g1ef11ad8548_0_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89" name="Google Shape;189;g1ef11ad8548_0_37"/>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90" name="Google Shape;190;g1ef11ad8548_0_37"/>
          <p:cNvGrpSpPr/>
          <p:nvPr/>
        </p:nvGrpSpPr>
        <p:grpSpPr>
          <a:xfrm>
            <a:off x="-3712" y="766059"/>
            <a:ext cx="7319700" cy="1073882"/>
            <a:chOff x="0" y="0"/>
            <a:chExt cx="7319700" cy="1073882"/>
          </a:xfrm>
        </p:grpSpPr>
        <p:sp>
          <p:nvSpPr>
            <p:cNvPr id="191" name="Google Shape;191;g1ef11ad8548_0_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2" name="Google Shape;192;g1ef11ad8548_0_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3" name="Google Shape;193;g1ef11ad8548_0_3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pic>
        <p:nvPicPr>
          <p:cNvPr id="198" name="Google Shape;198;g1ef11ad8548_0_43"/>
          <p:cNvPicPr preferRelativeResize="0"/>
          <p:nvPr/>
        </p:nvPicPr>
        <p:blipFill rotWithShape="1">
          <a:blip r:embed="rId4">
            <a:alphaModFix/>
          </a:blip>
          <a:srcRect b="0" l="0" r="0" t="0"/>
          <a:stretch/>
        </p:blipFill>
        <p:spPr>
          <a:xfrm>
            <a:off x="6169333" y="2080667"/>
            <a:ext cx="11938000" cy="11023600"/>
          </a:xfrm>
          <a:prstGeom prst="rect">
            <a:avLst/>
          </a:prstGeom>
          <a:noFill/>
          <a:ln>
            <a:noFill/>
          </a:ln>
        </p:spPr>
      </p:pic>
      <p:grpSp>
        <p:nvGrpSpPr>
          <p:cNvPr id="199" name="Google Shape;199;g1ef11ad8548_0_43"/>
          <p:cNvGrpSpPr/>
          <p:nvPr/>
        </p:nvGrpSpPr>
        <p:grpSpPr>
          <a:xfrm>
            <a:off x="-3712" y="613659"/>
            <a:ext cx="7319700" cy="1073882"/>
            <a:chOff x="0" y="0"/>
            <a:chExt cx="7319700" cy="1073882"/>
          </a:xfrm>
        </p:grpSpPr>
        <p:sp>
          <p:nvSpPr>
            <p:cNvPr id="200" name="Google Shape;200;g1ef11ad8548_0_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1" name="Google Shape;201;g1ef11ad8548_0_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2" name="Google Shape;202;g1ef11ad8548_0_4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03" name="Google Shape;203;g1ef11ad8548_0_43"/>
          <p:cNvGrpSpPr/>
          <p:nvPr/>
        </p:nvGrpSpPr>
        <p:grpSpPr>
          <a:xfrm>
            <a:off x="-3712" y="766059"/>
            <a:ext cx="7319700" cy="1073882"/>
            <a:chOff x="0" y="0"/>
            <a:chExt cx="7319700" cy="1073882"/>
          </a:xfrm>
        </p:grpSpPr>
        <p:sp>
          <p:nvSpPr>
            <p:cNvPr id="204" name="Google Shape;204;g1ef11ad8548_0_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5" name="Google Shape;205;g1ef11ad8548_0_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6" name="Google Shape;206;g1ef11ad8548_0_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1ef11ad8548_0_48"/>
          <p:cNvSpPr txBox="1"/>
          <p:nvPr/>
        </p:nvSpPr>
        <p:spPr>
          <a:xfrm>
            <a:off x="964333" y="1941667"/>
            <a:ext cx="10741500" cy="81450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Root Mean Square Error (RMSE)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root of the  mean of the squared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Most popular (has same units as y)</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Common question: “Is this value of RMSE good?”</a:t>
            </a:r>
            <a:endParaRPr b="0" i="0" sz="4300" u="none" cap="none" strike="noStrike">
              <a:solidFill>
                <a:srgbClr val="3C4043"/>
              </a:solidFill>
              <a:highlight>
                <a:srgbClr val="FFFFFF"/>
              </a:highlight>
              <a:latin typeface="Roboto"/>
              <a:ea typeface="Roboto"/>
              <a:cs typeface="Roboto"/>
              <a:sym typeface="Roboto"/>
            </a:endParaRPr>
          </a:p>
          <a:p>
            <a:pPr indent="-882650" lvl="1" marL="2438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Context is everything!</a:t>
            </a:r>
            <a:endParaRPr b="0" i="0" sz="4300" u="none" cap="none" strike="noStrike">
              <a:solidFill>
                <a:srgbClr val="3C4043"/>
              </a:solidFill>
              <a:highlight>
                <a:srgbClr val="FFFFFF"/>
              </a:highlight>
              <a:latin typeface="Roboto"/>
              <a:ea typeface="Roboto"/>
              <a:cs typeface="Roboto"/>
              <a:sym typeface="Roboto"/>
            </a:endParaRPr>
          </a:p>
          <a:p>
            <a:pPr indent="-882650" lvl="1" marL="2438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A RMSE of $10 is fantastic for predicting the price of a house, but horrible for predicting the price of a candy bar!</a:t>
            </a:r>
            <a:endParaRPr b="0" i="0" sz="4300" u="none" cap="none" strike="noStrike">
              <a:solidFill>
                <a:srgbClr val="3C4043"/>
              </a:solidFill>
              <a:highlight>
                <a:srgbClr val="FFFFFF"/>
              </a:highlight>
              <a:latin typeface="Roboto"/>
              <a:ea typeface="Roboto"/>
              <a:cs typeface="Roboto"/>
              <a:sym typeface="Roboto"/>
            </a:endParaRPr>
          </a:p>
        </p:txBody>
      </p:sp>
      <p:pic>
        <p:nvPicPr>
          <p:cNvPr descr="Science Cat - Linear Regression i have no idea what i am doing" id="212" name="Google Shape;212;g1ef11ad8548_0_48"/>
          <p:cNvPicPr preferRelativeResize="0"/>
          <p:nvPr/>
        </p:nvPicPr>
        <p:blipFill rotWithShape="1">
          <a:blip r:embed="rId4">
            <a:alphaModFix/>
          </a:blip>
          <a:srcRect b="0" l="0" r="0" t="0"/>
          <a:stretch/>
        </p:blipFill>
        <p:spPr>
          <a:xfrm>
            <a:off x="13533733" y="1792800"/>
            <a:ext cx="8212866" cy="10869999"/>
          </a:xfrm>
          <a:prstGeom prst="rect">
            <a:avLst/>
          </a:prstGeom>
          <a:noFill/>
          <a:ln>
            <a:noFill/>
          </a:ln>
        </p:spPr>
      </p:pic>
      <p:grpSp>
        <p:nvGrpSpPr>
          <p:cNvPr id="213" name="Google Shape;213;g1ef11ad8548_0_48"/>
          <p:cNvGrpSpPr/>
          <p:nvPr/>
        </p:nvGrpSpPr>
        <p:grpSpPr>
          <a:xfrm>
            <a:off x="-3712" y="613659"/>
            <a:ext cx="7319700" cy="1073882"/>
            <a:chOff x="0" y="0"/>
            <a:chExt cx="7319700" cy="1073882"/>
          </a:xfrm>
        </p:grpSpPr>
        <p:sp>
          <p:nvSpPr>
            <p:cNvPr id="214" name="Google Shape;214;g1ef11ad8548_0_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5" name="Google Shape;215;g1ef11ad8548_0_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6" name="Google Shape;216;g1ef11ad8548_0_48"/>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17" name="Google Shape;217;g1ef11ad8548_0_48"/>
          <p:cNvGrpSpPr/>
          <p:nvPr/>
        </p:nvGrpSpPr>
        <p:grpSpPr>
          <a:xfrm>
            <a:off x="-3712" y="766059"/>
            <a:ext cx="7319700" cy="1073882"/>
            <a:chOff x="0" y="0"/>
            <a:chExt cx="7319700" cy="1073882"/>
          </a:xfrm>
        </p:grpSpPr>
        <p:sp>
          <p:nvSpPr>
            <p:cNvPr id="218" name="Google Shape;218;g1ef11ad8548_0_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9" name="Google Shape;219;g1ef11ad8548_0_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0" name="Google Shape;220;g1ef11ad8548_0_4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pic>
        <p:nvPicPr>
          <p:cNvPr id="225" name="Google Shape;225;g1ef11ad8548_0_54"/>
          <p:cNvPicPr preferRelativeResize="0"/>
          <p:nvPr/>
        </p:nvPicPr>
        <p:blipFill rotWithShape="1">
          <a:blip r:embed="rId4">
            <a:alphaModFix/>
          </a:blip>
          <a:srcRect b="0" l="0" r="0" t="0"/>
          <a:stretch/>
        </p:blipFill>
        <p:spPr>
          <a:xfrm>
            <a:off x="1422400" y="1996000"/>
            <a:ext cx="21992735" cy="10332799"/>
          </a:xfrm>
          <a:prstGeom prst="rect">
            <a:avLst/>
          </a:prstGeom>
          <a:noFill/>
          <a:ln>
            <a:noFill/>
          </a:ln>
        </p:spPr>
      </p:pic>
      <p:grpSp>
        <p:nvGrpSpPr>
          <p:cNvPr id="226" name="Google Shape;226;g1ef11ad8548_0_54"/>
          <p:cNvGrpSpPr/>
          <p:nvPr/>
        </p:nvGrpSpPr>
        <p:grpSpPr>
          <a:xfrm>
            <a:off x="-3712" y="613659"/>
            <a:ext cx="7319700" cy="1073882"/>
            <a:chOff x="0" y="0"/>
            <a:chExt cx="7319700" cy="1073882"/>
          </a:xfrm>
        </p:grpSpPr>
        <p:sp>
          <p:nvSpPr>
            <p:cNvPr id="227" name="Google Shape;227;g1ef11ad8548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8" name="Google Shape;228;g1ef11ad8548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9" name="Google Shape;229;g1ef11ad8548_0_54"/>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30" name="Google Shape;230;g1ef11ad8548_0_54"/>
          <p:cNvGrpSpPr/>
          <p:nvPr/>
        </p:nvGrpSpPr>
        <p:grpSpPr>
          <a:xfrm>
            <a:off x="-3712" y="766059"/>
            <a:ext cx="7319700" cy="1073882"/>
            <a:chOff x="0" y="0"/>
            <a:chExt cx="7319700" cy="1073882"/>
          </a:xfrm>
        </p:grpSpPr>
        <p:sp>
          <p:nvSpPr>
            <p:cNvPr id="231" name="Google Shape;231;g1ef11ad8548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32" name="Google Shape;232;g1ef11ad8548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3" name="Google Shape;233;g1ef11ad8548_0_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g1ef11ad8548_0_457"/>
          <p:cNvGrpSpPr/>
          <p:nvPr/>
        </p:nvGrpSpPr>
        <p:grpSpPr>
          <a:xfrm>
            <a:off x="-3712" y="766059"/>
            <a:ext cx="7319700" cy="1073882"/>
            <a:chOff x="0" y="0"/>
            <a:chExt cx="7319700" cy="1073882"/>
          </a:xfrm>
        </p:grpSpPr>
        <p:sp>
          <p:nvSpPr>
            <p:cNvPr id="239" name="Google Shape;239;g1ef11ad8548_0_4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0" name="Google Shape;240;g1ef11ad8548_0_4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1" name="Google Shape;241;g1ef11ad8548_0_4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42" name="Google Shape;242;g1ef11ad8548_0_4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43" name="Google Shape;243;g1ef11ad8548_0_45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4" name="Google Shape;244;g1ef11ad8548_0_45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5" name="Google Shape;245;g1ef11ad8548_0_457"/>
          <p:cNvSpPr txBox="1"/>
          <p:nvPr/>
        </p:nvSpPr>
        <p:spPr>
          <a:xfrm>
            <a:off x="2431275" y="3153625"/>
            <a:ext cx="168333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How do we measure “goodness of fit”/”distance” when our outcome is binary (or more broadly, categorical)? </a:t>
            </a:r>
            <a:endParaRPr b="1" i="0" sz="6000" u="none" cap="none" strike="noStrike">
              <a:solidFill>
                <a:srgbClr val="000000"/>
              </a:solidFill>
              <a:latin typeface="Helvetica Neue"/>
              <a:ea typeface="Helvetica Neue"/>
              <a:cs typeface="Helvetica Neue"/>
              <a:sym typeface="Helvetica Neue"/>
            </a:endParaRPr>
          </a:p>
        </p:txBody>
      </p:sp>
      <p:grpSp>
        <p:nvGrpSpPr>
          <p:cNvPr id="246" name="Google Shape;246;g1ef11ad8548_0_457"/>
          <p:cNvGrpSpPr/>
          <p:nvPr/>
        </p:nvGrpSpPr>
        <p:grpSpPr>
          <a:xfrm>
            <a:off x="-3712" y="766059"/>
            <a:ext cx="7319700" cy="1073882"/>
            <a:chOff x="0" y="0"/>
            <a:chExt cx="7319700" cy="1073882"/>
          </a:xfrm>
        </p:grpSpPr>
        <p:sp>
          <p:nvSpPr>
            <p:cNvPr id="247" name="Google Shape;247;g1ef11ad8548_0_4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8" name="Google Shape;248;g1ef11ad8548_0_4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9" name="Google Shape;249;g1ef11ad8548_0_4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g1ef11ad8548_0_472"/>
          <p:cNvGrpSpPr/>
          <p:nvPr/>
        </p:nvGrpSpPr>
        <p:grpSpPr>
          <a:xfrm>
            <a:off x="-3712" y="766059"/>
            <a:ext cx="7319700" cy="1073882"/>
            <a:chOff x="0" y="0"/>
            <a:chExt cx="7319700" cy="1073882"/>
          </a:xfrm>
        </p:grpSpPr>
        <p:sp>
          <p:nvSpPr>
            <p:cNvPr id="255" name="Google Shape;255;g1ef11ad8548_0_4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6" name="Google Shape;256;g1ef11ad8548_0_4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57" name="Google Shape;257;g1ef11ad8548_0_4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58" name="Google Shape;258;g1ef11ad8548_0_4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59" name="Google Shape;259;g1ef11ad8548_0_47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0" name="Google Shape;260;g1ef11ad8548_0_47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1" name="Google Shape;261;g1ef11ad8548_0_472"/>
          <p:cNvSpPr txBox="1"/>
          <p:nvPr/>
        </p:nvSpPr>
        <p:spPr>
          <a:xfrm>
            <a:off x="2431275" y="3153625"/>
            <a:ext cx="168333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How do we measure “goodness of fit”/”distance” when our outcome is binary (or more broadly, categorical)?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LogLoss </a:t>
            </a:r>
            <a:r>
              <a:rPr b="0" i="0" lang="en-PH" sz="5000" u="none" cap="none" strike="noStrike">
                <a:solidFill>
                  <a:srgbClr val="000000"/>
                </a:solidFill>
                <a:latin typeface="Helvetica Neue"/>
                <a:ea typeface="Helvetica Neue"/>
                <a:cs typeface="Helvetica Neue"/>
                <a:sym typeface="Helvetica Neue"/>
              </a:rPr>
              <a:t>(Cross-Entropy):</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Used for binary classification problems (0, 1)</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Measures the distance between actual values (0, 1) and the probabilities returned by the model (e.g. 0.5, 0.8, 0.9)</a:t>
            </a:r>
            <a:endParaRPr b="0" i="0" sz="5000" u="none" cap="none" strike="noStrike">
              <a:solidFill>
                <a:srgbClr val="000000"/>
              </a:solidFill>
              <a:latin typeface="Helvetica Neue"/>
              <a:ea typeface="Helvetica Neue"/>
              <a:cs typeface="Helvetica Neue"/>
              <a:sym typeface="Helvetica Neue"/>
            </a:endParaRPr>
          </a:p>
        </p:txBody>
      </p:sp>
      <p:grpSp>
        <p:nvGrpSpPr>
          <p:cNvPr id="262" name="Google Shape;262;g1ef11ad8548_0_472"/>
          <p:cNvGrpSpPr/>
          <p:nvPr/>
        </p:nvGrpSpPr>
        <p:grpSpPr>
          <a:xfrm>
            <a:off x="-3712" y="766059"/>
            <a:ext cx="7319700" cy="1073882"/>
            <a:chOff x="0" y="0"/>
            <a:chExt cx="7319700" cy="1073882"/>
          </a:xfrm>
        </p:grpSpPr>
        <p:sp>
          <p:nvSpPr>
            <p:cNvPr id="263" name="Google Shape;263;g1ef11ad8548_0_4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64" name="Google Shape;264;g1ef11ad8548_0_4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65" name="Google Shape;265;g1ef11ad8548_0_4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pic>
        <p:nvPicPr>
          <p:cNvPr id="266" name="Google Shape;266;g1ef11ad8548_0_472"/>
          <p:cNvPicPr preferRelativeResize="0"/>
          <p:nvPr/>
        </p:nvPicPr>
        <p:blipFill rotWithShape="1">
          <a:blip r:embed="rId4">
            <a:alphaModFix/>
          </a:blip>
          <a:srcRect b="0" l="0" r="0" t="0"/>
          <a:stretch/>
        </p:blipFill>
        <p:spPr>
          <a:xfrm>
            <a:off x="6949186" y="8941725"/>
            <a:ext cx="8819501" cy="343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g1ef11ad8548_0_488"/>
          <p:cNvGrpSpPr/>
          <p:nvPr/>
        </p:nvGrpSpPr>
        <p:grpSpPr>
          <a:xfrm>
            <a:off x="-3712" y="766059"/>
            <a:ext cx="7319700" cy="1073882"/>
            <a:chOff x="0" y="0"/>
            <a:chExt cx="7319700" cy="1073882"/>
          </a:xfrm>
        </p:grpSpPr>
        <p:sp>
          <p:nvSpPr>
            <p:cNvPr id="272" name="Google Shape;272;g1ef11ad8548_0_4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3" name="Google Shape;273;g1ef11ad8548_0_4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74" name="Google Shape;274;g1ef11ad8548_0_4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75" name="Google Shape;275;g1ef11ad8548_0_48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76" name="Google Shape;276;g1ef11ad8548_0_48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77" name="Google Shape;277;g1ef11ad8548_0_48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78" name="Google Shape;278;g1ef11ad8548_0_488"/>
          <p:cNvSpPr txBox="1"/>
          <p:nvPr/>
        </p:nvSpPr>
        <p:spPr>
          <a:xfrm>
            <a:off x="2431275" y="3153625"/>
            <a:ext cx="168333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LogLoss </a:t>
            </a:r>
            <a:r>
              <a:rPr b="0" i="0" lang="en-PH" sz="5000" u="none" cap="none" strike="noStrike">
                <a:solidFill>
                  <a:srgbClr val="000000"/>
                </a:solidFill>
                <a:latin typeface="Helvetica Neue"/>
                <a:ea typeface="Helvetica Neue"/>
                <a:cs typeface="Helvetica Neue"/>
                <a:sym typeface="Helvetica Neue"/>
              </a:rPr>
              <a:t>(Cross-Entropy):</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Used for binary classification problems (0, 1)</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Measures the distance between actual values (0, 1) and the probabilities returned by the model (e.g. 0.5, 0.8, 0.9)</a:t>
            </a:r>
            <a:endParaRPr b="0" i="0" sz="5000" u="none" cap="none" strike="noStrike">
              <a:solidFill>
                <a:srgbClr val="000000"/>
              </a:solidFill>
              <a:latin typeface="Helvetica Neue"/>
              <a:ea typeface="Helvetica Neue"/>
              <a:cs typeface="Helvetica Neue"/>
              <a:sym typeface="Helvetica Neue"/>
            </a:endParaRPr>
          </a:p>
        </p:txBody>
      </p:sp>
      <p:grpSp>
        <p:nvGrpSpPr>
          <p:cNvPr id="279" name="Google Shape;279;g1ef11ad8548_0_488"/>
          <p:cNvGrpSpPr/>
          <p:nvPr/>
        </p:nvGrpSpPr>
        <p:grpSpPr>
          <a:xfrm>
            <a:off x="-3712" y="766059"/>
            <a:ext cx="7319700" cy="1073882"/>
            <a:chOff x="0" y="0"/>
            <a:chExt cx="7319700" cy="1073882"/>
          </a:xfrm>
        </p:grpSpPr>
        <p:sp>
          <p:nvSpPr>
            <p:cNvPr id="280" name="Google Shape;280;g1ef11ad8548_0_4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1" name="Google Shape;281;g1ef11ad8548_0_4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2" name="Google Shape;282;g1ef11ad8548_0_4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
        <p:nvSpPr>
          <p:cNvPr id="283" name="Google Shape;283;g1ef11ad8548_0_488"/>
          <p:cNvSpPr txBox="1"/>
          <p:nvPr/>
        </p:nvSpPr>
        <p:spPr>
          <a:xfrm>
            <a:off x="6218550" y="8126150"/>
            <a:ext cx="10446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Baseline Model: Uninformative Model (randomly guessing)</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1ef11ad8548_0_151"/>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289" name="Google Shape;289;g1ef11ad8548_0_151"/>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g1ef11ad8548_0_151"/>
          <p:cNvGrpSpPr/>
          <p:nvPr/>
        </p:nvGrpSpPr>
        <p:grpSpPr>
          <a:xfrm>
            <a:off x="-3712" y="766059"/>
            <a:ext cx="7319700" cy="1073882"/>
            <a:chOff x="0" y="0"/>
            <a:chExt cx="7319700" cy="1073882"/>
          </a:xfrm>
        </p:grpSpPr>
        <p:sp>
          <p:nvSpPr>
            <p:cNvPr id="291" name="Google Shape;291;g1ef11ad8548_0_1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92" name="Google Shape;292;g1ef11ad8548_0_1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93" name="Google Shape;293;g1ef11ad8548_0_1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94" name="Google Shape;294;g1ef11ad8548_0_151"/>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295" name="Google Shape;295;g1ef11ad8548_0_15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96" name="Google Shape;296;g1ef11ad8548_0_151"/>
          <p:cNvSpPr txBox="1"/>
          <p:nvPr/>
        </p:nvSpPr>
        <p:spPr>
          <a:xfrm>
            <a:off x="14129175" y="3421250"/>
            <a:ext cx="83892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297" name="Google Shape;297;g1ef11ad8548_0_15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298" name="Google Shape;298;g1ef11ad8548_0_151"/>
          <p:cNvGrpSpPr/>
          <p:nvPr/>
        </p:nvGrpSpPr>
        <p:grpSpPr>
          <a:xfrm>
            <a:off x="-3712" y="766059"/>
            <a:ext cx="7319700" cy="1073882"/>
            <a:chOff x="0" y="0"/>
            <a:chExt cx="7319700" cy="1073882"/>
          </a:xfrm>
        </p:grpSpPr>
        <p:sp>
          <p:nvSpPr>
            <p:cNvPr id="299" name="Google Shape;299;g1ef11ad8548_0_1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0" name="Google Shape;300;g1ef11ad8548_0_1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1" name="Google Shape;301;g1ef11ad8548_0_1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1ef11ad8548_0_164"/>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07" name="Google Shape;307;g1ef11ad8548_0_164"/>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g1ef11ad8548_0_164"/>
          <p:cNvGrpSpPr/>
          <p:nvPr/>
        </p:nvGrpSpPr>
        <p:grpSpPr>
          <a:xfrm>
            <a:off x="-3712" y="766059"/>
            <a:ext cx="7319700" cy="1073882"/>
            <a:chOff x="0" y="0"/>
            <a:chExt cx="7319700" cy="1073882"/>
          </a:xfrm>
        </p:grpSpPr>
        <p:sp>
          <p:nvSpPr>
            <p:cNvPr id="309" name="Google Shape;309;g1ef11ad8548_0_1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0" name="Google Shape;310;g1ef11ad8548_0_1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1" name="Google Shape;311;g1ef11ad8548_0_1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12" name="Google Shape;312;g1ef11ad8548_0_164"/>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13" name="Google Shape;313;g1ef11ad8548_0_16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14" name="Google Shape;314;g1ef11ad8548_0_164"/>
          <p:cNvSpPr txBox="1"/>
          <p:nvPr/>
        </p:nvSpPr>
        <p:spPr>
          <a:xfrm>
            <a:off x="14129175" y="3421250"/>
            <a:ext cx="83892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15" name="Google Shape;315;g1ef11ad8548_0_164"/>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16" name="Google Shape;316;g1ef11ad8548_0_164"/>
          <p:cNvGrpSpPr/>
          <p:nvPr/>
        </p:nvGrpSpPr>
        <p:grpSpPr>
          <a:xfrm>
            <a:off x="-3712" y="766059"/>
            <a:ext cx="7319700" cy="1073882"/>
            <a:chOff x="0" y="0"/>
            <a:chExt cx="7319700" cy="1073882"/>
          </a:xfrm>
        </p:grpSpPr>
        <p:sp>
          <p:nvSpPr>
            <p:cNvPr id="317" name="Google Shape;317;g1ef11ad8548_0_1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8" name="Google Shape;318;g1ef11ad8548_0_1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9" name="Google Shape;319;g1ef11ad8548_0_1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1ef11ad8548_0_177"/>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25" name="Google Shape;325;g1ef11ad8548_0_177"/>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g1ef11ad8548_0_177"/>
          <p:cNvGrpSpPr/>
          <p:nvPr/>
        </p:nvGrpSpPr>
        <p:grpSpPr>
          <a:xfrm>
            <a:off x="-3712" y="766059"/>
            <a:ext cx="7319700" cy="1073882"/>
            <a:chOff x="0" y="0"/>
            <a:chExt cx="7319700" cy="1073882"/>
          </a:xfrm>
        </p:grpSpPr>
        <p:sp>
          <p:nvSpPr>
            <p:cNvPr id="327" name="Google Shape;327;g1ef11ad8548_0_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28" name="Google Shape;328;g1ef11ad8548_0_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29" name="Google Shape;329;g1ef11ad8548_0_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30" name="Google Shape;330;g1ef11ad8548_0_177"/>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31" name="Google Shape;331;g1ef11ad8548_0_17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2" name="Google Shape;332;g1ef11ad8548_0_177"/>
          <p:cNvSpPr txBox="1"/>
          <p:nvPr/>
        </p:nvSpPr>
        <p:spPr>
          <a:xfrm>
            <a:off x="14129175" y="3421250"/>
            <a:ext cx="83892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Better Features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More Features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33" name="Google Shape;333;g1ef11ad8548_0_17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34" name="Google Shape;334;g1ef11ad8548_0_177"/>
          <p:cNvGrpSpPr/>
          <p:nvPr/>
        </p:nvGrpSpPr>
        <p:grpSpPr>
          <a:xfrm>
            <a:off x="-3712" y="766059"/>
            <a:ext cx="7319700" cy="1073882"/>
            <a:chOff x="0" y="0"/>
            <a:chExt cx="7319700" cy="1073882"/>
          </a:xfrm>
        </p:grpSpPr>
        <p:sp>
          <p:nvSpPr>
            <p:cNvPr id="335" name="Google Shape;335;g1ef11ad8548_0_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36" name="Google Shape;336;g1ef11ad8548_0_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37" name="Google Shape;337;g1ef11ad8548_0_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d0c4befa0c_0_0"/>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Feature Engineering</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t/>
            </a:r>
            <a:endParaRPr b="1" i="0" sz="7000" u="none" cap="none" strike="noStrike">
              <a:solidFill>
                <a:srgbClr val="1A1E68"/>
              </a:solidFill>
              <a:latin typeface="Avenir"/>
              <a:ea typeface="Avenir"/>
              <a:cs typeface="Avenir"/>
              <a:sym typeface="Avenir"/>
            </a:endParaRPr>
          </a:p>
        </p:txBody>
      </p:sp>
      <p:pic>
        <p:nvPicPr>
          <p:cNvPr descr="ForTheWomen_blacktext (2) (1).png" id="88" name="Google Shape;88;g1d0c4befa0c_0_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g1ef11ad8548_0_203"/>
          <p:cNvGrpSpPr/>
          <p:nvPr/>
        </p:nvGrpSpPr>
        <p:grpSpPr>
          <a:xfrm>
            <a:off x="-3712" y="766059"/>
            <a:ext cx="7319700" cy="1073882"/>
            <a:chOff x="0" y="0"/>
            <a:chExt cx="7319700" cy="1073882"/>
          </a:xfrm>
        </p:grpSpPr>
        <p:sp>
          <p:nvSpPr>
            <p:cNvPr id="343" name="Google Shape;343;g1ef11ad8548_0_2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4" name="Google Shape;344;g1ef11ad8548_0_2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5" name="Google Shape;345;g1ef11ad8548_0_2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46" name="Google Shape;346;g1ef11ad8548_0_20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47" name="Google Shape;347;g1ef11ad8548_0_20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48" name="Google Shape;348;g1ef11ad8548_0_20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49" name="Google Shape;349;g1ef11ad8548_0_203"/>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50" name="Google Shape;350;g1ef11ad8548_0_203"/>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51" name="Google Shape;351;g1ef11ad8548_0_203"/>
          <p:cNvSpPr txBox="1"/>
          <p:nvPr/>
        </p:nvSpPr>
        <p:spPr>
          <a:xfrm>
            <a:off x="14584300" y="3246650"/>
            <a:ext cx="7145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2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p:txBody>
      </p:sp>
      <p:grpSp>
        <p:nvGrpSpPr>
          <p:cNvPr id="352" name="Google Shape;352;g1ef11ad8548_0_203"/>
          <p:cNvGrpSpPr/>
          <p:nvPr/>
        </p:nvGrpSpPr>
        <p:grpSpPr>
          <a:xfrm>
            <a:off x="-3712" y="766059"/>
            <a:ext cx="7319700" cy="1073882"/>
            <a:chOff x="0" y="0"/>
            <a:chExt cx="7319700" cy="1073882"/>
          </a:xfrm>
        </p:grpSpPr>
        <p:sp>
          <p:nvSpPr>
            <p:cNvPr id="353" name="Google Shape;353;g1ef11ad8548_0_2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54" name="Google Shape;354;g1ef11ad8548_0_2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55" name="Google Shape;355;g1ef11ad8548_0_2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g1ef11ad8548_0_232"/>
          <p:cNvGrpSpPr/>
          <p:nvPr/>
        </p:nvGrpSpPr>
        <p:grpSpPr>
          <a:xfrm>
            <a:off x="-3712" y="766059"/>
            <a:ext cx="7319700" cy="1073882"/>
            <a:chOff x="0" y="0"/>
            <a:chExt cx="7319700" cy="1073882"/>
          </a:xfrm>
        </p:grpSpPr>
        <p:sp>
          <p:nvSpPr>
            <p:cNvPr id="361" name="Google Shape;361;g1ef11ad8548_0_2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62" name="Google Shape;362;g1ef11ad8548_0_2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63" name="Google Shape;363;g1ef11ad8548_0_2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64" name="Google Shape;364;g1ef11ad8548_0_23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65" name="Google Shape;365;g1ef11ad8548_0_23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6" name="Google Shape;366;g1ef11ad8548_0_23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7" name="Google Shape;367;g1ef11ad8548_0_232"/>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68" name="Google Shape;368;g1ef11ad8548_0_232"/>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69" name="Google Shape;369;g1ef11ad8548_0_232"/>
          <p:cNvSpPr txBox="1"/>
          <p:nvPr/>
        </p:nvSpPr>
        <p:spPr>
          <a:xfrm>
            <a:off x="14584300" y="3246650"/>
            <a:ext cx="71451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2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Smallest Degree = 1 (line): mx + b</a:t>
            </a:r>
            <a:endParaRPr b="0" i="0" sz="5000" u="none" cap="none" strike="noStrike">
              <a:solidFill>
                <a:srgbClr val="000000"/>
              </a:solidFill>
              <a:latin typeface="Helvetica Neue"/>
              <a:ea typeface="Helvetica Neue"/>
              <a:cs typeface="Helvetica Neue"/>
              <a:sym typeface="Helvetica Neue"/>
            </a:endParaRPr>
          </a:p>
        </p:txBody>
      </p:sp>
      <p:pic>
        <p:nvPicPr>
          <p:cNvPr id="370" name="Google Shape;370;g1ef11ad8548_0_232"/>
          <p:cNvPicPr preferRelativeResize="0"/>
          <p:nvPr/>
        </p:nvPicPr>
        <p:blipFill rotWithShape="1">
          <a:blip r:embed="rId5">
            <a:alphaModFix/>
          </a:blip>
          <a:srcRect b="0" l="0" r="0" t="0"/>
          <a:stretch/>
        </p:blipFill>
        <p:spPr>
          <a:xfrm>
            <a:off x="1868403" y="3100913"/>
            <a:ext cx="12113524" cy="8387417"/>
          </a:xfrm>
          <a:prstGeom prst="rect">
            <a:avLst/>
          </a:prstGeom>
          <a:noFill/>
          <a:ln>
            <a:noFill/>
          </a:ln>
        </p:spPr>
      </p:pic>
      <p:grpSp>
        <p:nvGrpSpPr>
          <p:cNvPr id="371" name="Google Shape;371;g1ef11ad8548_0_232"/>
          <p:cNvGrpSpPr/>
          <p:nvPr/>
        </p:nvGrpSpPr>
        <p:grpSpPr>
          <a:xfrm>
            <a:off x="-3712" y="766059"/>
            <a:ext cx="7319700" cy="1073882"/>
            <a:chOff x="0" y="0"/>
            <a:chExt cx="7319700" cy="1073882"/>
          </a:xfrm>
        </p:grpSpPr>
        <p:sp>
          <p:nvSpPr>
            <p:cNvPr id="372" name="Google Shape;372;g1ef11ad8548_0_2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73" name="Google Shape;373;g1ef11ad8548_0_2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4" name="Google Shape;374;g1ef11ad8548_0_2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g1ef11ad8548_0_246"/>
          <p:cNvGrpSpPr/>
          <p:nvPr/>
        </p:nvGrpSpPr>
        <p:grpSpPr>
          <a:xfrm>
            <a:off x="-3712" y="766059"/>
            <a:ext cx="7319700" cy="1073882"/>
            <a:chOff x="0" y="0"/>
            <a:chExt cx="7319700" cy="1073882"/>
          </a:xfrm>
        </p:grpSpPr>
        <p:sp>
          <p:nvSpPr>
            <p:cNvPr id="380" name="Google Shape;380;g1ef11ad8548_0_2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81" name="Google Shape;381;g1ef11ad8548_0_2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82" name="Google Shape;382;g1ef11ad8548_0_2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83" name="Google Shape;383;g1ef11ad8548_0_24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84" name="Google Shape;384;g1ef11ad8548_0_24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5" name="Google Shape;385;g1ef11ad8548_0_24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6" name="Google Shape;386;g1ef11ad8548_0_246"/>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87" name="Google Shape;387;g1ef11ad8548_0_246"/>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88" name="Google Shape;388;g1ef11ad8548_0_246"/>
          <p:cNvSpPr txBox="1"/>
          <p:nvPr/>
        </p:nvSpPr>
        <p:spPr>
          <a:xfrm>
            <a:off x="14584300" y="3246650"/>
            <a:ext cx="7145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3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p:txBody>
      </p:sp>
      <p:pic>
        <p:nvPicPr>
          <p:cNvPr id="389" name="Google Shape;389;g1ef11ad8548_0_246"/>
          <p:cNvPicPr preferRelativeResize="0"/>
          <p:nvPr/>
        </p:nvPicPr>
        <p:blipFill rotWithShape="1">
          <a:blip r:embed="rId5">
            <a:alphaModFix/>
          </a:blip>
          <a:srcRect b="0" l="0" r="0" t="0"/>
          <a:stretch/>
        </p:blipFill>
        <p:spPr>
          <a:xfrm>
            <a:off x="2470770" y="3153625"/>
            <a:ext cx="10908800" cy="8727040"/>
          </a:xfrm>
          <a:prstGeom prst="rect">
            <a:avLst/>
          </a:prstGeom>
          <a:noFill/>
          <a:ln>
            <a:noFill/>
          </a:ln>
        </p:spPr>
      </p:pic>
      <p:grpSp>
        <p:nvGrpSpPr>
          <p:cNvPr id="390" name="Google Shape;390;g1ef11ad8548_0_246"/>
          <p:cNvGrpSpPr/>
          <p:nvPr/>
        </p:nvGrpSpPr>
        <p:grpSpPr>
          <a:xfrm>
            <a:off x="-3712" y="766059"/>
            <a:ext cx="7319700" cy="1073882"/>
            <a:chOff x="0" y="0"/>
            <a:chExt cx="7319700" cy="1073882"/>
          </a:xfrm>
        </p:grpSpPr>
        <p:sp>
          <p:nvSpPr>
            <p:cNvPr id="391" name="Google Shape;391;g1ef11ad8548_0_2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2" name="Google Shape;392;g1ef11ad8548_0_2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3" name="Google Shape;393;g1ef11ad8548_0_2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g1ef11ad8548_0_275"/>
          <p:cNvGrpSpPr/>
          <p:nvPr/>
        </p:nvGrpSpPr>
        <p:grpSpPr>
          <a:xfrm>
            <a:off x="-3712" y="766059"/>
            <a:ext cx="7319700" cy="1073882"/>
            <a:chOff x="0" y="0"/>
            <a:chExt cx="7319700" cy="1073882"/>
          </a:xfrm>
        </p:grpSpPr>
        <p:sp>
          <p:nvSpPr>
            <p:cNvPr id="399" name="Google Shape;399;g1ef11ad8548_0_2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00" name="Google Shape;400;g1ef11ad8548_0_2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01" name="Google Shape;401;g1ef11ad8548_0_2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02" name="Google Shape;402;g1ef11ad8548_0_2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03" name="Google Shape;403;g1ef11ad8548_0_27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4" name="Google Shape;404;g1ef11ad8548_0_27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5" name="Google Shape;405;g1ef11ad8548_0_275"/>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06" name="Google Shape;406;g1ef11ad8548_0_275"/>
          <p:cNvSpPr txBox="1"/>
          <p:nvPr/>
        </p:nvSpPr>
        <p:spPr>
          <a:xfrm>
            <a:off x="14584300" y="3246650"/>
            <a:ext cx="7145100" cy="541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3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Degree = 2 (Quadratic form):</a:t>
            </a:r>
            <a:endParaRPr b="0" i="0" sz="4000" u="none" cap="none" strike="noStrike">
              <a:solidFill>
                <a:srgbClr val="000000"/>
              </a:solidFill>
              <a:latin typeface="Helvetica Neue"/>
              <a:ea typeface="Helvetica Neue"/>
              <a:cs typeface="Helvetica Neue"/>
              <a:sym typeface="Helvetica Neue"/>
            </a:endParaRPr>
          </a:p>
        </p:txBody>
      </p:sp>
      <p:pic>
        <p:nvPicPr>
          <p:cNvPr id="407" name="Google Shape;407;g1ef11ad8548_0_275"/>
          <p:cNvPicPr preferRelativeResize="0"/>
          <p:nvPr/>
        </p:nvPicPr>
        <p:blipFill rotWithShape="1">
          <a:blip r:embed="rId4">
            <a:alphaModFix/>
          </a:blip>
          <a:srcRect b="0" l="0" r="0" t="0"/>
          <a:stretch/>
        </p:blipFill>
        <p:spPr>
          <a:xfrm>
            <a:off x="14665946" y="8757675"/>
            <a:ext cx="6981825" cy="857250"/>
          </a:xfrm>
          <a:prstGeom prst="rect">
            <a:avLst/>
          </a:prstGeom>
          <a:noFill/>
          <a:ln>
            <a:noFill/>
          </a:ln>
        </p:spPr>
      </p:pic>
      <p:pic>
        <p:nvPicPr>
          <p:cNvPr id="408" name="Google Shape;408;g1ef11ad8548_0_275"/>
          <p:cNvPicPr preferRelativeResize="0"/>
          <p:nvPr/>
        </p:nvPicPr>
        <p:blipFill rotWithShape="1">
          <a:blip r:embed="rId5">
            <a:alphaModFix/>
          </a:blip>
          <a:srcRect b="0" l="0" r="0" t="0"/>
          <a:stretch/>
        </p:blipFill>
        <p:spPr>
          <a:xfrm>
            <a:off x="2956315" y="3435625"/>
            <a:ext cx="8014975" cy="8509149"/>
          </a:xfrm>
          <a:prstGeom prst="rect">
            <a:avLst/>
          </a:prstGeom>
          <a:noFill/>
          <a:ln>
            <a:noFill/>
          </a:ln>
        </p:spPr>
      </p:pic>
      <p:grpSp>
        <p:nvGrpSpPr>
          <p:cNvPr id="409" name="Google Shape;409;g1ef11ad8548_0_275"/>
          <p:cNvGrpSpPr/>
          <p:nvPr/>
        </p:nvGrpSpPr>
        <p:grpSpPr>
          <a:xfrm>
            <a:off x="-3712" y="766059"/>
            <a:ext cx="7319700" cy="1073882"/>
            <a:chOff x="0" y="0"/>
            <a:chExt cx="7319700" cy="1073882"/>
          </a:xfrm>
        </p:grpSpPr>
        <p:sp>
          <p:nvSpPr>
            <p:cNvPr id="410" name="Google Shape;410;g1ef11ad8548_0_2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1" name="Google Shape;411;g1ef11ad8548_0_2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2" name="Google Shape;412;g1ef11ad8548_0_2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g1ef11ad8548_0_291"/>
          <p:cNvGrpSpPr/>
          <p:nvPr/>
        </p:nvGrpSpPr>
        <p:grpSpPr>
          <a:xfrm>
            <a:off x="-3712" y="766059"/>
            <a:ext cx="7319700" cy="1073882"/>
            <a:chOff x="0" y="0"/>
            <a:chExt cx="7319700" cy="1073882"/>
          </a:xfrm>
        </p:grpSpPr>
        <p:sp>
          <p:nvSpPr>
            <p:cNvPr id="418" name="Google Shape;418;g1ef11ad8548_0_2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9" name="Google Shape;419;g1ef11ad8548_0_2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20" name="Google Shape;420;g1ef11ad8548_0_2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21" name="Google Shape;421;g1ef11ad8548_0_29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22" name="Google Shape;422;g1ef11ad8548_0_29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23" name="Google Shape;423;g1ef11ad8548_0_29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24" name="Google Shape;424;g1ef11ad8548_0_291"/>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25" name="Google Shape;425;g1ef11ad8548_0_291"/>
          <p:cNvSpPr txBox="1"/>
          <p:nvPr/>
        </p:nvSpPr>
        <p:spPr>
          <a:xfrm>
            <a:off x="14584300" y="3246650"/>
            <a:ext cx="7145100" cy="464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4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pic>
        <p:nvPicPr>
          <p:cNvPr id="426" name="Google Shape;426;g1ef11ad8548_0_291"/>
          <p:cNvPicPr preferRelativeResize="0"/>
          <p:nvPr/>
        </p:nvPicPr>
        <p:blipFill rotWithShape="1">
          <a:blip r:embed="rId4">
            <a:alphaModFix/>
          </a:blip>
          <a:srcRect b="0" l="0" r="0" t="0"/>
          <a:stretch/>
        </p:blipFill>
        <p:spPr>
          <a:xfrm>
            <a:off x="2678081" y="3246650"/>
            <a:ext cx="8293201" cy="8803350"/>
          </a:xfrm>
          <a:prstGeom prst="rect">
            <a:avLst/>
          </a:prstGeom>
          <a:noFill/>
          <a:ln>
            <a:noFill/>
          </a:ln>
        </p:spPr>
      </p:pic>
      <p:grpSp>
        <p:nvGrpSpPr>
          <p:cNvPr id="427" name="Google Shape;427;g1ef11ad8548_0_291"/>
          <p:cNvGrpSpPr/>
          <p:nvPr/>
        </p:nvGrpSpPr>
        <p:grpSpPr>
          <a:xfrm>
            <a:off x="-3712" y="766059"/>
            <a:ext cx="7319700" cy="1073882"/>
            <a:chOff x="0" y="0"/>
            <a:chExt cx="7319700" cy="1073882"/>
          </a:xfrm>
        </p:grpSpPr>
        <p:sp>
          <p:nvSpPr>
            <p:cNvPr id="428" name="Google Shape;428;g1ef11ad8548_0_2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9" name="Google Shape;429;g1ef11ad8548_0_2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0" name="Google Shape;430;g1ef11ad8548_0_2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g1ef11ad8548_0_306"/>
          <p:cNvGrpSpPr/>
          <p:nvPr/>
        </p:nvGrpSpPr>
        <p:grpSpPr>
          <a:xfrm>
            <a:off x="-3712" y="766059"/>
            <a:ext cx="7319700" cy="1073882"/>
            <a:chOff x="0" y="0"/>
            <a:chExt cx="7319700" cy="1073882"/>
          </a:xfrm>
        </p:grpSpPr>
        <p:sp>
          <p:nvSpPr>
            <p:cNvPr id="436" name="Google Shape;436;g1ef11ad8548_0_30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37" name="Google Shape;437;g1ef11ad8548_0_30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8" name="Google Shape;438;g1ef11ad8548_0_30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39" name="Google Shape;439;g1ef11ad8548_0_30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40" name="Google Shape;440;g1ef11ad8548_0_30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1" name="Google Shape;441;g1ef11ad8548_0_30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2" name="Google Shape;442;g1ef11ad8548_0_306"/>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43" name="Google Shape;443;g1ef11ad8548_0_306"/>
          <p:cNvSpPr txBox="1"/>
          <p:nvPr/>
        </p:nvSpPr>
        <p:spPr>
          <a:xfrm>
            <a:off x="14584300" y="3246650"/>
            <a:ext cx="7145100" cy="618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4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Degree = 3 (cubic form)</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pic>
        <p:nvPicPr>
          <p:cNvPr id="444" name="Google Shape;444;g1ef11ad8548_0_306"/>
          <p:cNvPicPr preferRelativeResize="0"/>
          <p:nvPr/>
        </p:nvPicPr>
        <p:blipFill rotWithShape="1">
          <a:blip r:embed="rId4">
            <a:alphaModFix/>
          </a:blip>
          <a:srcRect b="0" l="0" r="0" t="0"/>
          <a:stretch/>
        </p:blipFill>
        <p:spPr>
          <a:xfrm>
            <a:off x="3371855" y="3417675"/>
            <a:ext cx="6905650" cy="8638700"/>
          </a:xfrm>
          <a:prstGeom prst="rect">
            <a:avLst/>
          </a:prstGeom>
          <a:noFill/>
          <a:ln>
            <a:noFill/>
          </a:ln>
        </p:spPr>
      </p:pic>
      <p:grpSp>
        <p:nvGrpSpPr>
          <p:cNvPr id="445" name="Google Shape;445;g1ef11ad8548_0_306"/>
          <p:cNvGrpSpPr/>
          <p:nvPr/>
        </p:nvGrpSpPr>
        <p:grpSpPr>
          <a:xfrm>
            <a:off x="-3712" y="766059"/>
            <a:ext cx="7319700" cy="1073882"/>
            <a:chOff x="0" y="0"/>
            <a:chExt cx="7319700" cy="1073882"/>
          </a:xfrm>
        </p:grpSpPr>
        <p:sp>
          <p:nvSpPr>
            <p:cNvPr id="446" name="Google Shape;446;g1ef11ad8548_0_30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47" name="Google Shape;447;g1ef11ad8548_0_30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8" name="Google Shape;448;g1ef11ad8548_0_30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g1ef11ad8548_0_320"/>
          <p:cNvGrpSpPr/>
          <p:nvPr/>
        </p:nvGrpSpPr>
        <p:grpSpPr>
          <a:xfrm>
            <a:off x="-3712" y="766059"/>
            <a:ext cx="7319700" cy="1073882"/>
            <a:chOff x="0" y="0"/>
            <a:chExt cx="7319700" cy="1073882"/>
          </a:xfrm>
        </p:grpSpPr>
        <p:sp>
          <p:nvSpPr>
            <p:cNvPr id="454" name="Google Shape;454;g1ef11ad8548_0_3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55" name="Google Shape;455;g1ef11ad8548_0_3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56" name="Google Shape;456;g1ef11ad8548_0_3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57" name="Google Shape;457;g1ef11ad8548_0_32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58" name="Google Shape;458;g1ef11ad8548_0_32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59" name="Google Shape;459;g1ef11ad8548_0_32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60" name="Google Shape;460;g1ef11ad8548_0_320"/>
          <p:cNvSpPr txBox="1"/>
          <p:nvPr/>
        </p:nvSpPr>
        <p:spPr>
          <a:xfrm>
            <a:off x="2431275" y="3153625"/>
            <a:ext cx="168333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In general, if we have </a:t>
            </a:r>
            <a:r>
              <a:rPr b="1" i="0" lang="en-PH" sz="5000" u="none" cap="none" strike="noStrike">
                <a:solidFill>
                  <a:srgbClr val="000000"/>
                </a:solidFill>
                <a:latin typeface="Helvetica Neue"/>
                <a:ea typeface="Helvetica Neue"/>
                <a:cs typeface="Helvetica Neue"/>
                <a:sym typeface="Helvetica Neue"/>
              </a:rPr>
              <a:t>n </a:t>
            </a:r>
            <a:r>
              <a:rPr b="0" i="0" lang="en-PH" sz="5000" u="none" cap="none" strike="noStrike">
                <a:solidFill>
                  <a:srgbClr val="000000"/>
                </a:solidFill>
                <a:latin typeface="Helvetica Neue"/>
                <a:ea typeface="Helvetica Neue"/>
                <a:cs typeface="Helvetica Neue"/>
                <a:sym typeface="Helvetica Neue"/>
              </a:rPr>
              <a:t>data points, we can find a “line” (or hyperplane) that hits all these points perfectly if we use </a:t>
            </a:r>
            <a:r>
              <a:rPr b="1" i="0" lang="en-PH" sz="5000" u="none" cap="none" strike="noStrike">
                <a:solidFill>
                  <a:srgbClr val="000000"/>
                </a:solidFill>
                <a:latin typeface="Helvetica Neue"/>
                <a:ea typeface="Helvetica Neue"/>
                <a:cs typeface="Helvetica Neue"/>
                <a:sym typeface="Helvetica Neue"/>
              </a:rPr>
              <a:t>n-1</a:t>
            </a:r>
            <a:r>
              <a:rPr b="0" i="0" lang="en-PH" sz="5000" u="none" cap="none" strike="noStrike">
                <a:solidFill>
                  <a:srgbClr val="000000"/>
                </a:solidFill>
                <a:latin typeface="Helvetica Neue"/>
                <a:ea typeface="Helvetica Neue"/>
                <a:cs typeface="Helvetica Neue"/>
                <a:sym typeface="Helvetica Neue"/>
              </a:rPr>
              <a:t> variables/dimensions.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grpSp>
        <p:nvGrpSpPr>
          <p:cNvPr id="461" name="Google Shape;461;g1ef11ad8548_0_320"/>
          <p:cNvGrpSpPr/>
          <p:nvPr/>
        </p:nvGrpSpPr>
        <p:grpSpPr>
          <a:xfrm>
            <a:off x="-3712" y="766059"/>
            <a:ext cx="7319700" cy="1073882"/>
            <a:chOff x="0" y="0"/>
            <a:chExt cx="7319700" cy="1073882"/>
          </a:xfrm>
        </p:grpSpPr>
        <p:sp>
          <p:nvSpPr>
            <p:cNvPr id="462" name="Google Shape;462;g1ef11ad8548_0_3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63" name="Google Shape;463;g1ef11ad8548_0_3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64" name="Google Shape;464;g1ef11ad8548_0_3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grpSp>
        <p:nvGrpSpPr>
          <p:cNvPr id="469" name="Google Shape;469;g1ef11ad8548_0_333"/>
          <p:cNvGrpSpPr/>
          <p:nvPr/>
        </p:nvGrpSpPr>
        <p:grpSpPr>
          <a:xfrm>
            <a:off x="-3712" y="766059"/>
            <a:ext cx="7319700" cy="1073882"/>
            <a:chOff x="0" y="0"/>
            <a:chExt cx="7319700" cy="1073882"/>
          </a:xfrm>
        </p:grpSpPr>
        <p:sp>
          <p:nvSpPr>
            <p:cNvPr id="470" name="Google Shape;470;g1ef11ad8548_0_3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1" name="Google Shape;471;g1ef11ad8548_0_3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72" name="Google Shape;472;g1ef11ad8548_0_3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73" name="Google Shape;473;g1ef11ad8548_0_3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74" name="Google Shape;474;g1ef11ad8548_0_3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5" name="Google Shape;475;g1ef11ad8548_0_33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6" name="Google Shape;476;g1ef11ad8548_0_333"/>
          <p:cNvSpPr txBox="1"/>
          <p:nvPr/>
        </p:nvSpPr>
        <p:spPr>
          <a:xfrm>
            <a:off x="2431275" y="3153625"/>
            <a:ext cx="168333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In general, if we have </a:t>
            </a:r>
            <a:r>
              <a:rPr b="1" i="0" lang="en-PH" sz="5000" u="none" cap="none" strike="noStrike">
                <a:solidFill>
                  <a:srgbClr val="000000"/>
                </a:solidFill>
                <a:latin typeface="Helvetica Neue"/>
                <a:ea typeface="Helvetica Neue"/>
                <a:cs typeface="Helvetica Neue"/>
                <a:sym typeface="Helvetica Neue"/>
              </a:rPr>
              <a:t>n </a:t>
            </a:r>
            <a:r>
              <a:rPr b="0" i="0" lang="en-PH" sz="5000" u="none" cap="none" strike="noStrike">
                <a:solidFill>
                  <a:srgbClr val="000000"/>
                </a:solidFill>
                <a:latin typeface="Helvetica Neue"/>
                <a:ea typeface="Helvetica Neue"/>
                <a:cs typeface="Helvetica Neue"/>
                <a:sym typeface="Helvetica Neue"/>
              </a:rPr>
              <a:t>data points, we can find a “line” (or hyperplane) that hits all these points perfectly if we use </a:t>
            </a:r>
            <a:r>
              <a:rPr b="1" i="0" lang="en-PH" sz="5000" u="none" cap="none" strike="noStrike">
                <a:solidFill>
                  <a:srgbClr val="000000"/>
                </a:solidFill>
                <a:latin typeface="Helvetica Neue"/>
                <a:ea typeface="Helvetica Neue"/>
                <a:cs typeface="Helvetica Neue"/>
                <a:sym typeface="Helvetica Neue"/>
              </a:rPr>
              <a:t>n-1</a:t>
            </a:r>
            <a:r>
              <a:rPr b="0" i="0" lang="en-PH" sz="5000" u="none" cap="none" strike="noStrike">
                <a:solidFill>
                  <a:srgbClr val="000000"/>
                </a:solidFill>
                <a:latin typeface="Helvetica Neue"/>
                <a:ea typeface="Helvetica Neue"/>
                <a:cs typeface="Helvetica Neue"/>
                <a:sym typeface="Helvetica Neue"/>
              </a:rPr>
              <a:t> variables/dimensions.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000000"/>
                </a:solidFill>
                <a:latin typeface="Helvetica Neue"/>
                <a:ea typeface="Helvetica Neue"/>
                <a:cs typeface="Helvetica Neue"/>
                <a:sym typeface="Helvetica Neue"/>
              </a:rPr>
              <a:t>Is this something we want?</a:t>
            </a:r>
            <a:endParaRPr b="1" i="0" sz="6000" u="none" cap="none" strike="noStrike">
              <a:solidFill>
                <a:srgbClr val="000000"/>
              </a:solidFill>
              <a:latin typeface="Helvetica Neue"/>
              <a:ea typeface="Helvetica Neue"/>
              <a:cs typeface="Helvetica Neue"/>
              <a:sym typeface="Helvetica Neue"/>
            </a:endParaRPr>
          </a:p>
        </p:txBody>
      </p:sp>
      <p:grpSp>
        <p:nvGrpSpPr>
          <p:cNvPr id="477" name="Google Shape;477;g1ef11ad8548_0_333"/>
          <p:cNvGrpSpPr/>
          <p:nvPr/>
        </p:nvGrpSpPr>
        <p:grpSpPr>
          <a:xfrm>
            <a:off x="-3712" y="766059"/>
            <a:ext cx="7319700" cy="1073882"/>
            <a:chOff x="0" y="0"/>
            <a:chExt cx="7319700" cy="1073882"/>
          </a:xfrm>
        </p:grpSpPr>
        <p:sp>
          <p:nvSpPr>
            <p:cNvPr id="478" name="Google Shape;478;g1ef11ad8548_0_3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9" name="Google Shape;479;g1ef11ad8548_0_3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0" name="Google Shape;480;g1ef11ad8548_0_3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g1ef11ad8548_0_505"/>
          <p:cNvGrpSpPr/>
          <p:nvPr/>
        </p:nvGrpSpPr>
        <p:grpSpPr>
          <a:xfrm>
            <a:off x="-3712" y="766059"/>
            <a:ext cx="7319700" cy="1073882"/>
            <a:chOff x="0" y="0"/>
            <a:chExt cx="7319700" cy="1073882"/>
          </a:xfrm>
        </p:grpSpPr>
        <p:sp>
          <p:nvSpPr>
            <p:cNvPr id="486" name="Google Shape;486;g1ef11ad8548_0_50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7" name="Google Shape;487;g1ef11ad8548_0_50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8" name="Google Shape;488;g1ef11ad8548_0_50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89" name="Google Shape;489;g1ef11ad8548_0_50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90" name="Google Shape;490;g1ef11ad8548_0_50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91" name="Google Shape;491;g1ef11ad8548_0_50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492" name="Google Shape;492;g1ef11ad8548_0_505"/>
          <p:cNvGrpSpPr/>
          <p:nvPr/>
        </p:nvGrpSpPr>
        <p:grpSpPr>
          <a:xfrm>
            <a:off x="-3712" y="766059"/>
            <a:ext cx="7319700" cy="1073882"/>
            <a:chOff x="0" y="0"/>
            <a:chExt cx="7319700" cy="1073882"/>
          </a:xfrm>
        </p:grpSpPr>
        <p:sp>
          <p:nvSpPr>
            <p:cNvPr id="493" name="Google Shape;493;g1ef11ad8548_0_50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94" name="Google Shape;494;g1ef11ad8548_0_50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5" name="Google Shape;495;g1ef11ad8548_0_50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
        <p:nvSpPr>
          <p:cNvPr id="496" name="Google Shape;496;g1ef11ad8548_0_505"/>
          <p:cNvSpPr txBox="1"/>
          <p:nvPr/>
        </p:nvSpPr>
        <p:spPr>
          <a:xfrm>
            <a:off x="3188250" y="3824925"/>
            <a:ext cx="10382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For continuous cases (regression):</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What would be a good baseline model?</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1ef11ad8548_0_452"/>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Performance Metrics</a:t>
            </a:r>
            <a:endParaRPr b="1" i="0" sz="14000" u="none" cap="none" strike="noStrike">
              <a:solidFill>
                <a:srgbClr val="1A1E68"/>
              </a:solidFill>
              <a:latin typeface="Avenir"/>
              <a:ea typeface="Avenir"/>
              <a:cs typeface="Avenir"/>
              <a:sym typeface="Avenir"/>
            </a:endParaRPr>
          </a:p>
        </p:txBody>
      </p:sp>
      <p:pic>
        <p:nvPicPr>
          <p:cNvPr descr="ForTheWomen_blacktext (2) (1).png" id="502" name="Google Shape;502;g1ef11ad8548_0_45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ef0b4169e7_0_3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Distance Metrics</a:t>
            </a:r>
            <a:endParaRPr b="1" i="0" sz="14000" u="none" cap="none" strike="noStrike">
              <a:solidFill>
                <a:srgbClr val="1A1E68"/>
              </a:solidFill>
              <a:latin typeface="Avenir"/>
              <a:ea typeface="Avenir"/>
              <a:cs typeface="Avenir"/>
              <a:sym typeface="Avenir"/>
            </a:endParaRPr>
          </a:p>
        </p:txBody>
      </p:sp>
      <p:pic>
        <p:nvPicPr>
          <p:cNvPr descr="ForTheWomen_blacktext (2) (1).png" id="94" name="Google Shape;94;g1ef0b4169e7_0_3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grpSp>
        <p:nvGrpSpPr>
          <p:cNvPr id="507" name="Google Shape;507;g1ef11ad8548_0_521"/>
          <p:cNvGrpSpPr/>
          <p:nvPr/>
        </p:nvGrpSpPr>
        <p:grpSpPr>
          <a:xfrm>
            <a:off x="-3712" y="766059"/>
            <a:ext cx="7319700" cy="1073882"/>
            <a:chOff x="0" y="0"/>
            <a:chExt cx="7319700" cy="1073882"/>
          </a:xfrm>
        </p:grpSpPr>
        <p:sp>
          <p:nvSpPr>
            <p:cNvPr id="508" name="Google Shape;508;g1ef11ad8548_0_5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9" name="Google Shape;509;g1ef11ad8548_0_5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0" name="Google Shape;510;g1ef11ad8548_0_52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11" name="Google Shape;511;g1ef11ad8548_0_52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12" name="Google Shape;512;g1ef11ad8548_0_52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3" name="Google Shape;513;g1ef11ad8548_0_52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4" name="Google Shape;514;g1ef11ad8548_0_521"/>
          <p:cNvSpPr txBox="1"/>
          <p:nvPr/>
        </p:nvSpPr>
        <p:spPr>
          <a:xfrm>
            <a:off x="3188250" y="3824925"/>
            <a:ext cx="123762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Low enough error metrics, but not </a:t>
            </a:r>
            <a:r>
              <a:rPr b="1" i="1" lang="en-PH" sz="7000" u="none" cap="none" strike="noStrike">
                <a:solidFill>
                  <a:srgbClr val="000000"/>
                </a:solidFill>
                <a:latin typeface="Helvetica Neue"/>
                <a:ea typeface="Helvetica Neue"/>
                <a:cs typeface="Helvetica Neue"/>
                <a:sym typeface="Helvetica Neue"/>
              </a:rPr>
              <a:t>too</a:t>
            </a:r>
            <a:r>
              <a:rPr b="1" i="0" lang="en-PH" sz="7000" u="none" cap="none" strike="noStrike">
                <a:solidFill>
                  <a:srgbClr val="000000"/>
                </a:solidFill>
                <a:latin typeface="Helvetica Neue"/>
                <a:ea typeface="Helvetica Neue"/>
                <a:cs typeface="Helvetica Neue"/>
                <a:sym typeface="Helvetica Neue"/>
              </a:rPr>
              <a:t> low…</a:t>
            </a:r>
            <a:endParaRPr b="1"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t/>
            </a:r>
            <a:endParaRPr b="1"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How do we evaluate these?</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g1ef11ad8548_0_536"/>
          <p:cNvGrpSpPr/>
          <p:nvPr/>
        </p:nvGrpSpPr>
        <p:grpSpPr>
          <a:xfrm>
            <a:off x="-3712" y="766059"/>
            <a:ext cx="7319700" cy="1073882"/>
            <a:chOff x="0" y="0"/>
            <a:chExt cx="7319700" cy="1073882"/>
          </a:xfrm>
        </p:grpSpPr>
        <p:sp>
          <p:nvSpPr>
            <p:cNvPr id="520" name="Google Shape;520;g1ef11ad8548_0_5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21" name="Google Shape;521;g1ef11ad8548_0_5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22" name="Google Shape;522;g1ef11ad8548_0_5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23" name="Google Shape;523;g1ef11ad8548_0_53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24" name="Google Shape;524;g1ef11ad8548_0_53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5" name="Google Shape;525;g1ef11ad8548_0_53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26" name="Google Shape;526;g1ef11ad8548_0_53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grpSp>
        <p:nvGrpSpPr>
          <p:cNvPr id="531" name="Google Shape;531;g1ef11ad8548_0_572"/>
          <p:cNvGrpSpPr/>
          <p:nvPr/>
        </p:nvGrpSpPr>
        <p:grpSpPr>
          <a:xfrm>
            <a:off x="-3712" y="766059"/>
            <a:ext cx="7319700" cy="1073882"/>
            <a:chOff x="0" y="0"/>
            <a:chExt cx="7319700" cy="1073882"/>
          </a:xfrm>
        </p:grpSpPr>
        <p:sp>
          <p:nvSpPr>
            <p:cNvPr id="532" name="Google Shape;532;g1ef11ad8548_0_5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33" name="Google Shape;533;g1ef11ad8548_0_5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4" name="Google Shape;534;g1ef11ad8548_0_5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35" name="Google Shape;535;g1ef11ad8548_0_5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36" name="Google Shape;536;g1ef11ad8548_0_57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37" name="Google Shape;537;g1ef11ad8548_0_57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38" name="Google Shape;538;g1ef11ad8548_0_572"/>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39" name="Google Shape;539;g1ef11ad8548_0_572"/>
          <p:cNvSpPr txBox="1"/>
          <p:nvPr/>
        </p:nvSpPr>
        <p:spPr>
          <a:xfrm>
            <a:off x="16234425" y="4489825"/>
            <a:ext cx="67941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Residuals</a:t>
            </a:r>
            <a:r>
              <a:rPr b="0" i="0" lang="en-PH" sz="4000" u="none" cap="none" strike="noStrike">
                <a:solidFill>
                  <a:srgbClr val="000000"/>
                </a:solidFill>
                <a:latin typeface="Helvetica Neue"/>
                <a:ea typeface="Helvetica Neue"/>
                <a:cs typeface="Helvetica Neue"/>
                <a:sym typeface="Helvetica Neue"/>
              </a:rPr>
              <a:t>: distances between model and data points (y - y_est)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Degrees of freedom (DF): </a:t>
            </a:r>
            <a:r>
              <a:rPr b="0" i="0" lang="en-PH" sz="4000" u="none" cap="none" strike="noStrike">
                <a:solidFill>
                  <a:srgbClr val="000000"/>
                </a:solidFill>
                <a:latin typeface="Helvetica Neue"/>
                <a:ea typeface="Helvetica Neue"/>
                <a:cs typeface="Helvetica Neue"/>
                <a:sym typeface="Helvetica Neue"/>
              </a:rPr>
              <a:t>Sample Size - # of Variables (Typically)</a:t>
            </a:r>
            <a:endParaRPr b="0" i="0" sz="4000" u="none" cap="none" strike="noStrike">
              <a:solidFill>
                <a:srgbClr val="000000"/>
              </a:solidFill>
              <a:latin typeface="Helvetica Neue"/>
              <a:ea typeface="Helvetica Neue"/>
              <a:cs typeface="Helvetica Neue"/>
              <a:sym typeface="Helvetica Neue"/>
            </a:endParaRPr>
          </a:p>
        </p:txBody>
      </p:sp>
      <p:sp>
        <p:nvSpPr>
          <p:cNvPr id="540" name="Google Shape;540;g1ef11ad8548_0_572"/>
          <p:cNvSpPr/>
          <p:nvPr/>
        </p:nvSpPr>
        <p:spPr>
          <a:xfrm>
            <a:off x="1258450" y="4250575"/>
            <a:ext cx="9521400" cy="1499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ef11ad8548_0_57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42" name="Google Shape;542;g1ef11ad8548_0_572"/>
          <p:cNvSpPr/>
          <p:nvPr/>
        </p:nvSpPr>
        <p:spPr>
          <a:xfrm>
            <a:off x="9113075" y="9178775"/>
            <a:ext cx="4776900" cy="6234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grpSp>
        <p:nvGrpSpPr>
          <p:cNvPr id="547" name="Google Shape;547;g1ef11ad8548_0_585"/>
          <p:cNvGrpSpPr/>
          <p:nvPr/>
        </p:nvGrpSpPr>
        <p:grpSpPr>
          <a:xfrm>
            <a:off x="-3712" y="766059"/>
            <a:ext cx="7319700" cy="1073882"/>
            <a:chOff x="0" y="0"/>
            <a:chExt cx="7319700" cy="1073882"/>
          </a:xfrm>
        </p:grpSpPr>
        <p:sp>
          <p:nvSpPr>
            <p:cNvPr id="548" name="Google Shape;548;g1ef11ad8548_0_58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49" name="Google Shape;549;g1ef11ad8548_0_58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50" name="Google Shape;550;g1ef11ad8548_0_58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51" name="Google Shape;551;g1ef11ad8548_0_58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52" name="Google Shape;552;g1ef11ad8548_0_58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53" name="Google Shape;553;g1ef11ad8548_0_58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54" name="Google Shape;554;g1ef11ad8548_0_585"/>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55" name="Google Shape;555;g1ef11ad8548_0_585"/>
          <p:cNvSpPr txBox="1"/>
          <p:nvPr/>
        </p:nvSpPr>
        <p:spPr>
          <a:xfrm>
            <a:off x="16234425" y="44898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Residual Standard Error</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Sqrt. of the Sum of Squared Residuals, divided by a denominator based on deg. of freedom s.t. denominator is higher as d.f. increases.</a:t>
            </a:r>
            <a:endParaRPr b="0" i="0" sz="4000" u="none" cap="none" strike="noStrike">
              <a:solidFill>
                <a:srgbClr val="000000"/>
              </a:solidFill>
              <a:latin typeface="Helvetica Neue"/>
              <a:ea typeface="Helvetica Neue"/>
              <a:cs typeface="Helvetica Neue"/>
              <a:sym typeface="Helvetica Neue"/>
            </a:endParaRPr>
          </a:p>
        </p:txBody>
      </p:sp>
      <p:sp>
        <p:nvSpPr>
          <p:cNvPr id="556" name="Google Shape;556;g1ef11ad8548_0_585"/>
          <p:cNvSpPr/>
          <p:nvPr/>
        </p:nvSpPr>
        <p:spPr>
          <a:xfrm>
            <a:off x="1450075" y="9258525"/>
            <a:ext cx="12487800" cy="5580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g1ef11ad8548_0_600"/>
          <p:cNvGrpSpPr/>
          <p:nvPr/>
        </p:nvGrpSpPr>
        <p:grpSpPr>
          <a:xfrm>
            <a:off x="-3712" y="766059"/>
            <a:ext cx="7319700" cy="1073882"/>
            <a:chOff x="0" y="0"/>
            <a:chExt cx="7319700" cy="1073882"/>
          </a:xfrm>
        </p:grpSpPr>
        <p:sp>
          <p:nvSpPr>
            <p:cNvPr id="562" name="Google Shape;562;g1ef11ad8548_0_6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63" name="Google Shape;563;g1ef11ad8548_0_6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64" name="Google Shape;564;g1ef11ad8548_0_6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65" name="Google Shape;565;g1ef11ad8548_0_60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66" name="Google Shape;566;g1ef11ad8548_0_60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67" name="Google Shape;567;g1ef11ad8548_0_60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68" name="Google Shape;568;g1ef11ad8548_0_600"/>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69" name="Google Shape;569;g1ef11ad8548_0_600"/>
          <p:cNvSpPr txBox="1"/>
          <p:nvPr/>
        </p:nvSpPr>
        <p:spPr>
          <a:xfrm>
            <a:off x="16234425" y="4489825"/>
            <a:ext cx="67941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R-Squared: </a:t>
            </a:r>
            <a:r>
              <a:rPr b="0" i="0" lang="en-PH" sz="4000" u="none" cap="none" strike="noStrike">
                <a:solidFill>
                  <a:srgbClr val="000000"/>
                </a:solidFill>
                <a:latin typeface="Helvetica Neue"/>
                <a:ea typeface="Helvetica Neue"/>
                <a:cs typeface="Helvetica Neue"/>
                <a:sym typeface="Helvetica Neue"/>
              </a:rPr>
              <a:t>% of data’s variability the model is able to account for (~goodness of fit)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Basic/Multiple R-Squared: always approaches 1 as # of variables increases</a:t>
            </a:r>
            <a:endParaRPr b="0" i="0" sz="4000" u="none" cap="none" strike="noStrike">
              <a:solidFill>
                <a:srgbClr val="000000"/>
              </a:solidFill>
              <a:latin typeface="Helvetica Neue"/>
              <a:ea typeface="Helvetica Neue"/>
              <a:cs typeface="Helvetica Neue"/>
              <a:sym typeface="Helvetica Neue"/>
            </a:endParaRPr>
          </a:p>
        </p:txBody>
      </p:sp>
      <p:sp>
        <p:nvSpPr>
          <p:cNvPr id="570" name="Google Shape;570;g1ef11ad8548_0_60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71" name="Google Shape;571;g1ef11ad8548_0_600"/>
          <p:cNvSpPr/>
          <p:nvPr/>
        </p:nvSpPr>
        <p:spPr>
          <a:xfrm>
            <a:off x="1449850" y="9800775"/>
            <a:ext cx="13301400" cy="400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g1ef11ad8548_0_616"/>
          <p:cNvGrpSpPr/>
          <p:nvPr/>
        </p:nvGrpSpPr>
        <p:grpSpPr>
          <a:xfrm>
            <a:off x="-3712" y="766059"/>
            <a:ext cx="7319700" cy="1073882"/>
            <a:chOff x="0" y="0"/>
            <a:chExt cx="7319700" cy="1073882"/>
          </a:xfrm>
        </p:grpSpPr>
        <p:sp>
          <p:nvSpPr>
            <p:cNvPr id="577" name="Google Shape;577;g1ef11ad8548_0_61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8" name="Google Shape;578;g1ef11ad8548_0_61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9" name="Google Shape;579;g1ef11ad8548_0_61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80" name="Google Shape;580;g1ef11ad8548_0_61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81" name="Google Shape;581;g1ef11ad8548_0_61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2" name="Google Shape;582;g1ef11ad8548_0_61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83" name="Google Shape;583;g1ef11ad8548_0_61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84" name="Google Shape;584;g1ef11ad8548_0_616"/>
          <p:cNvSpPr txBox="1"/>
          <p:nvPr/>
        </p:nvSpPr>
        <p:spPr>
          <a:xfrm>
            <a:off x="16234425" y="44898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Adjusted R-Square: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Same concept as Multiple R-Squared, but computed such that a penalty is applied for each additional variable included</a:t>
            </a:r>
            <a:endParaRPr b="0" i="0" sz="4000" u="none" cap="none" strike="noStrike">
              <a:solidFill>
                <a:srgbClr val="000000"/>
              </a:solidFill>
              <a:latin typeface="Helvetica Neue"/>
              <a:ea typeface="Helvetica Neue"/>
              <a:cs typeface="Helvetica Neue"/>
              <a:sym typeface="Helvetica Neue"/>
            </a:endParaRPr>
          </a:p>
        </p:txBody>
      </p:sp>
      <p:sp>
        <p:nvSpPr>
          <p:cNvPr id="585" name="Google Shape;585;g1ef11ad8548_0_61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6" name="Google Shape;586;g1ef11ad8548_0_616"/>
          <p:cNvSpPr/>
          <p:nvPr/>
        </p:nvSpPr>
        <p:spPr>
          <a:xfrm>
            <a:off x="1449850" y="9800775"/>
            <a:ext cx="13301400" cy="400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1ef0b4169e7_0_4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Testing Metrics</a:t>
            </a:r>
            <a:endParaRPr b="1" i="0" sz="14000" u="none" cap="none" strike="noStrike">
              <a:solidFill>
                <a:srgbClr val="1A1E68"/>
              </a:solidFill>
              <a:latin typeface="Avenir"/>
              <a:ea typeface="Avenir"/>
              <a:cs typeface="Avenir"/>
              <a:sym typeface="Avenir"/>
            </a:endParaRPr>
          </a:p>
        </p:txBody>
      </p:sp>
      <p:pic>
        <p:nvPicPr>
          <p:cNvPr descr="ForTheWomen_blacktext (2) (1).png" id="592" name="Google Shape;592;g1ef0b4169e7_0_4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grpSp>
        <p:nvGrpSpPr>
          <p:cNvPr id="597" name="Google Shape;597;g1ef11ad8548_0_630"/>
          <p:cNvGrpSpPr/>
          <p:nvPr/>
        </p:nvGrpSpPr>
        <p:grpSpPr>
          <a:xfrm>
            <a:off x="-3712" y="766059"/>
            <a:ext cx="7319700" cy="1073882"/>
            <a:chOff x="0" y="0"/>
            <a:chExt cx="7319700" cy="1073882"/>
          </a:xfrm>
        </p:grpSpPr>
        <p:sp>
          <p:nvSpPr>
            <p:cNvPr id="598" name="Google Shape;598;g1ef11ad8548_0_6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99" name="Google Shape;599;g1ef11ad8548_0_6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00" name="Google Shape;600;g1ef11ad8548_0_63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01" name="Google Shape;601;g1ef11ad8548_0_63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02" name="Google Shape;602;g1ef11ad8548_0_63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3" name="Google Shape;603;g1ef11ad8548_0_63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4" name="Google Shape;604;g1ef11ad8548_0_63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5" name="Google Shape;605;g1ef11ad8548_0_630"/>
          <p:cNvSpPr txBox="1"/>
          <p:nvPr/>
        </p:nvSpPr>
        <p:spPr>
          <a:xfrm>
            <a:off x="2327025" y="2942775"/>
            <a:ext cx="12918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g1ef11ad8548_0_645"/>
          <p:cNvGrpSpPr/>
          <p:nvPr/>
        </p:nvGrpSpPr>
        <p:grpSpPr>
          <a:xfrm>
            <a:off x="-3712" y="766059"/>
            <a:ext cx="7319700" cy="1073882"/>
            <a:chOff x="0" y="0"/>
            <a:chExt cx="7319700" cy="1073882"/>
          </a:xfrm>
        </p:grpSpPr>
        <p:sp>
          <p:nvSpPr>
            <p:cNvPr id="611" name="Google Shape;611;g1ef11ad8548_0_6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12" name="Google Shape;612;g1ef11ad8548_0_6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13" name="Google Shape;613;g1ef11ad8548_0_6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14" name="Google Shape;614;g1ef11ad8548_0_64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15" name="Google Shape;615;g1ef11ad8548_0_64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6" name="Google Shape;616;g1ef11ad8548_0_64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7" name="Google Shape;617;g1ef11ad8548_0_64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8" name="Google Shape;618;g1ef11ad8548_0_645"/>
          <p:cNvSpPr txBox="1"/>
          <p:nvPr/>
        </p:nvSpPr>
        <p:spPr>
          <a:xfrm>
            <a:off x="2327025" y="2942775"/>
            <a:ext cx="129186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Continuous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We can still make use of RMSE, MAE, MSE to check how well the model is able to generalize.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pSp>
        <p:nvGrpSpPr>
          <p:cNvPr id="623" name="Google Shape;623;g1ef11ad8548_0_657"/>
          <p:cNvGrpSpPr/>
          <p:nvPr/>
        </p:nvGrpSpPr>
        <p:grpSpPr>
          <a:xfrm>
            <a:off x="-3712" y="766059"/>
            <a:ext cx="7319700" cy="1073882"/>
            <a:chOff x="0" y="0"/>
            <a:chExt cx="7319700" cy="1073882"/>
          </a:xfrm>
        </p:grpSpPr>
        <p:sp>
          <p:nvSpPr>
            <p:cNvPr id="624" name="Google Shape;624;g1ef11ad8548_0_6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25" name="Google Shape;625;g1ef11ad8548_0_6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26" name="Google Shape;626;g1ef11ad8548_0_6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27" name="Google Shape;627;g1ef11ad8548_0_6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28" name="Google Shape;628;g1ef11ad8548_0_65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29" name="Google Shape;629;g1ef11ad8548_0_65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0" name="Google Shape;630;g1ef11ad8548_0_65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1" name="Google Shape;631;g1ef11ad8548_0_657"/>
          <p:cNvSpPr txBox="1"/>
          <p:nvPr/>
        </p:nvSpPr>
        <p:spPr>
          <a:xfrm>
            <a:off x="2327025" y="2942775"/>
            <a:ext cx="12918600" cy="757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Continuous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We can still make use of RMSE, MAE, MSE to check how well the model is able to generalize.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Classification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LogLoss is still applicable; however, it’s not as easy to interpret as the distance metrics for continuous case.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g1ef0b4169e7_0_54"/>
          <p:cNvGrpSpPr/>
          <p:nvPr/>
        </p:nvGrpSpPr>
        <p:grpSpPr>
          <a:xfrm>
            <a:off x="-3712" y="766059"/>
            <a:ext cx="7319700" cy="1073882"/>
            <a:chOff x="0" y="0"/>
            <a:chExt cx="7319700" cy="1073882"/>
          </a:xfrm>
        </p:grpSpPr>
        <p:sp>
          <p:nvSpPr>
            <p:cNvPr id="100" name="Google Shape;100;g1ef0b4169e7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 name="Google Shape;101;g1ef0b4169e7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2" name="Google Shape;102;g1ef0b4169e7_0_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pic>
        <p:nvPicPr>
          <p:cNvPr descr="ForTheWomen_blacktext (2) (1).png" id="103" name="Google Shape;103;g1ef0b4169e7_0_5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4" name="Google Shape;104;g1ef0b4169e7_0_5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05" name="Google Shape;105;g1ef0b4169e7_0_54"/>
          <p:cNvPicPr preferRelativeResize="0"/>
          <p:nvPr/>
        </p:nvPicPr>
        <p:blipFill rotWithShape="1">
          <a:blip r:embed="rId4">
            <a:alphaModFix/>
          </a:blip>
          <a:srcRect b="0" l="0" r="0" t="0"/>
          <a:stretch/>
        </p:blipFill>
        <p:spPr>
          <a:xfrm>
            <a:off x="2334325" y="2482300"/>
            <a:ext cx="12041224" cy="9023926"/>
          </a:xfrm>
          <a:prstGeom prst="rect">
            <a:avLst/>
          </a:prstGeom>
          <a:noFill/>
          <a:ln>
            <a:noFill/>
          </a:ln>
        </p:spPr>
      </p:pic>
      <p:sp>
        <p:nvSpPr>
          <p:cNvPr id="106" name="Google Shape;106;g1ef0b4169e7_0_54"/>
          <p:cNvSpPr txBox="1"/>
          <p:nvPr/>
        </p:nvSpPr>
        <p:spPr>
          <a:xfrm>
            <a:off x="14129175" y="3421250"/>
            <a:ext cx="83892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g29694a6836c_0_0"/>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637" name="Google Shape;637;g29694a6836c_0_0"/>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g29694a6836c_0_0"/>
          <p:cNvGrpSpPr/>
          <p:nvPr/>
        </p:nvGrpSpPr>
        <p:grpSpPr>
          <a:xfrm>
            <a:off x="-3712" y="766059"/>
            <a:ext cx="7319700" cy="1073882"/>
            <a:chOff x="0" y="0"/>
            <a:chExt cx="7319700" cy="1073882"/>
          </a:xfrm>
        </p:grpSpPr>
        <p:sp>
          <p:nvSpPr>
            <p:cNvPr id="639" name="Google Shape;639;g29694a6836c_0_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0" name="Google Shape;640;g29694a6836c_0_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1" name="Google Shape;641;g29694a6836c_0_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642" name="Google Shape;642;g29694a6836c_0_0"/>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643" name="Google Shape;643;g29694a6836c_0_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44" name="Google Shape;644;g29694a6836c_0_0"/>
          <p:cNvSpPr txBox="1"/>
          <p:nvPr/>
        </p:nvSpPr>
        <p:spPr>
          <a:xfrm>
            <a:off x="14129175" y="3421250"/>
            <a:ext cx="83892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Better Features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More Features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645" name="Google Shape;645;g29694a6836c_0_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646" name="Google Shape;646;g29694a6836c_0_0"/>
          <p:cNvGrpSpPr/>
          <p:nvPr/>
        </p:nvGrpSpPr>
        <p:grpSpPr>
          <a:xfrm>
            <a:off x="-3712" y="766059"/>
            <a:ext cx="7319700" cy="1073882"/>
            <a:chOff x="0" y="0"/>
            <a:chExt cx="7319700" cy="1073882"/>
          </a:xfrm>
        </p:grpSpPr>
        <p:sp>
          <p:nvSpPr>
            <p:cNvPr id="647" name="Google Shape;647;g29694a6836c_0_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8" name="Google Shape;648;g29694a6836c_0_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9" name="Google Shape;649;g29694a6836c_0_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Better Features</a:t>
            </a:r>
            <a:endParaRPr i="1" sz="4000">
              <a:solidFill>
                <a:srgbClr val="FFFFFF"/>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29694a6836c_0_17"/>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lang="en-PH" sz="14000">
                <a:solidFill>
                  <a:srgbClr val="1A1E68"/>
                </a:solidFill>
                <a:latin typeface="Avenir"/>
                <a:ea typeface="Avenir"/>
                <a:cs typeface="Avenir"/>
                <a:sym typeface="Avenir"/>
              </a:rPr>
              <a:t>Feature Engineering</a:t>
            </a:r>
            <a:endParaRPr b="1" i="0" sz="14000" u="none" cap="none" strike="noStrike">
              <a:solidFill>
                <a:srgbClr val="1A1E68"/>
              </a:solidFill>
              <a:latin typeface="Avenir"/>
              <a:ea typeface="Avenir"/>
              <a:cs typeface="Avenir"/>
              <a:sym typeface="Avenir"/>
            </a:endParaRPr>
          </a:p>
        </p:txBody>
      </p:sp>
      <p:pic>
        <p:nvPicPr>
          <p:cNvPr descr="ForTheWomen_blacktext (2) (1).png" id="655" name="Google Shape;655;g29694a6836c_0_1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29694a6836c_0_22"/>
          <p:cNvSpPr txBox="1"/>
          <p:nvPr/>
        </p:nvSpPr>
        <p:spPr>
          <a:xfrm>
            <a:off x="1088100" y="4352475"/>
            <a:ext cx="22191900" cy="156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lang="en-PH" sz="6000">
                <a:solidFill>
                  <a:srgbClr val="1A1E68"/>
                </a:solidFill>
                <a:latin typeface="Avenir"/>
                <a:ea typeface="Avenir"/>
                <a:cs typeface="Avenir"/>
                <a:sym typeface="Avenir"/>
              </a:rPr>
              <a:t>How would you describe a “good” feature?</a:t>
            </a:r>
            <a:endParaRPr b="1" i="0" sz="6000" u="none" cap="none" strike="noStrike">
              <a:solidFill>
                <a:srgbClr val="1A1E68"/>
              </a:solidFill>
              <a:latin typeface="Avenir"/>
              <a:ea typeface="Avenir"/>
              <a:cs typeface="Avenir"/>
              <a:sym typeface="Avenir"/>
            </a:endParaRPr>
          </a:p>
        </p:txBody>
      </p:sp>
      <p:pic>
        <p:nvPicPr>
          <p:cNvPr descr="ForTheWomen_blacktext (2) (1).png" id="661" name="Google Shape;661;g29694a6836c_0_2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grpSp>
        <p:nvGrpSpPr>
          <p:cNvPr id="666" name="Google Shape;666;g29694a6836c_0_32"/>
          <p:cNvGrpSpPr/>
          <p:nvPr/>
        </p:nvGrpSpPr>
        <p:grpSpPr>
          <a:xfrm>
            <a:off x="-3712" y="766059"/>
            <a:ext cx="7319700" cy="1073882"/>
            <a:chOff x="0" y="0"/>
            <a:chExt cx="7319700" cy="1073882"/>
          </a:xfrm>
        </p:grpSpPr>
        <p:sp>
          <p:nvSpPr>
            <p:cNvPr id="667" name="Google Shape;667;g29694a6836c_0_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68" name="Google Shape;668;g29694a6836c_0_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69" name="Google Shape;669;g29694a6836c_0_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pic>
        <p:nvPicPr>
          <p:cNvPr descr="ForTheWomen_blacktext (2) (1).png" id="670" name="Google Shape;670;g29694a6836c_0_3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71" name="Google Shape;671;g29694a6836c_0_3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2" name="Google Shape;672;g29694a6836c_0_3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3" name="Google Shape;673;g29694a6836c_0_3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74" name="Google Shape;674;g29694a6836c_0_32"/>
          <p:cNvSpPr txBox="1"/>
          <p:nvPr/>
        </p:nvSpPr>
        <p:spPr>
          <a:xfrm>
            <a:off x="1748900" y="2475950"/>
            <a:ext cx="19980600" cy="91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PH" sz="4000">
                <a:latin typeface="Helvetica Neue"/>
                <a:ea typeface="Helvetica Neue"/>
                <a:cs typeface="Helvetica Neue"/>
                <a:sym typeface="Helvetica Neue"/>
              </a:rPr>
              <a:t>Core Techniques:</a:t>
            </a:r>
            <a:endParaRPr sz="4000">
              <a:latin typeface="Helvetica Neue"/>
              <a:ea typeface="Helvetica Neue"/>
              <a:cs typeface="Helvetica Neue"/>
              <a:sym typeface="Helvetica Neue"/>
            </a:endParaRPr>
          </a:p>
          <a:p>
            <a:pPr indent="0" lvl="0" marL="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One-hot Encoding</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Scaling and Standardization</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Transformations to remove skew</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Aggregating (Features with courser granularity than dataset)</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Combining Features (Ratios, Products, Groupings)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Dealing with Outliers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Dealing with Missing Data</a:t>
            </a:r>
            <a:endParaRPr sz="4000">
              <a:latin typeface="Helvetica Neue"/>
              <a:ea typeface="Helvetica Neue"/>
              <a:cs typeface="Helvetica Neue"/>
              <a:sym typeface="Helvetica Neue"/>
            </a:endParaRPr>
          </a:p>
          <a:p>
            <a:pPr indent="-482600" lvl="1" marL="9144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Imputation</a:t>
            </a:r>
            <a:endParaRPr sz="4000">
              <a:latin typeface="Helvetica Neue"/>
              <a:ea typeface="Helvetica Neue"/>
              <a:cs typeface="Helvetica Neue"/>
              <a:sym typeface="Helvetica Neue"/>
            </a:endParaRPr>
          </a:p>
          <a:p>
            <a:pPr indent="-482600" lvl="1" marL="9144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Alternative Encoding</a:t>
            </a:r>
            <a:endParaRPr sz="4000">
              <a:latin typeface="Helvetica Neue"/>
              <a:ea typeface="Helvetica Neue"/>
              <a:cs typeface="Helvetica Neue"/>
              <a:sym typeface="Helvetica Neue"/>
            </a:endParaRPr>
          </a:p>
          <a:p>
            <a:pPr indent="0" lvl="0" marL="0" rtl="0" algn="l">
              <a:spcBef>
                <a:spcPts val="0"/>
              </a:spcBef>
              <a:spcAft>
                <a:spcPts val="0"/>
              </a:spcAft>
              <a:buNone/>
            </a:pPr>
            <a:r>
              <a:t/>
            </a:r>
            <a:endParaRPr sz="4000">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29694a6836c_0_15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80" name="Google Shape;680;g29694a6836c_0_155"/>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How to deal with skewed data?</a:t>
            </a:r>
            <a:endParaRPr b="1" i="0" sz="4400" u="none" cap="none" strike="noStrike">
              <a:solidFill>
                <a:srgbClr val="3F3F3F"/>
              </a:solidFill>
              <a:latin typeface="Arial"/>
              <a:ea typeface="Arial"/>
              <a:cs typeface="Arial"/>
              <a:sym typeface="Arial"/>
            </a:endParaRPr>
          </a:p>
        </p:txBody>
      </p:sp>
      <p:sp>
        <p:nvSpPr>
          <p:cNvPr id="681" name="Google Shape;681;g29694a6836c_0_155"/>
          <p:cNvSpPr txBox="1"/>
          <p:nvPr/>
        </p:nvSpPr>
        <p:spPr>
          <a:xfrm>
            <a:off x="1401824" y="4762534"/>
            <a:ext cx="21318600" cy="2070300"/>
          </a:xfrm>
          <a:prstGeom prst="rect">
            <a:avLst/>
          </a:prstGeom>
          <a:noFill/>
          <a:ln>
            <a:noFill/>
          </a:ln>
        </p:spPr>
        <p:txBody>
          <a:bodyPr anchorCtr="0" anchor="t" bIns="0" lIns="0" spcFirstLastPara="1" rIns="0" wrap="square" tIns="275725">
            <a:noAutofit/>
          </a:bodyPr>
          <a:lstStyle/>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Square root transform</a:t>
            </a:r>
            <a:endParaRPr b="0" i="0" sz="1700" u="none" cap="none" strike="noStrike">
              <a:solidFill>
                <a:srgbClr val="000000"/>
              </a:solidFill>
              <a:latin typeface="Arial"/>
              <a:ea typeface="Arial"/>
              <a:cs typeface="Arial"/>
              <a:sym typeface="Arial"/>
            </a:endParaRPr>
          </a:p>
        </p:txBody>
      </p:sp>
      <p:sp>
        <p:nvSpPr>
          <p:cNvPr id="682" name="Google Shape;682;g29694a6836c_0_155"/>
          <p:cNvSpPr/>
          <p:nvPr/>
        </p:nvSpPr>
        <p:spPr>
          <a:xfrm>
            <a:off x="8138757" y="5063929"/>
            <a:ext cx="2497200" cy="16800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np.log()</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538CD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np.sqrt() </a:t>
            </a:r>
            <a:endParaRPr b="0" i="0" sz="1700" u="none" cap="none" strike="noStrike">
              <a:solidFill>
                <a:srgbClr val="000000"/>
              </a:solidFill>
              <a:latin typeface="Arial"/>
              <a:ea typeface="Arial"/>
              <a:cs typeface="Arial"/>
              <a:sym typeface="Arial"/>
            </a:endParaRPr>
          </a:p>
        </p:txBody>
      </p:sp>
      <p:pic>
        <p:nvPicPr>
          <p:cNvPr id="683" name="Google Shape;683;g29694a6836c_0_155"/>
          <p:cNvPicPr preferRelativeResize="0"/>
          <p:nvPr/>
        </p:nvPicPr>
        <p:blipFill rotWithShape="1">
          <a:blip r:embed="rId4">
            <a:alphaModFix/>
          </a:blip>
          <a:srcRect b="0" l="0" r="0" t="0"/>
          <a:stretch/>
        </p:blipFill>
        <p:spPr>
          <a:xfrm>
            <a:off x="2703343" y="7763176"/>
            <a:ext cx="9357069" cy="4643879"/>
          </a:xfrm>
          <a:prstGeom prst="rect">
            <a:avLst/>
          </a:prstGeom>
          <a:noFill/>
          <a:ln>
            <a:noFill/>
          </a:ln>
        </p:spPr>
      </p:pic>
      <p:pic>
        <p:nvPicPr>
          <p:cNvPr id="684" name="Google Shape;684;g29694a6836c_0_155"/>
          <p:cNvPicPr preferRelativeResize="0"/>
          <p:nvPr/>
        </p:nvPicPr>
        <p:blipFill rotWithShape="1">
          <a:blip r:embed="rId5">
            <a:alphaModFix/>
          </a:blip>
          <a:srcRect b="0" l="0" r="0" t="0"/>
          <a:stretch/>
        </p:blipFill>
        <p:spPr>
          <a:xfrm>
            <a:off x="12822450" y="7763176"/>
            <a:ext cx="9472589" cy="4724742"/>
          </a:xfrm>
          <a:prstGeom prst="rect">
            <a:avLst/>
          </a:prstGeom>
          <a:noFill/>
          <a:ln>
            <a:noFill/>
          </a:ln>
        </p:spPr>
      </p:pic>
      <p:sp>
        <p:nvSpPr>
          <p:cNvPr id="685" name="Google Shape;685;g29694a6836c_0_155"/>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grpSp>
        <p:nvGrpSpPr>
          <p:cNvPr id="686" name="Google Shape;686;g29694a6836c_0_155"/>
          <p:cNvGrpSpPr/>
          <p:nvPr/>
        </p:nvGrpSpPr>
        <p:grpSpPr>
          <a:xfrm>
            <a:off x="-3712" y="766059"/>
            <a:ext cx="7319700" cy="1073882"/>
            <a:chOff x="0" y="0"/>
            <a:chExt cx="7319700" cy="1073882"/>
          </a:xfrm>
        </p:grpSpPr>
        <p:sp>
          <p:nvSpPr>
            <p:cNvPr id="687" name="Google Shape;687;g29694a6836c_0_15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88" name="Google Shape;688;g29694a6836c_0_15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89" name="Google Shape;689;g29694a6836c_0_15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29694a6836c_0_16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95" name="Google Shape;695;g29694a6836c_0_16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696" name="Google Shape;696;g29694a6836c_0_169"/>
          <p:cNvSpPr txBox="1"/>
          <p:nvPr/>
        </p:nvSpPr>
        <p:spPr>
          <a:xfrm>
            <a:off x="2525668" y="2907861"/>
            <a:ext cx="12723900" cy="101325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1 Remove</a:t>
            </a:r>
            <a:endParaRPr b="1" i="0" sz="3900" u="none" cap="none" strike="noStrike">
              <a:solidFill>
                <a:srgbClr val="3F3F3F"/>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0"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2 Remove and study them separately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Studying the outlier might give a different perspective or prompts an opportunity.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1"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3 Assign a new value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Use imputation techniques to replace the value of the outlier.</a:t>
            </a:r>
            <a:endParaRPr b="1" i="0" sz="3900" u="none" cap="none" strike="noStrike">
              <a:solidFill>
                <a:srgbClr val="3F3F3F"/>
              </a:solidFill>
              <a:latin typeface="Arial"/>
              <a:ea typeface="Arial"/>
              <a:cs typeface="Arial"/>
              <a:sym typeface="Arial"/>
            </a:endParaRPr>
          </a:p>
        </p:txBody>
      </p:sp>
      <p:pic>
        <p:nvPicPr>
          <p:cNvPr id="697" name="Google Shape;697;g29694a6836c_0_169"/>
          <p:cNvPicPr preferRelativeResize="0"/>
          <p:nvPr/>
        </p:nvPicPr>
        <p:blipFill rotWithShape="1">
          <a:blip r:embed="rId4">
            <a:alphaModFix/>
          </a:blip>
          <a:srcRect b="25462" l="0" r="0" t="0"/>
          <a:stretch/>
        </p:blipFill>
        <p:spPr>
          <a:xfrm rot="-5400000">
            <a:off x="15381843" y="3376905"/>
            <a:ext cx="9545505" cy="6073450"/>
          </a:xfrm>
          <a:prstGeom prst="rect">
            <a:avLst/>
          </a:prstGeom>
          <a:noFill/>
          <a:ln>
            <a:noFill/>
          </a:ln>
        </p:spPr>
      </p:pic>
      <p:grpSp>
        <p:nvGrpSpPr>
          <p:cNvPr id="698" name="Google Shape;698;g29694a6836c_0_169"/>
          <p:cNvGrpSpPr/>
          <p:nvPr/>
        </p:nvGrpSpPr>
        <p:grpSpPr>
          <a:xfrm>
            <a:off x="-3712" y="766059"/>
            <a:ext cx="7319700" cy="1073882"/>
            <a:chOff x="0" y="0"/>
            <a:chExt cx="7319700" cy="1073882"/>
          </a:xfrm>
        </p:grpSpPr>
        <p:sp>
          <p:nvSpPr>
            <p:cNvPr id="699" name="Google Shape;699;g29694a6836c_0_16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00" name="Google Shape;700;g29694a6836c_0_16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01" name="Google Shape;701;g29694a6836c_0_16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29694a6836c_0_18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07" name="Google Shape;707;g29694a6836c_0_18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708" name="Google Shape;708;g29694a6836c_0_180"/>
          <p:cNvSpPr txBox="1"/>
          <p:nvPr/>
        </p:nvSpPr>
        <p:spPr>
          <a:xfrm>
            <a:off x="2248402" y="3358651"/>
            <a:ext cx="11273400" cy="38619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Transform</a:t>
            </a:r>
            <a:br>
              <a:rPr b="1" i="0" lang="en-PH" sz="3900" u="none" cap="none" strike="noStrike">
                <a:solidFill>
                  <a:srgbClr val="3F3F3F"/>
                </a:solidFill>
                <a:latin typeface="Arial"/>
                <a:ea typeface="Arial"/>
                <a:cs typeface="Arial"/>
                <a:sym typeface="Arial"/>
              </a:rPr>
            </a:br>
            <a:r>
              <a:rPr b="0" i="1"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p:txBody>
      </p:sp>
      <p:pic>
        <p:nvPicPr>
          <p:cNvPr descr="Data transformation (statistics) - Wikipedia" id="709" name="Google Shape;709;g29694a6836c_0_180"/>
          <p:cNvPicPr preferRelativeResize="0"/>
          <p:nvPr/>
        </p:nvPicPr>
        <p:blipFill rotWithShape="1">
          <a:blip r:embed="rId4">
            <a:alphaModFix/>
          </a:blip>
          <a:srcRect b="50673" l="0" r="0" t="0"/>
          <a:stretch/>
        </p:blipFill>
        <p:spPr>
          <a:xfrm>
            <a:off x="8143839" y="7563668"/>
            <a:ext cx="7124196" cy="5466917"/>
          </a:xfrm>
          <a:prstGeom prst="rect">
            <a:avLst/>
          </a:prstGeom>
          <a:noFill/>
          <a:ln>
            <a:noFill/>
          </a:ln>
        </p:spPr>
      </p:pic>
      <p:pic>
        <p:nvPicPr>
          <p:cNvPr descr="The log transformation" id="710" name="Google Shape;710;g29694a6836c_0_180"/>
          <p:cNvPicPr preferRelativeResize="0"/>
          <p:nvPr/>
        </p:nvPicPr>
        <p:blipFill rotWithShape="1">
          <a:blip r:embed="rId5">
            <a:alphaModFix/>
          </a:blip>
          <a:srcRect b="0" l="0" r="0" t="0"/>
          <a:stretch/>
        </p:blipFill>
        <p:spPr>
          <a:xfrm>
            <a:off x="8539649" y="2626533"/>
            <a:ext cx="13779294" cy="4705126"/>
          </a:xfrm>
          <a:prstGeom prst="rect">
            <a:avLst/>
          </a:prstGeom>
          <a:noFill/>
          <a:ln>
            <a:noFill/>
          </a:ln>
        </p:spPr>
      </p:pic>
      <p:pic>
        <p:nvPicPr>
          <p:cNvPr descr="Data transformation (statistics) - Wikipedia" id="711" name="Google Shape;711;g29694a6836c_0_180"/>
          <p:cNvPicPr preferRelativeResize="0"/>
          <p:nvPr/>
        </p:nvPicPr>
        <p:blipFill rotWithShape="1">
          <a:blip r:embed="rId4">
            <a:alphaModFix/>
          </a:blip>
          <a:srcRect b="0" l="0" r="0" t="49236"/>
          <a:stretch/>
        </p:blipFill>
        <p:spPr>
          <a:xfrm>
            <a:off x="15806068" y="7563668"/>
            <a:ext cx="6890133" cy="5441530"/>
          </a:xfrm>
          <a:prstGeom prst="rect">
            <a:avLst/>
          </a:prstGeom>
          <a:noFill/>
          <a:ln>
            <a:noFill/>
          </a:ln>
        </p:spPr>
      </p:pic>
      <p:grpSp>
        <p:nvGrpSpPr>
          <p:cNvPr id="712" name="Google Shape;712;g29694a6836c_0_180"/>
          <p:cNvGrpSpPr/>
          <p:nvPr/>
        </p:nvGrpSpPr>
        <p:grpSpPr>
          <a:xfrm>
            <a:off x="-3712" y="766059"/>
            <a:ext cx="7319700" cy="1073882"/>
            <a:chOff x="0" y="0"/>
            <a:chExt cx="7319700" cy="1073882"/>
          </a:xfrm>
        </p:grpSpPr>
        <p:sp>
          <p:nvSpPr>
            <p:cNvPr id="713" name="Google Shape;713;g29694a6836c_0_18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14" name="Google Shape;714;g29694a6836c_0_18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15" name="Google Shape;715;g29694a6836c_0_18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29694a6836c_0_193"/>
          <p:cNvSpPr txBox="1"/>
          <p:nvPr>
            <p:ph type="title"/>
          </p:nvPr>
        </p:nvSpPr>
        <p:spPr>
          <a:xfrm>
            <a:off x="2139928" y="1440707"/>
            <a:ext cx="14278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Data Preparation: Feature Scaling</a:t>
            </a:r>
            <a:endParaRPr/>
          </a:p>
        </p:txBody>
      </p:sp>
      <p:sp>
        <p:nvSpPr>
          <p:cNvPr id="721" name="Google Shape;721;g29694a6836c_0_193"/>
          <p:cNvSpPr txBox="1"/>
          <p:nvPr/>
        </p:nvSpPr>
        <p:spPr>
          <a:xfrm>
            <a:off x="2483683" y="3485592"/>
            <a:ext cx="19399200" cy="7768800"/>
          </a:xfrm>
          <a:prstGeom prst="rect">
            <a:avLst/>
          </a:prstGeom>
          <a:noFill/>
          <a:ln>
            <a:noFill/>
          </a:ln>
        </p:spPr>
        <p:txBody>
          <a:bodyPr anchorCtr="0" anchor="t" bIns="0" lIns="0" spcFirstLastPara="1" rIns="0" wrap="square" tIns="28725">
            <a:spAutoFit/>
          </a:bodyPr>
          <a:lstStyle/>
          <a:p>
            <a:pPr indent="0" lvl="0" marL="0" marR="12700" rtl="0" algn="just">
              <a:lnSpc>
                <a:spcPct val="101000"/>
              </a:lnSpc>
              <a:spcBef>
                <a:spcPts val="0"/>
              </a:spcBef>
              <a:spcAft>
                <a:spcPts val="0"/>
              </a:spcAft>
              <a:buNone/>
            </a:pPr>
            <a:r>
              <a:rPr lang="en-PH" sz="5000">
                <a:solidFill>
                  <a:schemeClr val="dk1"/>
                </a:solidFill>
                <a:latin typeface="Helvetica Neue"/>
                <a:ea typeface="Helvetica Neue"/>
                <a:cs typeface="Helvetica Neue"/>
                <a:sym typeface="Helvetica Neue"/>
              </a:rPr>
              <a:t>Feature scaling is a method used to standardize the range of independent variables or features of  data. In data processing, it is also known as data normalization and is generally performed during  the data pre-processing step.</a:t>
            </a:r>
            <a:endParaRPr sz="5000">
              <a:solidFill>
                <a:schemeClr val="dk1"/>
              </a:solidFill>
              <a:latin typeface="Helvetica Neue"/>
              <a:ea typeface="Helvetica Neue"/>
              <a:cs typeface="Helvetica Neue"/>
              <a:sym typeface="Helvetica Neue"/>
            </a:endParaRPr>
          </a:p>
          <a:p>
            <a:pPr indent="0" lvl="0" marL="0" marR="0" rtl="0" algn="l">
              <a:lnSpc>
                <a:spcPct val="100000"/>
              </a:lnSpc>
              <a:spcBef>
                <a:spcPts val="100"/>
              </a:spcBef>
              <a:spcAft>
                <a:spcPts val="0"/>
              </a:spcAft>
              <a:buClr>
                <a:srgbClr val="595959"/>
              </a:buClr>
              <a:buSzPts val="3500"/>
              <a:buFont typeface="Arial"/>
              <a:buNone/>
            </a:pPr>
            <a:r>
              <a:t/>
            </a:r>
            <a:endParaRPr sz="50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PH" sz="5000">
                <a:solidFill>
                  <a:schemeClr val="dk1"/>
                </a:solidFill>
                <a:latin typeface="Helvetica Neue"/>
                <a:ea typeface="Helvetica Neue"/>
                <a:cs typeface="Helvetica Neue"/>
                <a:sym typeface="Helvetica Neue"/>
              </a:rPr>
              <a:t>Common Methods:</a:t>
            </a:r>
            <a:endParaRPr sz="5000">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i="0" lang="en-PH" sz="5000" u="none" cap="none" strike="noStrike">
                <a:solidFill>
                  <a:schemeClr val="dk1"/>
                </a:solidFill>
                <a:latin typeface="Helvetica Neue"/>
                <a:ea typeface="Helvetica Neue"/>
                <a:cs typeface="Helvetica Neue"/>
                <a:sym typeface="Helvetica Neue"/>
              </a:rPr>
              <a:t>Standard Scaler</a:t>
            </a:r>
            <a:endParaRPr sz="5000">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i="0" lang="en-PH" sz="5000" u="none" cap="none" strike="noStrike">
                <a:solidFill>
                  <a:schemeClr val="dk1"/>
                </a:solidFill>
                <a:latin typeface="Helvetica Neue"/>
                <a:ea typeface="Helvetica Neue"/>
                <a:cs typeface="Helvetica Neue"/>
                <a:sym typeface="Helvetica Neue"/>
              </a:rPr>
              <a:t>MinMax Scaler</a:t>
            </a:r>
            <a:endParaRPr sz="5000">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i="0" lang="en-PH" sz="5000" u="none" cap="none" strike="noStrike">
                <a:solidFill>
                  <a:schemeClr val="dk1"/>
                </a:solidFill>
                <a:latin typeface="Helvetica Neue"/>
                <a:ea typeface="Helvetica Neue"/>
                <a:cs typeface="Helvetica Neue"/>
                <a:sym typeface="Helvetica Neue"/>
              </a:rPr>
              <a:t>Robust Scaler</a:t>
            </a:r>
            <a:endParaRPr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i="0" sz="5000" u="none" cap="none" strike="noStrike">
              <a:solidFill>
                <a:schemeClr val="dk1"/>
              </a:solidFill>
              <a:latin typeface="Helvetica Neue"/>
              <a:ea typeface="Helvetica Neue"/>
              <a:cs typeface="Helvetica Neue"/>
              <a:sym typeface="Helvetica Neue"/>
            </a:endParaRPr>
          </a:p>
        </p:txBody>
      </p:sp>
      <p:grpSp>
        <p:nvGrpSpPr>
          <p:cNvPr id="722" name="Google Shape;722;g29694a6836c_0_193"/>
          <p:cNvGrpSpPr/>
          <p:nvPr/>
        </p:nvGrpSpPr>
        <p:grpSpPr>
          <a:xfrm>
            <a:off x="-3712" y="766059"/>
            <a:ext cx="7319700" cy="1073882"/>
            <a:chOff x="0" y="0"/>
            <a:chExt cx="7319700" cy="1073882"/>
          </a:xfrm>
        </p:grpSpPr>
        <p:sp>
          <p:nvSpPr>
            <p:cNvPr id="723" name="Google Shape;723;g29694a6836c_0_19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24" name="Google Shape;724;g29694a6836c_0_19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25" name="Google Shape;725;g29694a6836c_0_19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29694a6836c_0_202"/>
          <p:cNvSpPr txBox="1"/>
          <p:nvPr/>
        </p:nvSpPr>
        <p:spPr>
          <a:xfrm>
            <a:off x="1620083" y="3485592"/>
            <a:ext cx="10475100" cy="81735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Assumes your data is normally distributed within  each feature and will scale them such that the  distribution is now centred around 0, with a  standard deviation of 1.</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69950" lvl="0" marL="1003300" marR="3048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The mean and standard deviation are calculated  for the feature and then the feature is scaled  based on:</a:t>
            </a:r>
            <a:endParaRPr sz="3500">
              <a:solidFill>
                <a:schemeClr val="dk1"/>
              </a:solidFill>
              <a:latin typeface="Lato"/>
              <a:ea typeface="Lato"/>
              <a:cs typeface="Lato"/>
              <a:sym typeface="Lato"/>
            </a:endParaRPr>
          </a:p>
          <a:p>
            <a:pPr indent="-279400" lvl="0" marL="4432300" marR="4203700" rtl="0" algn="l">
              <a:lnSpc>
                <a:spcPct val="201900"/>
              </a:lnSpc>
              <a:spcBef>
                <a:spcPts val="0"/>
              </a:spcBef>
              <a:spcAft>
                <a:spcPts val="0"/>
              </a:spcAft>
              <a:buNone/>
            </a:pPr>
            <a:r>
              <a:rPr lang="en-PH" sz="3500">
                <a:solidFill>
                  <a:srgbClr val="595959"/>
                </a:solidFill>
                <a:latin typeface="Lato"/>
                <a:ea typeface="Lato"/>
                <a:cs typeface="Lato"/>
                <a:sym typeface="Lato"/>
              </a:rPr>
              <a:t>x</a:t>
            </a:r>
            <a:r>
              <a:rPr baseline="-25000" lang="en-PH" sz="3400">
                <a:solidFill>
                  <a:srgbClr val="595959"/>
                </a:solidFill>
                <a:latin typeface="Lato"/>
                <a:ea typeface="Lato"/>
                <a:cs typeface="Lato"/>
                <a:sym typeface="Lato"/>
              </a:rPr>
              <a:t>i</a:t>
            </a:r>
            <a:r>
              <a:rPr lang="en-PH" sz="3500">
                <a:solidFill>
                  <a:srgbClr val="595959"/>
                </a:solidFill>
                <a:latin typeface="Lato"/>
                <a:ea typeface="Lato"/>
                <a:cs typeface="Lato"/>
                <a:sym typeface="Lato"/>
              </a:rPr>
              <a:t>–mean(x)  stdev(x)</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3500">
              <a:solidFill>
                <a:schemeClr val="dk1"/>
              </a:solidFill>
              <a:latin typeface="Lato"/>
              <a:ea typeface="Lato"/>
              <a:cs typeface="Lato"/>
              <a:sym typeface="Lato"/>
            </a:endParaRPr>
          </a:p>
          <a:p>
            <a:pPr indent="-869950" lvl="0" marL="1003300" marR="3429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If data is not normally distributed, this is not the  best scaler to use.</a:t>
            </a:r>
            <a:endParaRPr sz="3500">
              <a:solidFill>
                <a:schemeClr val="dk1"/>
              </a:solidFill>
              <a:latin typeface="Lato"/>
              <a:ea typeface="Lato"/>
              <a:cs typeface="Lato"/>
              <a:sym typeface="Lato"/>
            </a:endParaRPr>
          </a:p>
        </p:txBody>
      </p:sp>
      <p:sp>
        <p:nvSpPr>
          <p:cNvPr id="731" name="Google Shape;731;g29694a6836c_0_202"/>
          <p:cNvSpPr txBox="1"/>
          <p:nvPr>
            <p:ph type="title"/>
          </p:nvPr>
        </p:nvSpPr>
        <p:spPr>
          <a:xfrm>
            <a:off x="2139928" y="1440707"/>
            <a:ext cx="13931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Feature Scaling: Standard Scaler</a:t>
            </a:r>
            <a:endParaRPr/>
          </a:p>
        </p:txBody>
      </p:sp>
      <p:grpSp>
        <p:nvGrpSpPr>
          <p:cNvPr id="732" name="Google Shape;732;g29694a6836c_0_202"/>
          <p:cNvGrpSpPr/>
          <p:nvPr/>
        </p:nvGrpSpPr>
        <p:grpSpPr>
          <a:xfrm>
            <a:off x="5729853" y="8652605"/>
            <a:ext cx="2255548" cy="40638"/>
            <a:chOff x="2420399" y="3495877"/>
            <a:chExt cx="845820" cy="15239"/>
          </a:xfrm>
        </p:grpSpPr>
        <p:sp>
          <p:nvSpPr>
            <p:cNvPr id="733" name="Google Shape;733;g29694a6836c_0_202"/>
            <p:cNvSpPr/>
            <p:nvPr/>
          </p:nvSpPr>
          <p:spPr>
            <a:xfrm>
              <a:off x="2420399" y="3503799"/>
              <a:ext cx="845820" cy="0"/>
            </a:xfrm>
            <a:custGeom>
              <a:rect b="b" l="l" r="r" t="t"/>
              <a:pathLst>
                <a:path extrusionOk="0" h="120000" w="845820">
                  <a:moveTo>
                    <a:pt x="0" y="0"/>
                  </a:moveTo>
                  <a:lnTo>
                    <a:pt x="845638"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734" name="Google Shape;734;g29694a6836c_0_202"/>
            <p:cNvSpPr/>
            <p:nvPr/>
          </p:nvSpPr>
          <p:spPr>
            <a:xfrm>
              <a:off x="2420399" y="3495877"/>
              <a:ext cx="845820" cy="15239"/>
            </a:xfrm>
            <a:custGeom>
              <a:rect b="b" l="l" r="r" t="t"/>
              <a:pathLst>
                <a:path extrusionOk="0" h="15239" w="845820">
                  <a:moveTo>
                    <a:pt x="845389" y="14858"/>
                  </a:moveTo>
                  <a:lnTo>
                    <a:pt x="0" y="14858"/>
                  </a:lnTo>
                  <a:lnTo>
                    <a:pt x="0" y="0"/>
                  </a:lnTo>
                  <a:lnTo>
                    <a:pt x="845389" y="0"/>
                  </a:lnTo>
                  <a:lnTo>
                    <a:pt x="845389" y="14858"/>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sp>
        <p:nvSpPr>
          <p:cNvPr id="735" name="Google Shape;735;g29694a6836c_0_202"/>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nvGrpSpPr>
          <p:cNvPr id="736" name="Google Shape;736;g29694a6836c_0_202"/>
          <p:cNvGrpSpPr/>
          <p:nvPr/>
        </p:nvGrpSpPr>
        <p:grpSpPr>
          <a:xfrm>
            <a:off x="-3712" y="766059"/>
            <a:ext cx="7319700" cy="1073882"/>
            <a:chOff x="0" y="0"/>
            <a:chExt cx="7319700" cy="1073882"/>
          </a:xfrm>
        </p:grpSpPr>
        <p:sp>
          <p:nvSpPr>
            <p:cNvPr id="737" name="Google Shape;737;g29694a6836c_0_20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38" name="Google Shape;738;g29694a6836c_0_20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9" name="Google Shape;739;g29694a6836c_0_20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29694a6836c_0_215"/>
          <p:cNvSpPr txBox="1"/>
          <p:nvPr/>
        </p:nvSpPr>
        <p:spPr>
          <a:xfrm>
            <a:off x="1552349" y="2356692"/>
            <a:ext cx="10789500" cy="11432400"/>
          </a:xfrm>
          <a:prstGeom prst="rect">
            <a:avLst/>
          </a:prstGeom>
          <a:noFill/>
          <a:ln>
            <a:noFill/>
          </a:ln>
        </p:spPr>
        <p:txBody>
          <a:bodyPr anchorCtr="0" anchor="t" bIns="0" lIns="0" spcFirstLastPara="1" rIns="0" wrap="square" tIns="28725">
            <a:spAutoFit/>
          </a:bodyPr>
          <a:lstStyle/>
          <a:p>
            <a:pPr indent="-882650" lvl="0" marL="1079500" marR="8382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One of the most well-known scaling algorithm,  and follows the following formula for each  feature:</a:t>
            </a:r>
            <a:endParaRPr sz="3500">
              <a:solidFill>
                <a:schemeClr val="dk1"/>
              </a:solidFill>
              <a:latin typeface="Lato"/>
              <a:ea typeface="Lato"/>
              <a:cs typeface="Lato"/>
              <a:sym typeface="Lato"/>
            </a:endParaRPr>
          </a:p>
          <a:p>
            <a:pPr indent="495300" lvl="0" marL="3898900" marR="4127500" rtl="0" algn="l">
              <a:lnSpc>
                <a:spcPct val="201900"/>
              </a:lnSpc>
              <a:spcBef>
                <a:spcPts val="0"/>
              </a:spcBef>
              <a:spcAft>
                <a:spcPts val="0"/>
              </a:spcAft>
              <a:buNone/>
            </a:pPr>
            <a:r>
              <a:rPr lang="en-PH" sz="3500">
                <a:solidFill>
                  <a:srgbClr val="595959"/>
                </a:solidFill>
                <a:latin typeface="Lato"/>
                <a:ea typeface="Lato"/>
                <a:cs typeface="Lato"/>
                <a:sym typeface="Lato"/>
              </a:rPr>
              <a:t>x</a:t>
            </a:r>
            <a:r>
              <a:rPr baseline="-25000" lang="en-PH" sz="3400">
                <a:solidFill>
                  <a:srgbClr val="595959"/>
                </a:solidFill>
                <a:latin typeface="Lato"/>
                <a:ea typeface="Lato"/>
                <a:cs typeface="Lato"/>
                <a:sym typeface="Lato"/>
              </a:rPr>
              <a:t>i</a:t>
            </a:r>
            <a:r>
              <a:rPr lang="en-PH" sz="3500">
                <a:solidFill>
                  <a:srgbClr val="595959"/>
                </a:solidFill>
                <a:latin typeface="Lato"/>
                <a:ea typeface="Lato"/>
                <a:cs typeface="Lato"/>
                <a:sym typeface="Lato"/>
              </a:rPr>
              <a:t>–min(x)  max(x)–min(x)</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3500">
              <a:solidFill>
                <a:schemeClr val="dk1"/>
              </a:solidFill>
              <a:latin typeface="Lato"/>
              <a:ea typeface="Lato"/>
              <a:cs typeface="Lato"/>
              <a:sym typeface="Lato"/>
            </a:endParaRPr>
          </a:p>
          <a:p>
            <a:pPr indent="-882650" lvl="0" marL="1079500" marR="1143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It essentially shrinks the range such that the range  is now between 0 and 1 (or -1 to 1 if there are  negative values).</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82650" lvl="0" marL="1079500" marR="8001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Works better than Standard Scaler for cases in  which the distribution is not Gaussian or the  standard deviation is very small</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82650" lvl="0" marL="1079500" marR="4064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However, it is sensitive to outliers, so if there are  outliers in the data, you consider the Robust  Scaler.</a:t>
            </a:r>
            <a:endParaRPr sz="3500">
              <a:solidFill>
                <a:schemeClr val="dk1"/>
              </a:solidFill>
              <a:latin typeface="Lato"/>
              <a:ea typeface="Lato"/>
              <a:cs typeface="Lato"/>
              <a:sym typeface="Lato"/>
            </a:endParaRPr>
          </a:p>
        </p:txBody>
      </p:sp>
      <p:sp>
        <p:nvSpPr>
          <p:cNvPr id="745" name="Google Shape;745;g29694a6836c_0_215"/>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746" name="Google Shape;746;g29694a6836c_0_215"/>
          <p:cNvSpPr txBox="1"/>
          <p:nvPr>
            <p:ph type="title"/>
          </p:nvPr>
        </p:nvSpPr>
        <p:spPr>
          <a:xfrm>
            <a:off x="2139928" y="1440707"/>
            <a:ext cx="13655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Feature Scaling: Min-Max Scaler</a:t>
            </a:r>
            <a:endParaRPr/>
          </a:p>
        </p:txBody>
      </p:sp>
      <p:grpSp>
        <p:nvGrpSpPr>
          <p:cNvPr id="747" name="Google Shape;747;g29694a6836c_0_215"/>
          <p:cNvGrpSpPr/>
          <p:nvPr/>
        </p:nvGrpSpPr>
        <p:grpSpPr>
          <a:xfrm>
            <a:off x="5448305" y="4821327"/>
            <a:ext cx="2777101" cy="40638"/>
            <a:chOff x="2322854" y="2495754"/>
            <a:chExt cx="1041400" cy="15239"/>
          </a:xfrm>
        </p:grpSpPr>
        <p:sp>
          <p:nvSpPr>
            <p:cNvPr id="748" name="Google Shape;748;g29694a6836c_0_215"/>
            <p:cNvSpPr/>
            <p:nvPr/>
          </p:nvSpPr>
          <p:spPr>
            <a:xfrm>
              <a:off x="2322854" y="2503676"/>
              <a:ext cx="1041400" cy="0"/>
            </a:xfrm>
            <a:custGeom>
              <a:rect b="b" l="l" r="r" t="t"/>
              <a:pathLst>
                <a:path extrusionOk="0" h="120000" w="1041400">
                  <a:moveTo>
                    <a:pt x="0" y="0"/>
                  </a:moveTo>
                  <a:lnTo>
                    <a:pt x="1040786"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749" name="Google Shape;749;g29694a6836c_0_215"/>
            <p:cNvSpPr/>
            <p:nvPr/>
          </p:nvSpPr>
          <p:spPr>
            <a:xfrm>
              <a:off x="2322854" y="2495754"/>
              <a:ext cx="1040764" cy="15239"/>
            </a:xfrm>
            <a:custGeom>
              <a:rect b="b" l="l" r="r" t="t"/>
              <a:pathLst>
                <a:path extrusionOk="0" h="15239" w="1040764">
                  <a:moveTo>
                    <a:pt x="1040480" y="14858"/>
                  </a:moveTo>
                  <a:lnTo>
                    <a:pt x="0" y="14858"/>
                  </a:lnTo>
                  <a:lnTo>
                    <a:pt x="0" y="0"/>
                  </a:lnTo>
                  <a:lnTo>
                    <a:pt x="1040480" y="0"/>
                  </a:lnTo>
                  <a:lnTo>
                    <a:pt x="1040480" y="14858"/>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750" name="Google Shape;750;g29694a6836c_0_215"/>
          <p:cNvGrpSpPr/>
          <p:nvPr/>
        </p:nvGrpSpPr>
        <p:grpSpPr>
          <a:xfrm>
            <a:off x="-3712" y="766059"/>
            <a:ext cx="7319700" cy="1073882"/>
            <a:chOff x="0" y="0"/>
            <a:chExt cx="7319700" cy="1073882"/>
          </a:xfrm>
        </p:grpSpPr>
        <p:sp>
          <p:nvSpPr>
            <p:cNvPr id="751" name="Google Shape;751;g29694a6836c_0_21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52" name="Google Shape;752;g29694a6836c_0_21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53" name="Google Shape;753;g29694a6836c_0_21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g1ef0b4169e7_0_65"/>
          <p:cNvGrpSpPr/>
          <p:nvPr/>
        </p:nvGrpSpPr>
        <p:grpSpPr>
          <a:xfrm>
            <a:off x="-3712" y="766059"/>
            <a:ext cx="7319700" cy="1073882"/>
            <a:chOff x="0" y="0"/>
            <a:chExt cx="7319700" cy="1073882"/>
          </a:xfrm>
        </p:grpSpPr>
        <p:sp>
          <p:nvSpPr>
            <p:cNvPr id="112" name="Google Shape;112;g1ef0b4169e7_0_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3" name="Google Shape;113;g1ef0b4169e7_0_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4" name="Google Shape;114;g1ef0b4169e7_0_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115" name="Google Shape;115;g1ef0b4169e7_0_6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6" name="Google Shape;116;g1ef0b4169e7_0_6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17" name="Google Shape;117;g1ef0b4169e7_0_65"/>
          <p:cNvPicPr preferRelativeResize="0"/>
          <p:nvPr/>
        </p:nvPicPr>
        <p:blipFill rotWithShape="1">
          <a:blip r:embed="rId4">
            <a:alphaModFix/>
          </a:blip>
          <a:srcRect b="0" l="0" r="0" t="0"/>
          <a:stretch/>
        </p:blipFill>
        <p:spPr>
          <a:xfrm>
            <a:off x="2334325" y="2482300"/>
            <a:ext cx="12041224" cy="9023926"/>
          </a:xfrm>
          <a:prstGeom prst="rect">
            <a:avLst/>
          </a:prstGeom>
          <a:noFill/>
          <a:ln>
            <a:noFill/>
          </a:ln>
        </p:spPr>
      </p:pic>
      <p:sp>
        <p:nvSpPr>
          <p:cNvPr id="118" name="Google Shape;118;g1ef0b4169e7_0_65"/>
          <p:cNvSpPr txBox="1"/>
          <p:nvPr/>
        </p:nvSpPr>
        <p:spPr>
          <a:xfrm>
            <a:off x="14129175" y="3421250"/>
            <a:ext cx="8389200" cy="664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For problems with </a:t>
            </a:r>
            <a:r>
              <a:rPr b="1" i="0" lang="en-PH" sz="3000" u="none" cap="none" strike="noStrike">
                <a:solidFill>
                  <a:srgbClr val="000000"/>
                </a:solidFill>
                <a:latin typeface="Helvetica Neue"/>
                <a:ea typeface="Helvetica Neue"/>
                <a:cs typeface="Helvetica Neue"/>
                <a:sym typeface="Helvetica Neue"/>
              </a:rPr>
              <a:t>continuous targets</a:t>
            </a:r>
            <a:r>
              <a:rPr b="0" i="0" lang="en-PH" sz="3000" u="none" cap="none" strike="noStrike">
                <a:solidFill>
                  <a:srgbClr val="000000"/>
                </a:solidFill>
                <a:latin typeface="Helvetica Neue"/>
                <a:ea typeface="Helvetica Neue"/>
                <a:cs typeface="Helvetica Neue"/>
                <a:sym typeface="Helvetica Neue"/>
              </a:rPr>
              <a:t> (i.e. Regression), there are three common ways we measure distance: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Mean Absolute Error (MAE)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Mean Squared Error (MSE)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Root Mean Squared Error (RMSE)</a:t>
            </a:r>
            <a:endParaRPr b="0" i="0" sz="3000" u="none" cap="none" strike="noStrike">
              <a:solidFill>
                <a:srgbClr val="000000"/>
              </a:solidFill>
              <a:latin typeface="Helvetica Neue"/>
              <a:ea typeface="Helvetica Neue"/>
              <a:cs typeface="Helvetica Neue"/>
              <a:sym typeface="Helvetica Neue"/>
            </a:endParaRPr>
          </a:p>
        </p:txBody>
      </p:sp>
      <p:sp>
        <p:nvSpPr>
          <p:cNvPr id="119" name="Google Shape;119;g1ef0b4169e7_0_6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120" name="Google Shape;120;g1ef0b4169e7_0_65"/>
          <p:cNvGrpSpPr/>
          <p:nvPr/>
        </p:nvGrpSpPr>
        <p:grpSpPr>
          <a:xfrm>
            <a:off x="-3712" y="766059"/>
            <a:ext cx="7319700" cy="1073882"/>
            <a:chOff x="0" y="0"/>
            <a:chExt cx="7319700" cy="1073882"/>
          </a:xfrm>
        </p:grpSpPr>
        <p:sp>
          <p:nvSpPr>
            <p:cNvPr id="121" name="Google Shape;121;g1ef0b4169e7_0_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2" name="Google Shape;122;g1ef0b4169e7_0_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3" name="Google Shape;123;g1ef0b4169e7_0_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29694a6836c_0_228"/>
          <p:cNvSpPr txBox="1"/>
          <p:nvPr>
            <p:ph type="title"/>
          </p:nvPr>
        </p:nvSpPr>
        <p:spPr>
          <a:xfrm>
            <a:off x="2139928" y="1440707"/>
            <a:ext cx="13030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Feature Scaling: Robust Scaler</a:t>
            </a:r>
            <a:endParaRPr/>
          </a:p>
        </p:txBody>
      </p:sp>
      <p:grpSp>
        <p:nvGrpSpPr>
          <p:cNvPr id="759" name="Google Shape;759;g29694a6836c_0_228"/>
          <p:cNvGrpSpPr/>
          <p:nvPr/>
        </p:nvGrpSpPr>
        <p:grpSpPr>
          <a:xfrm>
            <a:off x="-3712" y="766059"/>
            <a:ext cx="7319700" cy="1073882"/>
            <a:chOff x="0" y="0"/>
            <a:chExt cx="7319700" cy="1073882"/>
          </a:xfrm>
        </p:grpSpPr>
        <p:sp>
          <p:nvSpPr>
            <p:cNvPr id="760" name="Google Shape;760;g29694a6836c_0_22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61" name="Google Shape;761;g29694a6836c_0_22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62" name="Google Shape;762;g29694a6836c_0_228"/>
          <p:cNvSpPr txBox="1"/>
          <p:nvPr/>
        </p:nvSpPr>
        <p:spPr>
          <a:xfrm>
            <a:off x="1620083" y="3485592"/>
            <a:ext cx="10739100" cy="81732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Uses a similar method to the Min-Max scaler but it  instead uses the interquartile range, rather than  the min-max, so that it is robust to outliers.</a:t>
            </a:r>
            <a:endParaRPr sz="3500">
              <a:solidFill>
                <a:schemeClr val="dk1"/>
              </a:solidFill>
              <a:latin typeface="Lato"/>
              <a:ea typeface="Lato"/>
              <a:cs typeface="Lato"/>
              <a:sym typeface="Lato"/>
            </a:endParaRPr>
          </a:p>
          <a:p>
            <a:pPr indent="0" lvl="0" marL="0" marR="0" rtl="0" algn="l">
              <a:lnSpc>
                <a:spcPct val="100000"/>
              </a:lnSpc>
              <a:spcBef>
                <a:spcPts val="10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82650" lvl="0" marL="1016000" marR="0" rtl="0" algn="l">
              <a:lnSpc>
                <a:spcPct val="100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Follows the formula:</a:t>
            </a:r>
            <a:endParaRPr sz="3500">
              <a:solidFill>
                <a:schemeClr val="dk1"/>
              </a:solidFill>
              <a:latin typeface="Lato"/>
              <a:ea typeface="Lato"/>
              <a:cs typeface="Lato"/>
              <a:sym typeface="Lato"/>
            </a:endParaRPr>
          </a:p>
          <a:p>
            <a:pPr indent="0" lvl="0" marL="4064000" marR="4394200" rtl="0" algn="ctr">
              <a:lnSpc>
                <a:spcPct val="201900"/>
              </a:lnSpc>
              <a:spcBef>
                <a:spcPts val="0"/>
              </a:spcBef>
              <a:spcAft>
                <a:spcPts val="0"/>
              </a:spcAft>
              <a:buNone/>
            </a:pPr>
            <a:r>
              <a:rPr lang="en-PH" sz="3500">
                <a:solidFill>
                  <a:srgbClr val="595959"/>
                </a:solidFill>
                <a:latin typeface="Lato"/>
                <a:ea typeface="Lato"/>
                <a:cs typeface="Lato"/>
                <a:sym typeface="Lato"/>
              </a:rPr>
              <a:t>x</a:t>
            </a:r>
            <a:r>
              <a:rPr baseline="-25000" lang="en-PH" sz="3400">
                <a:solidFill>
                  <a:srgbClr val="595959"/>
                </a:solidFill>
                <a:latin typeface="Lato"/>
                <a:ea typeface="Lato"/>
                <a:cs typeface="Lato"/>
                <a:sym typeface="Lato"/>
              </a:rPr>
              <a:t>i</a:t>
            </a:r>
            <a:r>
              <a:rPr lang="en-PH" sz="3500">
                <a:solidFill>
                  <a:srgbClr val="595959"/>
                </a:solidFill>
                <a:latin typeface="Lato"/>
                <a:ea typeface="Lato"/>
                <a:cs typeface="Lato"/>
                <a:sym typeface="Lato"/>
              </a:rPr>
              <a:t>–Q</a:t>
            </a:r>
            <a:r>
              <a:rPr baseline="-25000" lang="en-PH" sz="3400">
                <a:solidFill>
                  <a:srgbClr val="595959"/>
                </a:solidFill>
                <a:latin typeface="Lato"/>
                <a:ea typeface="Lato"/>
                <a:cs typeface="Lato"/>
                <a:sym typeface="Lato"/>
              </a:rPr>
              <a:t>1</a:t>
            </a:r>
            <a:r>
              <a:rPr lang="en-PH" sz="3500">
                <a:solidFill>
                  <a:srgbClr val="595959"/>
                </a:solidFill>
                <a:latin typeface="Lato"/>
                <a:ea typeface="Lato"/>
                <a:cs typeface="Lato"/>
                <a:sym typeface="Lato"/>
              </a:rPr>
              <a:t>(x)  Q</a:t>
            </a:r>
            <a:r>
              <a:rPr baseline="-25000" lang="en-PH" sz="3400">
                <a:solidFill>
                  <a:srgbClr val="595959"/>
                </a:solidFill>
                <a:latin typeface="Lato"/>
                <a:ea typeface="Lato"/>
                <a:cs typeface="Lato"/>
                <a:sym typeface="Lato"/>
              </a:rPr>
              <a:t>3</a:t>
            </a:r>
            <a:r>
              <a:rPr lang="en-PH" sz="3500">
                <a:solidFill>
                  <a:srgbClr val="595959"/>
                </a:solidFill>
                <a:latin typeface="Lato"/>
                <a:ea typeface="Lato"/>
                <a:cs typeface="Lato"/>
                <a:sym typeface="Lato"/>
              </a:rPr>
              <a:t>(x)–Q</a:t>
            </a:r>
            <a:r>
              <a:rPr baseline="-25000" lang="en-PH" sz="3400">
                <a:solidFill>
                  <a:srgbClr val="595959"/>
                </a:solidFill>
                <a:latin typeface="Lato"/>
                <a:ea typeface="Lato"/>
                <a:cs typeface="Lato"/>
                <a:sym typeface="Lato"/>
              </a:rPr>
              <a:t>1</a:t>
            </a:r>
            <a:r>
              <a:rPr lang="en-PH" sz="3500">
                <a:solidFill>
                  <a:srgbClr val="595959"/>
                </a:solidFill>
                <a:latin typeface="Lato"/>
                <a:ea typeface="Lato"/>
                <a:cs typeface="Lato"/>
                <a:sym typeface="Lato"/>
              </a:rPr>
              <a:t>(x)</a:t>
            </a:r>
            <a:endParaRPr sz="3500">
              <a:solidFill>
                <a:schemeClr val="dk1"/>
              </a:solidFill>
              <a:latin typeface="Lato"/>
              <a:ea typeface="Lato"/>
              <a:cs typeface="Lato"/>
              <a:sym typeface="Lato"/>
            </a:endParaRPr>
          </a:p>
          <a:p>
            <a:pPr indent="0" lvl="0" marL="0" marR="0" rtl="0" algn="l">
              <a:lnSpc>
                <a:spcPct val="100000"/>
              </a:lnSpc>
              <a:spcBef>
                <a:spcPts val="100"/>
              </a:spcBef>
              <a:spcAft>
                <a:spcPts val="0"/>
              </a:spcAft>
              <a:buNone/>
            </a:pPr>
            <a:r>
              <a:t/>
            </a:r>
            <a:endParaRPr sz="6900">
              <a:solidFill>
                <a:schemeClr val="dk1"/>
              </a:solidFill>
              <a:latin typeface="Lato"/>
              <a:ea typeface="Lato"/>
              <a:cs typeface="Lato"/>
              <a:sym typeface="Lato"/>
            </a:endParaRPr>
          </a:p>
          <a:p>
            <a:pPr indent="-869950" lvl="0" marL="1003300" marR="2921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Notice that after Robust scaling, the distributions  are brought into the same scale and overlap, but  the outliers remain outside of bulk of the new  distributions.</a:t>
            </a:r>
            <a:endParaRPr sz="3500">
              <a:solidFill>
                <a:schemeClr val="dk1"/>
              </a:solidFill>
              <a:latin typeface="Lato"/>
              <a:ea typeface="Lato"/>
              <a:cs typeface="Lato"/>
              <a:sym typeface="Lato"/>
            </a:endParaRPr>
          </a:p>
        </p:txBody>
      </p:sp>
      <p:sp>
        <p:nvSpPr>
          <p:cNvPr id="763" name="Google Shape;763;g29694a6836c_0_228"/>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nvGrpSpPr>
          <p:cNvPr id="764" name="Google Shape;764;g29694a6836c_0_228"/>
          <p:cNvGrpSpPr/>
          <p:nvPr/>
        </p:nvGrpSpPr>
        <p:grpSpPr>
          <a:xfrm>
            <a:off x="5439346" y="7004538"/>
            <a:ext cx="2602686" cy="40638"/>
            <a:chOff x="2355372" y="2895803"/>
            <a:chExt cx="975995" cy="15239"/>
          </a:xfrm>
        </p:grpSpPr>
        <p:sp>
          <p:nvSpPr>
            <p:cNvPr id="765" name="Google Shape;765;g29694a6836c_0_228"/>
            <p:cNvSpPr/>
            <p:nvPr/>
          </p:nvSpPr>
          <p:spPr>
            <a:xfrm>
              <a:off x="2355372" y="2903725"/>
              <a:ext cx="975995" cy="0"/>
            </a:xfrm>
            <a:custGeom>
              <a:rect b="b" l="l" r="r" t="t"/>
              <a:pathLst>
                <a:path extrusionOk="0" h="120000" w="975995">
                  <a:moveTo>
                    <a:pt x="0" y="0"/>
                  </a:moveTo>
                  <a:lnTo>
                    <a:pt x="975737"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766" name="Google Shape;766;g29694a6836c_0_228"/>
            <p:cNvSpPr/>
            <p:nvPr/>
          </p:nvSpPr>
          <p:spPr>
            <a:xfrm>
              <a:off x="2355372" y="2895803"/>
              <a:ext cx="975995" cy="15239"/>
            </a:xfrm>
            <a:custGeom>
              <a:rect b="b" l="l" r="r" t="t"/>
              <a:pathLst>
                <a:path extrusionOk="0" h="15239" w="975995">
                  <a:moveTo>
                    <a:pt x="975443" y="14858"/>
                  </a:moveTo>
                  <a:lnTo>
                    <a:pt x="0" y="14858"/>
                  </a:lnTo>
                  <a:lnTo>
                    <a:pt x="0" y="0"/>
                  </a:lnTo>
                  <a:lnTo>
                    <a:pt x="975443" y="0"/>
                  </a:lnTo>
                  <a:lnTo>
                    <a:pt x="975443" y="14858"/>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sp>
        <p:nvSpPr>
          <p:cNvPr id="767" name="Google Shape;767;g29694a6836c_0_22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g29694a6836c_0_4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773" name="Google Shape;773;g29694a6836c_0_45"/>
          <p:cNvGrpSpPr/>
          <p:nvPr/>
        </p:nvGrpSpPr>
        <p:grpSpPr>
          <a:xfrm>
            <a:off x="-3712" y="766059"/>
            <a:ext cx="7319700" cy="1073882"/>
            <a:chOff x="0" y="0"/>
            <a:chExt cx="7319700" cy="1073882"/>
          </a:xfrm>
        </p:grpSpPr>
        <p:sp>
          <p:nvSpPr>
            <p:cNvPr id="774" name="Google Shape;774;g29694a6836c_0_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75" name="Google Shape;775;g29694a6836c_0_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76" name="Google Shape;776;g29694a6836c_0_45"/>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3000">
                <a:latin typeface="Avenir"/>
                <a:ea typeface="Avenir"/>
                <a:cs typeface="Avenir"/>
                <a:sym typeface="Avenir"/>
              </a:rPr>
              <a:t>Mechanisms of Missingness</a:t>
            </a:r>
            <a:endParaRPr sz="3000">
              <a:latin typeface="Avenir"/>
              <a:ea typeface="Avenir"/>
              <a:cs typeface="Avenir"/>
              <a:sym typeface="Avenir"/>
            </a:endParaRPr>
          </a:p>
        </p:txBody>
      </p:sp>
      <p:sp>
        <p:nvSpPr>
          <p:cNvPr id="777" name="Google Shape;777;g29694a6836c_0_45"/>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PH" sz="6000">
                <a:latin typeface="Helvetica Neue"/>
                <a:ea typeface="Helvetica Neue"/>
                <a:cs typeface="Helvetica Neue"/>
                <a:sym typeface="Helvetica Neue"/>
              </a:rPr>
              <a:t>Missing…</a:t>
            </a:r>
            <a:endParaRPr b="1" i="1" sz="6000">
              <a:latin typeface="Helvetica Neue"/>
              <a:ea typeface="Helvetica Neue"/>
              <a:cs typeface="Helvetica Neue"/>
              <a:sym typeface="Helvetica Neue"/>
            </a:endParaRPr>
          </a:p>
        </p:txBody>
      </p:sp>
      <p:sp>
        <p:nvSpPr>
          <p:cNvPr id="778" name="Google Shape;778;g29694a6836c_0_45"/>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Completely</a:t>
            </a:r>
            <a:r>
              <a:rPr lang="en-PH" sz="4000">
                <a:latin typeface="Helvetica Neue"/>
                <a:ea typeface="Helvetica Neue"/>
                <a:cs typeface="Helvetica Neue"/>
                <a:sym typeface="Helvetica Neue"/>
              </a:rPr>
              <a:t> at Random (MCAR)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Reason for missing data is </a:t>
            </a:r>
            <a:r>
              <a:rPr b="1" lang="en-PH" sz="4000">
                <a:latin typeface="Helvetica Neue"/>
                <a:ea typeface="Helvetica Neue"/>
                <a:cs typeface="Helvetica Neue"/>
                <a:sym typeface="Helvetica Neue"/>
              </a:rPr>
              <a:t>completely unrelated t</a:t>
            </a:r>
            <a:r>
              <a:rPr lang="en-PH" sz="4000">
                <a:latin typeface="Helvetica Neue"/>
                <a:ea typeface="Helvetica Neue"/>
                <a:cs typeface="Helvetica Neue"/>
                <a:sym typeface="Helvetica Neue"/>
              </a:rPr>
              <a:t>o the analysis being done, or the data that was collected.</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At Random (MAR):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Reason for missing data is related to </a:t>
            </a:r>
            <a:r>
              <a:rPr b="1" lang="en-PH" sz="4000">
                <a:latin typeface="Helvetica Neue"/>
                <a:ea typeface="Helvetica Neue"/>
                <a:cs typeface="Helvetica Neue"/>
                <a:sym typeface="Helvetica Neue"/>
              </a:rPr>
              <a:t>something that was observed or collected</a:t>
            </a:r>
            <a:r>
              <a:rPr lang="en-PH" sz="4000">
                <a:latin typeface="Helvetica Neue"/>
                <a:ea typeface="Helvetica Neue"/>
                <a:cs typeface="Helvetica Neue"/>
                <a:sym typeface="Helvetica Neue"/>
              </a:rPr>
              <a:t>.</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Not</a:t>
            </a:r>
            <a:r>
              <a:rPr lang="en-PH" sz="4000">
                <a:latin typeface="Helvetica Neue"/>
                <a:ea typeface="Helvetica Neue"/>
                <a:cs typeface="Helvetica Neue"/>
                <a:sym typeface="Helvetica Neue"/>
              </a:rPr>
              <a:t> at Random (MNAR)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Reason for missing data is related to </a:t>
            </a:r>
            <a:r>
              <a:rPr b="1" lang="en-PH" sz="4000">
                <a:latin typeface="Helvetica Neue"/>
                <a:ea typeface="Helvetica Neue"/>
                <a:cs typeface="Helvetica Neue"/>
                <a:sym typeface="Helvetica Neue"/>
              </a:rPr>
              <a:t>something that was </a:t>
            </a:r>
            <a:r>
              <a:rPr b="1" i="1" lang="en-PH" sz="4000">
                <a:latin typeface="Helvetica Neue"/>
                <a:ea typeface="Helvetica Neue"/>
                <a:cs typeface="Helvetica Neue"/>
                <a:sym typeface="Helvetica Neue"/>
              </a:rPr>
              <a:t>not</a:t>
            </a:r>
            <a:r>
              <a:rPr b="1" lang="en-PH" sz="4000">
                <a:latin typeface="Helvetica Neue"/>
                <a:ea typeface="Helvetica Neue"/>
                <a:cs typeface="Helvetica Neue"/>
                <a:sym typeface="Helvetica Neue"/>
              </a:rPr>
              <a:t> collected </a:t>
            </a:r>
            <a:r>
              <a:rPr lang="en-PH" sz="4000">
                <a:latin typeface="Helvetica Neue"/>
                <a:ea typeface="Helvetica Neue"/>
                <a:cs typeface="Helvetica Neue"/>
                <a:sym typeface="Helvetica Neue"/>
              </a:rPr>
              <a:t>(but we would have wanted to collect)</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p:txBody>
      </p:sp>
      <p:sp>
        <p:nvSpPr>
          <p:cNvPr id="779" name="Google Shape;779;g29694a6836c_0_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29694a6836c_0_5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785" name="Google Shape;785;g29694a6836c_0_5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786" name="Google Shape;786;g29694a6836c_0_56"/>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3000">
                <a:latin typeface="Avenir"/>
                <a:ea typeface="Avenir"/>
                <a:cs typeface="Avenir"/>
                <a:sym typeface="Avenir"/>
              </a:rPr>
              <a:t>Mechanisms of Missingness</a:t>
            </a:r>
            <a:endParaRPr sz="3000">
              <a:latin typeface="Avenir"/>
              <a:ea typeface="Avenir"/>
              <a:cs typeface="Avenir"/>
              <a:sym typeface="Avenir"/>
            </a:endParaRPr>
          </a:p>
        </p:txBody>
      </p:sp>
      <p:grpSp>
        <p:nvGrpSpPr>
          <p:cNvPr id="787" name="Google Shape;787;g29694a6836c_0_56"/>
          <p:cNvGrpSpPr/>
          <p:nvPr/>
        </p:nvGrpSpPr>
        <p:grpSpPr>
          <a:xfrm>
            <a:off x="-3712" y="766059"/>
            <a:ext cx="7319700" cy="1073882"/>
            <a:chOff x="0" y="0"/>
            <a:chExt cx="7319700" cy="1073882"/>
          </a:xfrm>
        </p:grpSpPr>
        <p:sp>
          <p:nvSpPr>
            <p:cNvPr id="788" name="Google Shape;788;g29694a6836c_0_5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89" name="Google Shape;789;g29694a6836c_0_5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90" name="Google Shape;790;g29694a6836c_0_56"/>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PH" sz="6000">
                <a:latin typeface="Helvetica Neue"/>
                <a:ea typeface="Helvetica Neue"/>
                <a:cs typeface="Helvetica Neue"/>
                <a:sym typeface="Helvetica Neue"/>
              </a:rPr>
              <a:t>Missing…</a:t>
            </a:r>
            <a:endParaRPr b="1" i="1" sz="6000">
              <a:latin typeface="Helvetica Neue"/>
              <a:ea typeface="Helvetica Neue"/>
              <a:cs typeface="Helvetica Neue"/>
              <a:sym typeface="Helvetica Neue"/>
            </a:endParaRPr>
          </a:p>
        </p:txBody>
      </p:sp>
      <p:sp>
        <p:nvSpPr>
          <p:cNvPr id="791" name="Google Shape;791;g29694a6836c_0_56"/>
          <p:cNvSpPr txBox="1"/>
          <p:nvPr/>
        </p:nvSpPr>
        <p:spPr>
          <a:xfrm>
            <a:off x="2295125" y="4193875"/>
            <a:ext cx="15805200" cy="81888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Completely</a:t>
            </a:r>
            <a:r>
              <a:rPr lang="en-PH" sz="4000">
                <a:latin typeface="Helvetica Neue"/>
                <a:ea typeface="Helvetica Neue"/>
                <a:cs typeface="Helvetica Neue"/>
                <a:sym typeface="Helvetica Neue"/>
              </a:rPr>
              <a:t> at Random (MCAR)</a:t>
            </a:r>
            <a:endParaRPr sz="4000">
              <a:latin typeface="Helvetica Neue"/>
              <a:ea typeface="Helvetica Neue"/>
              <a:cs typeface="Helvetica Neue"/>
              <a:sym typeface="Helvetica Neue"/>
            </a:endParaRPr>
          </a:p>
          <a:p>
            <a:pPr indent="0" lvl="0" marL="457200" rtl="0" algn="l">
              <a:spcBef>
                <a:spcPts val="0"/>
              </a:spcBef>
              <a:spcAft>
                <a:spcPts val="0"/>
              </a:spcAft>
              <a:buNone/>
            </a:pPr>
            <a:r>
              <a:rPr i="1" lang="en-PH" sz="4000">
                <a:latin typeface="Helvetica Neue"/>
                <a:ea typeface="Helvetica Neue"/>
                <a:cs typeface="Helvetica Neue"/>
                <a:sym typeface="Helvetica Neue"/>
              </a:rPr>
              <a:t>Cow at the survey forms.</a:t>
            </a:r>
            <a:endParaRPr i="1"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At Random (MAR):</a:t>
            </a:r>
            <a:endParaRPr sz="4000">
              <a:latin typeface="Helvetica Neue"/>
              <a:ea typeface="Helvetica Neue"/>
              <a:cs typeface="Helvetica Neue"/>
              <a:sym typeface="Helvetica Neue"/>
            </a:endParaRPr>
          </a:p>
          <a:p>
            <a:pPr indent="0" lvl="0" marL="457200" rtl="0" algn="l">
              <a:spcBef>
                <a:spcPts val="0"/>
              </a:spcBef>
              <a:spcAft>
                <a:spcPts val="0"/>
              </a:spcAft>
              <a:buNone/>
            </a:pPr>
            <a:r>
              <a:rPr i="1" lang="en-PH" sz="4000">
                <a:latin typeface="Helvetica Neue"/>
                <a:ea typeface="Helvetica Neue"/>
                <a:cs typeface="Helvetica Neue"/>
                <a:sym typeface="Helvetica Neue"/>
              </a:rPr>
              <a:t>Executives are less likely to state their salary (but they do declare that they are executives).</a:t>
            </a:r>
            <a:endParaRPr i="1"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Not</a:t>
            </a:r>
            <a:r>
              <a:rPr lang="en-PH" sz="4000">
                <a:latin typeface="Helvetica Neue"/>
                <a:ea typeface="Helvetica Neue"/>
                <a:cs typeface="Helvetica Neue"/>
                <a:sym typeface="Helvetica Neue"/>
              </a:rPr>
              <a:t> at Random (MNAR)</a:t>
            </a:r>
            <a:endParaRPr sz="4000">
              <a:latin typeface="Helvetica Neue"/>
              <a:ea typeface="Helvetica Neue"/>
              <a:cs typeface="Helvetica Neue"/>
              <a:sym typeface="Helvetica Neue"/>
            </a:endParaRPr>
          </a:p>
          <a:p>
            <a:pPr indent="0" lvl="0" marL="457200" rtl="0" algn="l">
              <a:spcBef>
                <a:spcPts val="0"/>
              </a:spcBef>
              <a:spcAft>
                <a:spcPts val="0"/>
              </a:spcAft>
              <a:buNone/>
            </a:pPr>
            <a:r>
              <a:rPr i="1" lang="en-PH" sz="4000">
                <a:latin typeface="Helvetica Neue"/>
                <a:ea typeface="Helvetica Neue"/>
                <a:cs typeface="Helvetica Neue"/>
                <a:sym typeface="Helvetica Neue"/>
              </a:rPr>
              <a:t>People who earn more are less likely to state their salary.</a:t>
            </a:r>
            <a:endParaRPr i="1"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p:txBody>
      </p:sp>
      <p:sp>
        <p:nvSpPr>
          <p:cNvPr id="792" name="Google Shape;792;g29694a6836c_0_5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29694a6836c_0_6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798" name="Google Shape;798;g29694a6836c_0_67"/>
          <p:cNvGrpSpPr/>
          <p:nvPr/>
        </p:nvGrpSpPr>
        <p:grpSpPr>
          <a:xfrm>
            <a:off x="-3712" y="766059"/>
            <a:ext cx="7319700" cy="1073882"/>
            <a:chOff x="0" y="0"/>
            <a:chExt cx="7319700" cy="1073882"/>
          </a:xfrm>
        </p:grpSpPr>
        <p:sp>
          <p:nvSpPr>
            <p:cNvPr id="799" name="Google Shape;799;g29694a6836c_0_6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00" name="Google Shape;800;g29694a6836c_0_6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01" name="Google Shape;801;g29694a6836c_0_67"/>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3000">
                <a:latin typeface="Avenir"/>
                <a:ea typeface="Avenir"/>
                <a:cs typeface="Avenir"/>
                <a:sym typeface="Avenir"/>
              </a:rPr>
              <a:t>Mechanisms of Missingness</a:t>
            </a:r>
            <a:endParaRPr sz="3000">
              <a:latin typeface="Avenir"/>
              <a:ea typeface="Avenir"/>
              <a:cs typeface="Avenir"/>
              <a:sym typeface="Avenir"/>
            </a:endParaRPr>
          </a:p>
        </p:txBody>
      </p:sp>
      <p:sp>
        <p:nvSpPr>
          <p:cNvPr id="802" name="Google Shape;802;g29694a6836c_0_67"/>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PH" sz="6000">
                <a:latin typeface="Helvetica Neue"/>
                <a:ea typeface="Helvetica Neue"/>
                <a:cs typeface="Helvetica Neue"/>
                <a:sym typeface="Helvetica Neue"/>
              </a:rPr>
              <a:t>Missing…</a:t>
            </a:r>
            <a:endParaRPr b="1" i="1" sz="6000">
              <a:latin typeface="Helvetica Neue"/>
              <a:ea typeface="Helvetica Neue"/>
              <a:cs typeface="Helvetica Neue"/>
              <a:sym typeface="Helvetica Neue"/>
            </a:endParaRPr>
          </a:p>
        </p:txBody>
      </p:sp>
      <p:sp>
        <p:nvSpPr>
          <p:cNvPr id="803" name="Google Shape;803;g29694a6836c_0_67"/>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Completely</a:t>
            </a:r>
            <a:r>
              <a:rPr lang="en-PH" sz="4000">
                <a:latin typeface="Helvetica Neue"/>
                <a:ea typeface="Helvetica Neue"/>
                <a:cs typeface="Helvetica Neue"/>
                <a:sym typeface="Helvetica Neue"/>
              </a:rPr>
              <a:t> at Random (MCAR)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Generally safe to simply delete these rows.</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At Random (MAR):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Generally unsafe to delete, worthwhile to explore imputation.</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Not</a:t>
            </a:r>
            <a:r>
              <a:rPr lang="en-PH" sz="4000">
                <a:latin typeface="Helvetica Neue"/>
                <a:ea typeface="Helvetica Neue"/>
                <a:cs typeface="Helvetica Neue"/>
                <a:sym typeface="Helvetica Neue"/>
              </a:rPr>
              <a:t> at Random (MNAR)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Generally unsafe to delete, worthwhile to explore imputation.</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p:txBody>
      </p:sp>
      <p:sp>
        <p:nvSpPr>
          <p:cNvPr id="804" name="Google Shape;804;g29694a6836c_0_6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Feature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8" name="Shape 808"/>
        <p:cNvGrpSpPr/>
        <p:nvPr/>
      </p:nvGrpSpPr>
      <p:grpSpPr>
        <a:xfrm>
          <a:off x="0" y="0"/>
          <a:ext cx="0" cy="0"/>
          <a:chOff x="0" y="0"/>
          <a:chExt cx="0" cy="0"/>
        </a:xfrm>
      </p:grpSpPr>
      <p:grpSp>
        <p:nvGrpSpPr>
          <p:cNvPr id="809" name="Google Shape;809;g1ef11ad8548_0_669"/>
          <p:cNvGrpSpPr/>
          <p:nvPr/>
        </p:nvGrpSpPr>
        <p:grpSpPr>
          <a:xfrm>
            <a:off x="-3712" y="766059"/>
            <a:ext cx="7319700" cy="1073882"/>
            <a:chOff x="0" y="0"/>
            <a:chExt cx="7319700" cy="1073882"/>
          </a:xfrm>
        </p:grpSpPr>
        <p:sp>
          <p:nvSpPr>
            <p:cNvPr id="810" name="Google Shape;810;g1ef11ad8548_0_66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11" name="Google Shape;811;g1ef11ad8548_0_66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12" name="Google Shape;812;g1ef11ad8548_0_66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13" name="Google Shape;813;g1ef11ad8548_0_66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14" name="Google Shape;814;g1ef11ad8548_0_669"/>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15" name="Google Shape;815;g1ef11ad8548_0_669"/>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16" name="Google Shape;816;g1ef11ad8548_0_669"/>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17" name="Google Shape;817;g1ef11ad8548_0_669"/>
          <p:cNvSpPr txBox="1"/>
          <p:nvPr/>
        </p:nvSpPr>
        <p:spPr>
          <a:xfrm>
            <a:off x="5660350" y="5685975"/>
            <a:ext cx="1003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sng" cap="none" strike="noStrike">
                <a:solidFill>
                  <a:schemeClr val="hlink"/>
                </a:solidFill>
                <a:latin typeface="Helvetica Neue"/>
                <a:ea typeface="Helvetica Neue"/>
                <a:cs typeface="Helvetica Neue"/>
                <a:sym typeface="Helvetica Neue"/>
                <a:hlinkClick r:id="rId4"/>
              </a:rPr>
              <a:t>Confusion Matrix Material</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1" name="Shape 821"/>
        <p:cNvGrpSpPr/>
        <p:nvPr/>
      </p:nvGrpSpPr>
      <p:grpSpPr>
        <a:xfrm>
          <a:off x="0" y="0"/>
          <a:ext cx="0" cy="0"/>
          <a:chOff x="0" y="0"/>
          <a:chExt cx="0" cy="0"/>
        </a:xfrm>
      </p:grpSpPr>
      <p:grpSp>
        <p:nvGrpSpPr>
          <p:cNvPr id="822" name="Google Shape;822;g1ef11ad8548_0_682"/>
          <p:cNvGrpSpPr/>
          <p:nvPr/>
        </p:nvGrpSpPr>
        <p:grpSpPr>
          <a:xfrm>
            <a:off x="-3712" y="766059"/>
            <a:ext cx="7319700" cy="1073882"/>
            <a:chOff x="0" y="0"/>
            <a:chExt cx="7319700" cy="1073882"/>
          </a:xfrm>
        </p:grpSpPr>
        <p:sp>
          <p:nvSpPr>
            <p:cNvPr id="823" name="Google Shape;823;g1ef11ad8548_0_68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24" name="Google Shape;824;g1ef11ad8548_0_68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25" name="Google Shape;825;g1ef11ad8548_0_68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26" name="Google Shape;826;g1ef11ad8548_0_68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27" name="Google Shape;827;g1ef11ad8548_0_68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8" name="Google Shape;828;g1ef11ad8548_0_68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9" name="Google Shape;829;g1ef11ad8548_0_68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30" name="Google Shape;830;g1ef11ad8548_0_682"/>
          <p:cNvSpPr txBox="1"/>
          <p:nvPr/>
        </p:nvSpPr>
        <p:spPr>
          <a:xfrm>
            <a:off x="2980925" y="2863050"/>
            <a:ext cx="12360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When you’re doing (binary) classification, one of the steps near the end is setting a threshold s.t. If y_est &gt;= threshold, they’re predicted to be a case (otherwise they’re predicted to be a control.</a:t>
            </a:r>
            <a:endParaRPr b="0" i="0" sz="3000" u="none" cap="none" strike="noStrike">
              <a:solidFill>
                <a:srgbClr val="000000"/>
              </a:solidFill>
              <a:latin typeface="Helvetica Neue"/>
              <a:ea typeface="Helvetica Neue"/>
              <a:cs typeface="Helvetica Neue"/>
              <a:sym typeface="Helvetica Neue"/>
            </a:endParaRPr>
          </a:p>
        </p:txBody>
      </p:sp>
      <p:sp>
        <p:nvSpPr>
          <p:cNvPr id="831" name="Google Shape;831;g1ef11ad8548_0_682"/>
          <p:cNvSpPr txBox="1"/>
          <p:nvPr/>
        </p:nvSpPr>
        <p:spPr>
          <a:xfrm>
            <a:off x="3124475" y="6036850"/>
            <a:ext cx="115152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Are our classification metrics (TPR, FPR, etc) affected by the setting of the threshold?</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5" name="Shape 835"/>
        <p:cNvGrpSpPr/>
        <p:nvPr/>
      </p:nvGrpSpPr>
      <p:grpSpPr>
        <a:xfrm>
          <a:off x="0" y="0"/>
          <a:ext cx="0" cy="0"/>
          <a:chOff x="0" y="0"/>
          <a:chExt cx="0" cy="0"/>
        </a:xfrm>
      </p:grpSpPr>
      <p:grpSp>
        <p:nvGrpSpPr>
          <p:cNvPr id="836" name="Google Shape;836;g1ef11ad8548_0_780"/>
          <p:cNvGrpSpPr/>
          <p:nvPr/>
        </p:nvGrpSpPr>
        <p:grpSpPr>
          <a:xfrm>
            <a:off x="-3712" y="766059"/>
            <a:ext cx="7319700" cy="1073882"/>
            <a:chOff x="0" y="0"/>
            <a:chExt cx="7319700" cy="1073882"/>
          </a:xfrm>
        </p:grpSpPr>
        <p:sp>
          <p:nvSpPr>
            <p:cNvPr id="837" name="Google Shape;837;g1ef11ad8548_0_78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38" name="Google Shape;838;g1ef11ad8548_0_78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39" name="Google Shape;839;g1ef11ad8548_0_78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40" name="Google Shape;840;g1ef11ad8548_0_78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41" name="Google Shape;841;g1ef11ad8548_0_78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2" name="Google Shape;842;g1ef11ad8548_0_78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3" name="Google Shape;843;g1ef11ad8548_0_78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4" name="Google Shape;844;g1ef11ad8548_0_780"/>
          <p:cNvSpPr txBox="1"/>
          <p:nvPr/>
        </p:nvSpPr>
        <p:spPr>
          <a:xfrm>
            <a:off x="2980925" y="2863050"/>
            <a:ext cx="12360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When you’re doing (binary) classification, one of the steps near the end is setting a threshold s.t. If y_est &gt;= threshold, they’re predicted to be a case (otherwise they’re predicted to be a control.</a:t>
            </a:r>
            <a:endParaRPr b="0" i="0" sz="3000" u="none" cap="none" strike="noStrike">
              <a:solidFill>
                <a:srgbClr val="000000"/>
              </a:solidFill>
              <a:latin typeface="Helvetica Neue"/>
              <a:ea typeface="Helvetica Neue"/>
              <a:cs typeface="Helvetica Neue"/>
              <a:sym typeface="Helvetica Neue"/>
            </a:endParaRPr>
          </a:p>
        </p:txBody>
      </p:sp>
      <p:sp>
        <p:nvSpPr>
          <p:cNvPr id="845" name="Google Shape;845;g1ef11ad8548_0_780"/>
          <p:cNvSpPr txBox="1"/>
          <p:nvPr/>
        </p:nvSpPr>
        <p:spPr>
          <a:xfrm>
            <a:off x="3124475" y="6036850"/>
            <a:ext cx="115152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Think of examples where we might want to emphasize one specific metric over another (e.g. Cases where TPR is much more important, even if we have to sacrifice other metrics to raise it).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9" name="Shape 849"/>
        <p:cNvGrpSpPr/>
        <p:nvPr/>
      </p:nvGrpSpPr>
      <p:grpSpPr>
        <a:xfrm>
          <a:off x="0" y="0"/>
          <a:ext cx="0" cy="0"/>
          <a:chOff x="0" y="0"/>
          <a:chExt cx="0" cy="0"/>
        </a:xfrm>
      </p:grpSpPr>
      <p:grpSp>
        <p:nvGrpSpPr>
          <p:cNvPr id="850" name="Google Shape;850;g1ef11ad8548_0_696"/>
          <p:cNvGrpSpPr/>
          <p:nvPr/>
        </p:nvGrpSpPr>
        <p:grpSpPr>
          <a:xfrm>
            <a:off x="-3712" y="766059"/>
            <a:ext cx="7319700" cy="1073882"/>
            <a:chOff x="0" y="0"/>
            <a:chExt cx="7319700" cy="1073882"/>
          </a:xfrm>
        </p:grpSpPr>
        <p:sp>
          <p:nvSpPr>
            <p:cNvPr id="851" name="Google Shape;851;g1ef11ad8548_0_69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52" name="Google Shape;852;g1ef11ad8548_0_69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53" name="Google Shape;853;g1ef11ad8548_0_69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54" name="Google Shape;854;g1ef11ad8548_0_69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55" name="Google Shape;855;g1ef11ad8548_0_69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56" name="Google Shape;856;g1ef11ad8548_0_69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57" name="Google Shape;857;g1ef11ad8548_0_69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58" name="Google Shape;858;g1ef11ad8548_0_696"/>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859" name="Google Shape;859;g1ef11ad8548_0_696"/>
          <p:cNvSpPr txBox="1"/>
          <p:nvPr/>
        </p:nvSpPr>
        <p:spPr>
          <a:xfrm>
            <a:off x="11976075" y="3564800"/>
            <a:ext cx="93780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The ROC Curve (Receiving Operator Characteristics Curve) plots TPR (sensitivity) and FPR (fallout, 1-specificity) at different threshold values.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The diagonal line is the ROC of the uninformative classifier.</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3" name="Shape 863"/>
        <p:cNvGrpSpPr/>
        <p:nvPr/>
      </p:nvGrpSpPr>
      <p:grpSpPr>
        <a:xfrm>
          <a:off x="0" y="0"/>
          <a:ext cx="0" cy="0"/>
          <a:chOff x="0" y="0"/>
          <a:chExt cx="0" cy="0"/>
        </a:xfrm>
      </p:grpSpPr>
      <p:grpSp>
        <p:nvGrpSpPr>
          <p:cNvPr id="864" name="Google Shape;864;g1ef11ad8548_0_711"/>
          <p:cNvGrpSpPr/>
          <p:nvPr/>
        </p:nvGrpSpPr>
        <p:grpSpPr>
          <a:xfrm>
            <a:off x="-3712" y="766059"/>
            <a:ext cx="7319700" cy="1073882"/>
            <a:chOff x="0" y="0"/>
            <a:chExt cx="7319700" cy="1073882"/>
          </a:xfrm>
        </p:grpSpPr>
        <p:sp>
          <p:nvSpPr>
            <p:cNvPr id="865" name="Google Shape;865;g1ef11ad8548_0_7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66" name="Google Shape;866;g1ef11ad8548_0_7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67" name="Google Shape;867;g1ef11ad8548_0_7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68" name="Google Shape;868;g1ef11ad8548_0_71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69" name="Google Shape;869;g1ef11ad8548_0_71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70" name="Google Shape;870;g1ef11ad8548_0_71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71" name="Google Shape;871;g1ef11ad8548_0_711"/>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72" name="Google Shape;872;g1ef11ad8548_0_711"/>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873" name="Google Shape;873;g1ef11ad8548_0_711"/>
          <p:cNvSpPr txBox="1"/>
          <p:nvPr/>
        </p:nvSpPr>
        <p:spPr>
          <a:xfrm>
            <a:off x="11976075" y="3564800"/>
            <a:ext cx="93780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AUC: Area under a specific ROC curve.</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If AUC &lt;= 0.5, classifier is worse or just as good as uninformative classifier.</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Higher AUC -&gt; generally better classifier</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7" name="Shape 877"/>
        <p:cNvGrpSpPr/>
        <p:nvPr/>
      </p:nvGrpSpPr>
      <p:grpSpPr>
        <a:xfrm>
          <a:off x="0" y="0"/>
          <a:ext cx="0" cy="0"/>
          <a:chOff x="0" y="0"/>
          <a:chExt cx="0" cy="0"/>
        </a:xfrm>
      </p:grpSpPr>
      <p:grpSp>
        <p:nvGrpSpPr>
          <p:cNvPr id="878" name="Google Shape;878;g1ef11ad8548_0_724"/>
          <p:cNvGrpSpPr/>
          <p:nvPr/>
        </p:nvGrpSpPr>
        <p:grpSpPr>
          <a:xfrm>
            <a:off x="-3712" y="766059"/>
            <a:ext cx="7319700" cy="1073882"/>
            <a:chOff x="0" y="0"/>
            <a:chExt cx="7319700" cy="1073882"/>
          </a:xfrm>
        </p:grpSpPr>
        <p:sp>
          <p:nvSpPr>
            <p:cNvPr id="879" name="Google Shape;879;g1ef11ad8548_0_72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80" name="Google Shape;880;g1ef11ad8548_0_72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81" name="Google Shape;881;g1ef11ad8548_0_72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82" name="Google Shape;882;g1ef11ad8548_0_7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83" name="Google Shape;883;g1ef11ad8548_0_72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84" name="Google Shape;884;g1ef11ad8548_0_724"/>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85" name="Google Shape;885;g1ef11ad8548_0_724"/>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886" name="Google Shape;886;g1ef11ad8548_0_724"/>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887" name="Google Shape;887;g1ef11ad8548_0_724"/>
          <p:cNvSpPr txBox="1"/>
          <p:nvPr/>
        </p:nvSpPr>
        <p:spPr>
          <a:xfrm>
            <a:off x="11976075" y="3564800"/>
            <a:ext cx="937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TPR = TP / P</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1 - Specificity = 1 - TN/N</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1ef11ad8548_0_13"/>
          <p:cNvSpPr txBox="1"/>
          <p:nvPr/>
        </p:nvSpPr>
        <p:spPr>
          <a:xfrm>
            <a:off x="964333" y="1941667"/>
            <a:ext cx="9948900" cy="5497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Mean Absolute Error (MAE)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mean of the absolute value of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Easy to understand</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MAE won’t punish large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We want our error metrics to account for these!</a:t>
            </a:r>
            <a:endParaRPr b="0" i="0" sz="4300" u="none" cap="none" strike="noStrike">
              <a:solidFill>
                <a:srgbClr val="3C4043"/>
              </a:solidFill>
              <a:highlight>
                <a:srgbClr val="FFFFFF"/>
              </a:highlight>
              <a:latin typeface="Roboto"/>
              <a:ea typeface="Roboto"/>
              <a:cs typeface="Roboto"/>
              <a:sym typeface="Roboto"/>
            </a:endParaRPr>
          </a:p>
        </p:txBody>
      </p:sp>
      <p:pic>
        <p:nvPicPr>
          <p:cNvPr id="129" name="Google Shape;129;g1ef11ad8548_0_13"/>
          <p:cNvPicPr preferRelativeResize="0"/>
          <p:nvPr/>
        </p:nvPicPr>
        <p:blipFill rotWithShape="1">
          <a:blip r:embed="rId4">
            <a:alphaModFix/>
          </a:blip>
          <a:srcRect b="0" l="0" r="0" t="0"/>
          <a:stretch/>
        </p:blipFill>
        <p:spPr>
          <a:xfrm>
            <a:off x="10533467" y="2199200"/>
            <a:ext cx="13444136" cy="9292666"/>
          </a:xfrm>
          <a:prstGeom prst="rect">
            <a:avLst/>
          </a:prstGeom>
          <a:noFill/>
          <a:ln>
            <a:noFill/>
          </a:ln>
        </p:spPr>
      </p:pic>
      <p:pic>
        <p:nvPicPr>
          <p:cNvPr id="130" name="Google Shape;130;g1ef11ad8548_0_13"/>
          <p:cNvPicPr preferRelativeResize="0"/>
          <p:nvPr/>
        </p:nvPicPr>
        <p:blipFill rotWithShape="1">
          <a:blip r:embed="rId5">
            <a:alphaModFix/>
          </a:blip>
          <a:srcRect b="0" l="0" r="0" t="0"/>
          <a:stretch/>
        </p:blipFill>
        <p:spPr>
          <a:xfrm>
            <a:off x="2068977" y="8477467"/>
            <a:ext cx="6383399" cy="4533666"/>
          </a:xfrm>
          <a:prstGeom prst="rect">
            <a:avLst/>
          </a:prstGeom>
          <a:noFill/>
          <a:ln>
            <a:noFill/>
          </a:ln>
        </p:spPr>
      </p:pic>
      <p:cxnSp>
        <p:nvCxnSpPr>
          <p:cNvPr id="131" name="Google Shape;131;g1ef11ad8548_0_13"/>
          <p:cNvCxnSpPr>
            <a:endCxn id="130" idx="3"/>
          </p:cNvCxnSpPr>
          <p:nvPr/>
        </p:nvCxnSpPr>
        <p:spPr>
          <a:xfrm flipH="1">
            <a:off x="8452376" y="10417000"/>
            <a:ext cx="2292900" cy="327300"/>
          </a:xfrm>
          <a:prstGeom prst="straightConnector1">
            <a:avLst/>
          </a:prstGeom>
          <a:noFill/>
          <a:ln cap="flat" cmpd="sng" w="9525">
            <a:solidFill>
              <a:schemeClr val="dk2"/>
            </a:solidFill>
            <a:prstDash val="solid"/>
            <a:round/>
            <a:headEnd len="sm" w="sm" type="none"/>
            <a:tailEnd len="med" w="med" type="triangle"/>
          </a:ln>
        </p:spPr>
      </p:cxnSp>
      <p:grpSp>
        <p:nvGrpSpPr>
          <p:cNvPr id="132" name="Google Shape;132;g1ef11ad8548_0_13"/>
          <p:cNvGrpSpPr/>
          <p:nvPr/>
        </p:nvGrpSpPr>
        <p:grpSpPr>
          <a:xfrm>
            <a:off x="-3712" y="613659"/>
            <a:ext cx="7319700" cy="1073882"/>
            <a:chOff x="0" y="0"/>
            <a:chExt cx="7319700" cy="1073882"/>
          </a:xfrm>
        </p:grpSpPr>
        <p:sp>
          <p:nvSpPr>
            <p:cNvPr id="133" name="Google Shape;133;g1ef11ad8548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4" name="Google Shape;134;g1ef11ad8548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5" name="Google Shape;135;g1ef11ad8548_0_1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36" name="Google Shape;136;g1ef11ad8548_0_13"/>
          <p:cNvGrpSpPr/>
          <p:nvPr/>
        </p:nvGrpSpPr>
        <p:grpSpPr>
          <a:xfrm>
            <a:off x="-3712" y="613659"/>
            <a:ext cx="7319700" cy="1073882"/>
            <a:chOff x="0" y="0"/>
            <a:chExt cx="7319700" cy="1073882"/>
          </a:xfrm>
        </p:grpSpPr>
        <p:sp>
          <p:nvSpPr>
            <p:cNvPr id="137" name="Google Shape;137;g1ef11ad8548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8" name="Google Shape;138;g1ef11ad8548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9" name="Google Shape;139;g1ef11ad8548_0_1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1" name="Shape 891"/>
        <p:cNvGrpSpPr/>
        <p:nvPr/>
      </p:nvGrpSpPr>
      <p:grpSpPr>
        <a:xfrm>
          <a:off x="0" y="0"/>
          <a:ext cx="0" cy="0"/>
          <a:chOff x="0" y="0"/>
          <a:chExt cx="0" cy="0"/>
        </a:xfrm>
      </p:grpSpPr>
      <p:grpSp>
        <p:nvGrpSpPr>
          <p:cNvPr id="892" name="Google Shape;892;g1ef11ad8548_0_737"/>
          <p:cNvGrpSpPr/>
          <p:nvPr/>
        </p:nvGrpSpPr>
        <p:grpSpPr>
          <a:xfrm>
            <a:off x="-3712" y="766059"/>
            <a:ext cx="7319700" cy="1073882"/>
            <a:chOff x="0" y="0"/>
            <a:chExt cx="7319700" cy="1073882"/>
          </a:xfrm>
        </p:grpSpPr>
        <p:sp>
          <p:nvSpPr>
            <p:cNvPr id="893" name="Google Shape;893;g1ef11ad8548_0_7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94" name="Google Shape;894;g1ef11ad8548_0_7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95" name="Google Shape;895;g1ef11ad8548_0_73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896" name="Google Shape;896;g1ef11ad8548_0_73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97" name="Google Shape;897;g1ef11ad8548_0_73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98" name="Google Shape;898;g1ef11ad8548_0_73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99" name="Google Shape;899;g1ef11ad8548_0_73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00" name="Google Shape;900;g1ef11ad8548_0_737"/>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901" name="Google Shape;901;g1ef11ad8548_0_737"/>
          <p:cNvSpPr txBox="1"/>
          <p:nvPr/>
        </p:nvSpPr>
        <p:spPr>
          <a:xfrm>
            <a:off x="11976075" y="3564800"/>
            <a:ext cx="937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TPR = TP / P</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1 - Specificity = 1 - TN/N</a:t>
            </a:r>
            <a:endParaRPr b="0" i="0" sz="5000" u="none" cap="none" strike="noStrike">
              <a:solidFill>
                <a:srgbClr val="000000"/>
              </a:solidFill>
              <a:latin typeface="Helvetica Neue"/>
              <a:ea typeface="Helvetica Neue"/>
              <a:cs typeface="Helvetica Neue"/>
              <a:sym typeface="Helvetica Neue"/>
            </a:endParaRPr>
          </a:p>
        </p:txBody>
      </p:sp>
      <p:sp>
        <p:nvSpPr>
          <p:cNvPr id="902" name="Google Shape;902;g1ef11ad8548_0_737"/>
          <p:cNvSpPr txBox="1"/>
          <p:nvPr/>
        </p:nvSpPr>
        <p:spPr>
          <a:xfrm>
            <a:off x="12757550" y="6626975"/>
            <a:ext cx="69378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What happens when the dataset has </a:t>
            </a:r>
            <a:r>
              <a:rPr b="1" i="0" lang="en-PH" sz="5000" u="none" cap="none" strike="noStrike">
                <a:solidFill>
                  <a:srgbClr val="000000"/>
                </a:solidFill>
                <a:latin typeface="Helvetica Neue"/>
                <a:ea typeface="Helvetica Neue"/>
                <a:cs typeface="Helvetica Neue"/>
                <a:sym typeface="Helvetica Neue"/>
              </a:rPr>
              <a:t>low prevalence</a:t>
            </a:r>
            <a:r>
              <a:rPr b="0" i="0" lang="en-PH" sz="5000" u="none" cap="none" strike="noStrike">
                <a:solidFill>
                  <a:srgbClr val="000000"/>
                </a:solidFill>
                <a:latin typeface="Helvetica Neue"/>
                <a:ea typeface="Helvetica Neue"/>
                <a:cs typeface="Helvetica Neue"/>
                <a:sym typeface="Helvetica Neue"/>
              </a:rPr>
              <a: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6" name="Shape 906"/>
        <p:cNvGrpSpPr/>
        <p:nvPr/>
      </p:nvGrpSpPr>
      <p:grpSpPr>
        <a:xfrm>
          <a:off x="0" y="0"/>
          <a:ext cx="0" cy="0"/>
          <a:chOff x="0" y="0"/>
          <a:chExt cx="0" cy="0"/>
        </a:xfrm>
      </p:grpSpPr>
      <p:grpSp>
        <p:nvGrpSpPr>
          <p:cNvPr id="907" name="Google Shape;907;g1ef11ad8548_0_751"/>
          <p:cNvGrpSpPr/>
          <p:nvPr/>
        </p:nvGrpSpPr>
        <p:grpSpPr>
          <a:xfrm>
            <a:off x="-3712" y="766059"/>
            <a:ext cx="7319700" cy="1073882"/>
            <a:chOff x="0" y="0"/>
            <a:chExt cx="7319700" cy="1073882"/>
          </a:xfrm>
        </p:grpSpPr>
        <p:sp>
          <p:nvSpPr>
            <p:cNvPr id="908" name="Google Shape;908;g1ef11ad8548_0_7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09" name="Google Shape;909;g1ef11ad8548_0_7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10" name="Google Shape;910;g1ef11ad8548_0_7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911" name="Google Shape;911;g1ef11ad8548_0_75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12" name="Google Shape;912;g1ef11ad8548_0_75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13" name="Google Shape;913;g1ef11ad8548_0_75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14" name="Google Shape;914;g1ef11ad8548_0_751"/>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15" name="Google Shape;915;g1ef11ad8548_0_751"/>
          <p:cNvPicPr preferRelativeResize="0"/>
          <p:nvPr/>
        </p:nvPicPr>
        <p:blipFill rotWithShape="1">
          <a:blip r:embed="rId4">
            <a:alphaModFix/>
          </a:blip>
          <a:srcRect b="0" l="0" r="0" t="0"/>
          <a:stretch/>
        </p:blipFill>
        <p:spPr>
          <a:xfrm>
            <a:off x="2701150" y="2753425"/>
            <a:ext cx="9083550" cy="8811050"/>
          </a:xfrm>
          <a:prstGeom prst="rect">
            <a:avLst/>
          </a:prstGeom>
          <a:noFill/>
          <a:ln>
            <a:noFill/>
          </a:ln>
        </p:spPr>
      </p:pic>
      <p:sp>
        <p:nvSpPr>
          <p:cNvPr id="916" name="Google Shape;916;g1ef11ad8548_0_751"/>
          <p:cNvSpPr txBox="1"/>
          <p:nvPr/>
        </p:nvSpPr>
        <p:spPr>
          <a:xfrm>
            <a:off x="11976075" y="3564800"/>
            <a:ext cx="9378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TPR = TP / P</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1 - Specificity = 1 - TN/N</a:t>
            </a:r>
            <a:endParaRPr b="0" i="0" sz="5000" u="none" cap="none" strike="noStrike">
              <a:solidFill>
                <a:srgbClr val="000000"/>
              </a:solidFill>
              <a:latin typeface="Helvetica Neue"/>
              <a:ea typeface="Helvetica Neue"/>
              <a:cs typeface="Helvetica Neue"/>
              <a:sym typeface="Helvetica Neue"/>
            </a:endParaRPr>
          </a:p>
        </p:txBody>
      </p:sp>
      <p:sp>
        <p:nvSpPr>
          <p:cNvPr id="917" name="Google Shape;917;g1ef11ad8548_0_751"/>
          <p:cNvSpPr txBox="1"/>
          <p:nvPr/>
        </p:nvSpPr>
        <p:spPr>
          <a:xfrm>
            <a:off x="12757550" y="6626975"/>
            <a:ext cx="69378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What happens when the dataset has </a:t>
            </a:r>
            <a:r>
              <a:rPr b="1" i="0" lang="en-PH" sz="5000" u="none" cap="none" strike="noStrike">
                <a:solidFill>
                  <a:srgbClr val="000000"/>
                </a:solidFill>
                <a:latin typeface="Helvetica Neue"/>
                <a:ea typeface="Helvetica Neue"/>
                <a:cs typeface="Helvetica Neue"/>
                <a:sym typeface="Helvetica Neue"/>
              </a:rPr>
              <a:t>low prevalence</a:t>
            </a:r>
            <a:r>
              <a:rPr b="0" i="0" lang="en-PH" sz="5000" u="none" cap="none" strike="noStrike">
                <a:solidFill>
                  <a:srgbClr val="000000"/>
                </a:solidFill>
                <a:latin typeface="Helvetica Neue"/>
                <a:ea typeface="Helvetica Neue"/>
                <a:cs typeface="Helvetica Neue"/>
                <a:sym typeface="Helvetica Neue"/>
              </a:rPr>
              <a: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1" name="Shape 921"/>
        <p:cNvGrpSpPr/>
        <p:nvPr/>
      </p:nvGrpSpPr>
      <p:grpSpPr>
        <a:xfrm>
          <a:off x="0" y="0"/>
          <a:ext cx="0" cy="0"/>
          <a:chOff x="0" y="0"/>
          <a:chExt cx="0" cy="0"/>
        </a:xfrm>
      </p:grpSpPr>
      <p:grpSp>
        <p:nvGrpSpPr>
          <p:cNvPr id="922" name="Google Shape;922;g1ef11ad8548_0_765"/>
          <p:cNvGrpSpPr/>
          <p:nvPr/>
        </p:nvGrpSpPr>
        <p:grpSpPr>
          <a:xfrm>
            <a:off x="-3712" y="766059"/>
            <a:ext cx="7319700" cy="1073882"/>
            <a:chOff x="0" y="0"/>
            <a:chExt cx="7319700" cy="1073882"/>
          </a:xfrm>
        </p:grpSpPr>
        <p:sp>
          <p:nvSpPr>
            <p:cNvPr id="923" name="Google Shape;923;g1ef11ad8548_0_7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24" name="Google Shape;924;g1ef11ad8548_0_7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25" name="Google Shape;925;g1ef11ad8548_0_7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926" name="Google Shape;926;g1ef11ad8548_0_76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27" name="Google Shape;927;g1ef11ad8548_0_76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28" name="Google Shape;928;g1ef11ad8548_0_76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29" name="Google Shape;929;g1ef11ad8548_0_76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30" name="Google Shape;930;g1ef11ad8548_0_765"/>
          <p:cNvSpPr txBox="1"/>
          <p:nvPr/>
        </p:nvSpPr>
        <p:spPr>
          <a:xfrm>
            <a:off x="12725675" y="4072050"/>
            <a:ext cx="69378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If we replace Specificity (which is helped by the over-representation of controls) with Precision (PPV), we can more fairly evaluate our models.</a:t>
            </a:r>
            <a:endParaRPr b="0" i="0" sz="5000" u="none" cap="none" strike="noStrike">
              <a:solidFill>
                <a:srgbClr val="000000"/>
              </a:solidFill>
              <a:latin typeface="Helvetica Neue"/>
              <a:ea typeface="Helvetica Neue"/>
              <a:cs typeface="Helvetica Neue"/>
              <a:sym typeface="Helvetica Neue"/>
            </a:endParaRPr>
          </a:p>
        </p:txBody>
      </p:sp>
      <p:pic>
        <p:nvPicPr>
          <p:cNvPr id="931" name="Google Shape;931;g1ef11ad8548_0_765"/>
          <p:cNvPicPr preferRelativeResize="0"/>
          <p:nvPr/>
        </p:nvPicPr>
        <p:blipFill rotWithShape="1">
          <a:blip r:embed="rId4">
            <a:alphaModFix/>
          </a:blip>
          <a:srcRect b="0" l="0" r="0" t="0"/>
          <a:stretch/>
        </p:blipFill>
        <p:spPr>
          <a:xfrm>
            <a:off x="2720150" y="3403366"/>
            <a:ext cx="8808275" cy="660620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5" name="Shape 935"/>
        <p:cNvGrpSpPr/>
        <p:nvPr/>
      </p:nvGrpSpPr>
      <p:grpSpPr>
        <a:xfrm>
          <a:off x="0" y="0"/>
          <a:ext cx="0" cy="0"/>
          <a:chOff x="0" y="0"/>
          <a:chExt cx="0" cy="0"/>
        </a:xfrm>
      </p:grpSpPr>
      <p:sp>
        <p:nvSpPr>
          <p:cNvPr id="936" name="Google Shape;936;g1ef0b4169e7_0_29"/>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Feature Interpretation</a:t>
            </a:r>
            <a:endParaRPr b="1" i="0" sz="7000" u="none" cap="none" strike="noStrike">
              <a:solidFill>
                <a:srgbClr val="1A1E68"/>
              </a:solidFill>
              <a:latin typeface="Avenir"/>
              <a:ea typeface="Avenir"/>
              <a:cs typeface="Avenir"/>
              <a:sym typeface="Avenir"/>
            </a:endParaRPr>
          </a:p>
        </p:txBody>
      </p:sp>
      <p:pic>
        <p:nvPicPr>
          <p:cNvPr descr="ForTheWomen_blacktext (2) (1).png" id="937" name="Google Shape;937;g1ef0b4169e7_0_2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1" name="Shape 941"/>
        <p:cNvGrpSpPr/>
        <p:nvPr/>
      </p:nvGrpSpPr>
      <p:grpSpPr>
        <a:xfrm>
          <a:off x="0" y="0"/>
          <a:ext cx="0" cy="0"/>
          <a:chOff x="0" y="0"/>
          <a:chExt cx="0" cy="0"/>
        </a:xfrm>
      </p:grpSpPr>
      <p:grpSp>
        <p:nvGrpSpPr>
          <p:cNvPr id="942" name="Google Shape;942;g1ef11ad8548_0_798"/>
          <p:cNvGrpSpPr/>
          <p:nvPr/>
        </p:nvGrpSpPr>
        <p:grpSpPr>
          <a:xfrm>
            <a:off x="-3712" y="766059"/>
            <a:ext cx="7319700" cy="1073882"/>
            <a:chOff x="0" y="0"/>
            <a:chExt cx="7319700" cy="1073882"/>
          </a:xfrm>
        </p:grpSpPr>
        <p:sp>
          <p:nvSpPr>
            <p:cNvPr id="943" name="Google Shape;943;g1ef11ad8548_0_79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44" name="Google Shape;944;g1ef11ad8548_0_79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45" name="Google Shape;945;g1ef11ad8548_0_79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46" name="Google Shape;946;g1ef11ad8548_0_79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47" name="Google Shape;947;g1ef11ad8548_0_79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48" name="Google Shape;948;g1ef11ad8548_0_79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49" name="Google Shape;949;g1ef11ad8548_0_798"/>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950" name="Google Shape;950;g1ef11ad8548_0_798"/>
          <p:cNvSpPr txBox="1"/>
          <p:nvPr/>
        </p:nvSpPr>
        <p:spPr>
          <a:xfrm>
            <a:off x="16234425" y="4489825"/>
            <a:ext cx="679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P-Values for Coefficients</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P-values for a hypothesis test done on each coefficient, where the </a:t>
            </a:r>
            <a:r>
              <a:rPr b="1" i="0" lang="en-PH" sz="3000" u="none" cap="none" strike="noStrike">
                <a:solidFill>
                  <a:srgbClr val="000000"/>
                </a:solidFill>
                <a:latin typeface="Helvetica Neue"/>
                <a:ea typeface="Helvetica Neue"/>
                <a:cs typeface="Helvetica Neue"/>
                <a:sym typeface="Helvetica Neue"/>
              </a:rPr>
              <a:t>null hypothesis is that the coefficient = 0</a:t>
            </a:r>
            <a:r>
              <a:rPr b="0" i="0" lang="en-PH" sz="3000" u="none" cap="none" strike="noStrike">
                <a:solidFill>
                  <a:srgbClr val="000000"/>
                </a:solidFill>
                <a:latin typeface="Helvetica Neue"/>
                <a:ea typeface="Helvetica Neue"/>
                <a:cs typeface="Helvetica Neue"/>
                <a:sym typeface="Helvetica Neue"/>
              </a:rPr>
              <a:t> (no real effect)</a:t>
            </a:r>
            <a:endParaRPr b="0" i="0" sz="3000" u="none" cap="none" strike="noStrike">
              <a:solidFill>
                <a:srgbClr val="000000"/>
              </a:solidFill>
              <a:latin typeface="Helvetica Neue"/>
              <a:ea typeface="Helvetica Neue"/>
              <a:cs typeface="Helvetica Neue"/>
              <a:sym typeface="Helvetica Neue"/>
            </a:endParaRPr>
          </a:p>
        </p:txBody>
      </p:sp>
      <p:sp>
        <p:nvSpPr>
          <p:cNvPr id="951" name="Google Shape;951;g1ef11ad8548_0_798"/>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52" name="Google Shape;952;g1ef11ad8548_0_798"/>
          <p:cNvSpPr/>
          <p:nvPr/>
        </p:nvSpPr>
        <p:spPr>
          <a:xfrm>
            <a:off x="1306300" y="5861425"/>
            <a:ext cx="12424200" cy="2280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6" name="Shape 956"/>
        <p:cNvGrpSpPr/>
        <p:nvPr/>
      </p:nvGrpSpPr>
      <p:grpSpPr>
        <a:xfrm>
          <a:off x="0" y="0"/>
          <a:ext cx="0" cy="0"/>
          <a:chOff x="0" y="0"/>
          <a:chExt cx="0" cy="0"/>
        </a:xfrm>
      </p:grpSpPr>
      <p:grpSp>
        <p:nvGrpSpPr>
          <p:cNvPr id="957" name="Google Shape;957;g1ef11ad8548_0_812"/>
          <p:cNvGrpSpPr/>
          <p:nvPr/>
        </p:nvGrpSpPr>
        <p:grpSpPr>
          <a:xfrm>
            <a:off x="-3712" y="766059"/>
            <a:ext cx="7319700" cy="1073882"/>
            <a:chOff x="0" y="0"/>
            <a:chExt cx="7319700" cy="1073882"/>
          </a:xfrm>
        </p:grpSpPr>
        <p:sp>
          <p:nvSpPr>
            <p:cNvPr id="958" name="Google Shape;958;g1ef11ad8548_0_81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59" name="Google Shape;959;g1ef11ad8548_0_81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60" name="Google Shape;960;g1ef11ad8548_0_81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61" name="Google Shape;961;g1ef11ad8548_0_81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62" name="Google Shape;962;g1ef11ad8548_0_81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63" name="Google Shape;963;g1ef11ad8548_0_81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64" name="Google Shape;964;g1ef11ad8548_0_812"/>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965" name="Google Shape;965;g1ef11ad8548_0_812"/>
          <p:cNvSpPr txBox="1"/>
          <p:nvPr/>
        </p:nvSpPr>
        <p:spPr>
          <a:xfrm>
            <a:off x="16234425" y="4489825"/>
            <a:ext cx="679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Begin by Baselining:</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What is the result when all features = 0 (i.e. when only intercept is being read)?</a:t>
            </a:r>
            <a:endParaRPr b="0" i="0" sz="4000" u="none" cap="none" strike="noStrike">
              <a:solidFill>
                <a:srgbClr val="000000"/>
              </a:solidFill>
              <a:latin typeface="Helvetica Neue"/>
              <a:ea typeface="Helvetica Neue"/>
              <a:cs typeface="Helvetica Neue"/>
              <a:sym typeface="Helvetica Neue"/>
            </a:endParaRPr>
          </a:p>
        </p:txBody>
      </p:sp>
      <p:sp>
        <p:nvSpPr>
          <p:cNvPr id="966" name="Google Shape;966;g1ef11ad8548_0_81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67" name="Google Shape;967;g1ef11ad8548_0_812"/>
          <p:cNvSpPr/>
          <p:nvPr/>
        </p:nvSpPr>
        <p:spPr>
          <a:xfrm>
            <a:off x="1306300" y="5861425"/>
            <a:ext cx="12424200" cy="2280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1" name="Shape 971"/>
        <p:cNvGrpSpPr/>
        <p:nvPr/>
      </p:nvGrpSpPr>
      <p:grpSpPr>
        <a:xfrm>
          <a:off x="0" y="0"/>
          <a:ext cx="0" cy="0"/>
          <a:chOff x="0" y="0"/>
          <a:chExt cx="0" cy="0"/>
        </a:xfrm>
      </p:grpSpPr>
      <p:grpSp>
        <p:nvGrpSpPr>
          <p:cNvPr id="972" name="Google Shape;972;g1ef11ad8548_0_826"/>
          <p:cNvGrpSpPr/>
          <p:nvPr/>
        </p:nvGrpSpPr>
        <p:grpSpPr>
          <a:xfrm>
            <a:off x="-3712" y="766059"/>
            <a:ext cx="7319700" cy="1073882"/>
            <a:chOff x="0" y="0"/>
            <a:chExt cx="7319700" cy="1073882"/>
          </a:xfrm>
        </p:grpSpPr>
        <p:sp>
          <p:nvSpPr>
            <p:cNvPr id="973" name="Google Shape;973;g1ef11ad8548_0_8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74" name="Google Shape;974;g1ef11ad8548_0_8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75" name="Google Shape;975;g1ef11ad8548_0_8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76" name="Google Shape;976;g1ef11ad8548_0_82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77" name="Google Shape;977;g1ef11ad8548_0_82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78" name="Google Shape;978;g1ef11ad8548_0_82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979" name="Google Shape;979;g1ef11ad8548_0_82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980" name="Google Shape;980;g1ef11ad8548_0_826"/>
          <p:cNvSpPr txBox="1"/>
          <p:nvPr/>
        </p:nvSpPr>
        <p:spPr>
          <a:xfrm>
            <a:off x="16234425" y="4489825"/>
            <a:ext cx="679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Read the effects ONLY of significant variables</a:t>
            </a:r>
            <a:r>
              <a:rPr b="0" i="0" lang="en-PH" sz="4000" u="none" cap="none" strike="noStrike">
                <a:solidFill>
                  <a:srgbClr val="000000"/>
                </a:solidFill>
                <a:latin typeface="Helvetica Neue"/>
                <a:ea typeface="Helvetica Neue"/>
                <a:cs typeface="Helvetica Neue"/>
                <a:sym typeface="Helvetica Neue"/>
              </a:rPr>
              <a:t> (all non-significant variables can be treated as if their coefficients are 0)</a:t>
            </a:r>
            <a:endParaRPr b="0" i="0" sz="4000" u="none" cap="none" strike="noStrike">
              <a:solidFill>
                <a:srgbClr val="000000"/>
              </a:solidFill>
              <a:latin typeface="Helvetica Neue"/>
              <a:ea typeface="Helvetica Neue"/>
              <a:cs typeface="Helvetica Neue"/>
              <a:sym typeface="Helvetica Neue"/>
            </a:endParaRPr>
          </a:p>
        </p:txBody>
      </p:sp>
      <p:sp>
        <p:nvSpPr>
          <p:cNvPr id="981" name="Google Shape;981;g1ef11ad8548_0_82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82" name="Google Shape;982;g1ef11ad8548_0_826"/>
          <p:cNvSpPr/>
          <p:nvPr/>
        </p:nvSpPr>
        <p:spPr>
          <a:xfrm>
            <a:off x="1306300" y="5861425"/>
            <a:ext cx="12424200" cy="2280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6" name="Shape 986"/>
        <p:cNvGrpSpPr/>
        <p:nvPr/>
      </p:nvGrpSpPr>
      <p:grpSpPr>
        <a:xfrm>
          <a:off x="0" y="0"/>
          <a:ext cx="0" cy="0"/>
          <a:chOff x="0" y="0"/>
          <a:chExt cx="0" cy="0"/>
        </a:xfrm>
      </p:grpSpPr>
      <p:grpSp>
        <p:nvGrpSpPr>
          <p:cNvPr id="987" name="Google Shape;987;g1ef11ad8548_0_840"/>
          <p:cNvGrpSpPr/>
          <p:nvPr/>
        </p:nvGrpSpPr>
        <p:grpSpPr>
          <a:xfrm>
            <a:off x="-3712" y="766059"/>
            <a:ext cx="7319700" cy="1073882"/>
            <a:chOff x="0" y="0"/>
            <a:chExt cx="7319700" cy="1073882"/>
          </a:xfrm>
        </p:grpSpPr>
        <p:sp>
          <p:nvSpPr>
            <p:cNvPr id="988" name="Google Shape;988;g1ef11ad8548_0_84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89" name="Google Shape;989;g1ef11ad8548_0_84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90" name="Google Shape;990;g1ef11ad8548_0_84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991" name="Google Shape;991;g1ef11ad8548_0_84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92" name="Google Shape;992;g1ef11ad8548_0_84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93" name="Google Shape;993;g1ef11ad8548_0_84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94" name="Google Shape;994;g1ef11ad8548_0_840"/>
          <p:cNvSpPr txBox="1"/>
          <p:nvPr/>
        </p:nvSpPr>
        <p:spPr>
          <a:xfrm>
            <a:off x="3124475" y="5762713"/>
            <a:ext cx="6794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How does this work for logistic models?</a:t>
            </a:r>
            <a:endParaRPr b="0" i="0" sz="5000" u="none" cap="none" strike="noStrike">
              <a:solidFill>
                <a:srgbClr val="000000"/>
              </a:solidFill>
              <a:latin typeface="Helvetica Neue"/>
              <a:ea typeface="Helvetica Neue"/>
              <a:cs typeface="Helvetica Neue"/>
              <a:sym typeface="Helvetica Neue"/>
            </a:endParaRPr>
          </a:p>
        </p:txBody>
      </p:sp>
      <p:sp>
        <p:nvSpPr>
          <p:cNvPr id="995" name="Google Shape;995;g1ef11ad8548_0_84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9" name="Shape 999"/>
        <p:cNvGrpSpPr/>
        <p:nvPr/>
      </p:nvGrpSpPr>
      <p:grpSpPr>
        <a:xfrm>
          <a:off x="0" y="0"/>
          <a:ext cx="0" cy="0"/>
          <a:chOff x="0" y="0"/>
          <a:chExt cx="0" cy="0"/>
        </a:xfrm>
      </p:grpSpPr>
      <p:grpSp>
        <p:nvGrpSpPr>
          <p:cNvPr id="1000" name="Google Shape;1000;g1ef11ad8548_0_868"/>
          <p:cNvGrpSpPr/>
          <p:nvPr/>
        </p:nvGrpSpPr>
        <p:grpSpPr>
          <a:xfrm>
            <a:off x="-3712" y="766059"/>
            <a:ext cx="7319700" cy="1073882"/>
            <a:chOff x="0" y="0"/>
            <a:chExt cx="7319700" cy="1073882"/>
          </a:xfrm>
        </p:grpSpPr>
        <p:sp>
          <p:nvSpPr>
            <p:cNvPr id="1001" name="Google Shape;1001;g1ef11ad8548_0_86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02" name="Google Shape;1002;g1ef11ad8548_0_86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03" name="Google Shape;1003;g1ef11ad8548_0_86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004" name="Google Shape;1004;g1ef11ad8548_0_86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05" name="Google Shape;1005;g1ef11ad8548_0_86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06" name="Google Shape;1006;g1ef11ad8548_0_86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07" name="Google Shape;1007;g1ef11ad8548_0_868"/>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008" name="Google Shape;1008;g1ef11ad8548_0_868"/>
          <p:cNvPicPr preferRelativeResize="0"/>
          <p:nvPr/>
        </p:nvPicPr>
        <p:blipFill rotWithShape="1">
          <a:blip r:embed="rId4">
            <a:alphaModFix/>
          </a:blip>
          <a:srcRect b="0" l="0" r="0" t="0"/>
          <a:stretch/>
        </p:blipFill>
        <p:spPr>
          <a:xfrm>
            <a:off x="1213800" y="2492650"/>
            <a:ext cx="12963150" cy="8392675"/>
          </a:xfrm>
          <a:prstGeom prst="rect">
            <a:avLst/>
          </a:prstGeom>
          <a:noFill/>
          <a:ln>
            <a:noFill/>
          </a:ln>
        </p:spPr>
      </p:pic>
      <p:sp>
        <p:nvSpPr>
          <p:cNvPr id="1009" name="Google Shape;1009;g1ef11ad8548_0_868"/>
          <p:cNvSpPr txBox="1"/>
          <p:nvPr/>
        </p:nvSpPr>
        <p:spPr>
          <a:xfrm>
            <a:off x="14935300" y="45660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Begin by Baselining:</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Given </a:t>
            </a:r>
            <a:r>
              <a:rPr b="1" i="0" lang="en-PH" sz="4000" u="none" cap="none" strike="noStrike">
                <a:solidFill>
                  <a:srgbClr val="000000"/>
                </a:solidFill>
                <a:latin typeface="Helvetica Neue"/>
                <a:ea typeface="Helvetica Neue"/>
                <a:cs typeface="Helvetica Neue"/>
                <a:sym typeface="Helvetica Neue"/>
              </a:rPr>
              <a:t>only the intercept</a:t>
            </a:r>
            <a:r>
              <a:rPr b="0" i="0" lang="en-PH" sz="4000" u="none" cap="none" strike="noStrike">
                <a:solidFill>
                  <a:srgbClr val="000000"/>
                </a:solidFill>
                <a:latin typeface="Helvetica Neue"/>
                <a:ea typeface="Helvetica Neue"/>
                <a:cs typeface="Helvetica Neue"/>
                <a:sym typeface="Helvetica Neue"/>
              </a:rPr>
              <a:t> (and everything else 0), what’s the probability of being a case?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3" name="Shape 1013"/>
        <p:cNvGrpSpPr/>
        <p:nvPr/>
      </p:nvGrpSpPr>
      <p:grpSpPr>
        <a:xfrm>
          <a:off x="0" y="0"/>
          <a:ext cx="0" cy="0"/>
          <a:chOff x="0" y="0"/>
          <a:chExt cx="0" cy="0"/>
        </a:xfrm>
      </p:grpSpPr>
      <p:grpSp>
        <p:nvGrpSpPr>
          <p:cNvPr id="1014" name="Google Shape;1014;g1ef11ad8548_0_883"/>
          <p:cNvGrpSpPr/>
          <p:nvPr/>
        </p:nvGrpSpPr>
        <p:grpSpPr>
          <a:xfrm>
            <a:off x="-3712" y="766059"/>
            <a:ext cx="7319700" cy="1073882"/>
            <a:chOff x="0" y="0"/>
            <a:chExt cx="7319700" cy="1073882"/>
          </a:xfrm>
        </p:grpSpPr>
        <p:sp>
          <p:nvSpPr>
            <p:cNvPr id="1015" name="Google Shape;1015;g1ef11ad8548_0_88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6" name="Google Shape;1016;g1ef11ad8548_0_88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17" name="Google Shape;1017;g1ef11ad8548_0_88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018" name="Google Shape;1018;g1ef11ad8548_0_88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19" name="Google Shape;1019;g1ef11ad8548_0_88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20" name="Google Shape;1020;g1ef11ad8548_0_88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21" name="Google Shape;1021;g1ef11ad8548_0_883"/>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022" name="Google Shape;1022;g1ef11ad8548_0_883"/>
          <p:cNvPicPr preferRelativeResize="0"/>
          <p:nvPr/>
        </p:nvPicPr>
        <p:blipFill rotWithShape="1">
          <a:blip r:embed="rId4">
            <a:alphaModFix/>
          </a:blip>
          <a:srcRect b="0" l="0" r="0" t="0"/>
          <a:stretch/>
        </p:blipFill>
        <p:spPr>
          <a:xfrm>
            <a:off x="2701150" y="3153625"/>
            <a:ext cx="5215200" cy="1976286"/>
          </a:xfrm>
          <a:prstGeom prst="rect">
            <a:avLst/>
          </a:prstGeom>
          <a:noFill/>
          <a:ln>
            <a:noFill/>
          </a:ln>
        </p:spPr>
      </p:pic>
      <p:sp>
        <p:nvSpPr>
          <p:cNvPr id="1023" name="Google Shape;1023;g1ef11ad8548_0_883"/>
          <p:cNvSpPr txBox="1"/>
          <p:nvPr/>
        </p:nvSpPr>
        <p:spPr>
          <a:xfrm>
            <a:off x="8036725" y="3213900"/>
            <a:ext cx="94257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This is a generalized form of the linear relationship (between feature and target) defined in logistic regression</a:t>
            </a:r>
            <a:endParaRPr b="0" i="0" sz="4000" u="none" cap="none" strike="noStrike">
              <a:solidFill>
                <a:srgbClr val="000000"/>
              </a:solidFill>
              <a:latin typeface="Helvetica Neue"/>
              <a:ea typeface="Helvetica Neue"/>
              <a:cs typeface="Helvetica Neue"/>
              <a:sym typeface="Helvetica Neue"/>
            </a:endParaRPr>
          </a:p>
        </p:txBody>
      </p:sp>
      <p:pic>
        <p:nvPicPr>
          <p:cNvPr id="1024" name="Google Shape;1024;g1ef11ad8548_0_883"/>
          <p:cNvPicPr preferRelativeResize="0"/>
          <p:nvPr/>
        </p:nvPicPr>
        <p:blipFill rotWithShape="1">
          <a:blip r:embed="rId5">
            <a:alphaModFix/>
          </a:blip>
          <a:srcRect b="0" l="0" r="0" t="0"/>
          <a:stretch/>
        </p:blipFill>
        <p:spPr>
          <a:xfrm>
            <a:off x="3754513" y="7110275"/>
            <a:ext cx="2374825" cy="2403437"/>
          </a:xfrm>
          <a:prstGeom prst="rect">
            <a:avLst/>
          </a:prstGeom>
          <a:noFill/>
          <a:ln>
            <a:noFill/>
          </a:ln>
        </p:spPr>
      </p:pic>
      <p:sp>
        <p:nvSpPr>
          <p:cNvPr id="1025" name="Google Shape;1025;g1ef11ad8548_0_883"/>
          <p:cNvSpPr txBox="1"/>
          <p:nvPr/>
        </p:nvSpPr>
        <p:spPr>
          <a:xfrm>
            <a:off x="8020775" y="7280875"/>
            <a:ext cx="11275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1" lang="en-PH" sz="5000" u="none" cap="none" strike="noStrike">
                <a:solidFill>
                  <a:srgbClr val="000000"/>
                </a:solidFill>
                <a:latin typeface="Helvetica Neue"/>
                <a:ea typeface="Helvetica Neue"/>
                <a:cs typeface="Helvetica Neue"/>
                <a:sym typeface="Helvetica Neue"/>
              </a:rPr>
              <a:t>P </a:t>
            </a:r>
            <a:r>
              <a:rPr b="0" i="0" lang="en-PH" sz="5000" u="none" cap="none" strike="noStrike">
                <a:solidFill>
                  <a:srgbClr val="000000"/>
                </a:solidFill>
                <a:latin typeface="Helvetica Neue"/>
                <a:ea typeface="Helvetica Neue"/>
                <a:cs typeface="Helvetica Neue"/>
                <a:sym typeface="Helvetica Neue"/>
              </a:rPr>
              <a:t>is the probability that the sample is a case; the odds ratio indicates how much more likely it is that a sample is case rather than a control</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pic>
        <p:nvPicPr>
          <p:cNvPr id="144" name="Google Shape;144;g1ef11ad8548_0_21"/>
          <p:cNvPicPr preferRelativeResize="0"/>
          <p:nvPr/>
        </p:nvPicPr>
        <p:blipFill rotWithShape="1">
          <a:blip r:embed="rId4">
            <a:alphaModFix/>
          </a:blip>
          <a:srcRect b="0" l="0" r="0" t="0"/>
          <a:stretch/>
        </p:blipFill>
        <p:spPr>
          <a:xfrm>
            <a:off x="406400" y="2199200"/>
            <a:ext cx="23571199" cy="10714181"/>
          </a:xfrm>
          <a:prstGeom prst="rect">
            <a:avLst/>
          </a:prstGeom>
          <a:noFill/>
          <a:ln>
            <a:noFill/>
          </a:ln>
        </p:spPr>
      </p:pic>
      <p:grpSp>
        <p:nvGrpSpPr>
          <p:cNvPr id="145" name="Google Shape;145;g1ef11ad8548_0_21"/>
          <p:cNvGrpSpPr/>
          <p:nvPr/>
        </p:nvGrpSpPr>
        <p:grpSpPr>
          <a:xfrm>
            <a:off x="-3712" y="613659"/>
            <a:ext cx="7319700" cy="1073882"/>
            <a:chOff x="0" y="0"/>
            <a:chExt cx="7319700" cy="1073882"/>
          </a:xfrm>
        </p:grpSpPr>
        <p:sp>
          <p:nvSpPr>
            <p:cNvPr id="146" name="Google Shape;146;g1ef11ad8548_0_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47" name="Google Shape;147;g1ef11ad8548_0_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48" name="Google Shape;148;g1ef11ad8548_0_2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49" name="Google Shape;149;g1ef11ad8548_0_21"/>
          <p:cNvGrpSpPr/>
          <p:nvPr/>
        </p:nvGrpSpPr>
        <p:grpSpPr>
          <a:xfrm>
            <a:off x="-3712" y="613659"/>
            <a:ext cx="7319700" cy="1073882"/>
            <a:chOff x="0" y="0"/>
            <a:chExt cx="7319700" cy="1073882"/>
          </a:xfrm>
        </p:grpSpPr>
        <p:sp>
          <p:nvSpPr>
            <p:cNvPr id="150" name="Google Shape;150;g1ef11ad8548_0_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51" name="Google Shape;151;g1ef11ad8548_0_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52" name="Google Shape;152;g1ef11ad8548_0_2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9" name="Shape 1029"/>
        <p:cNvGrpSpPr/>
        <p:nvPr/>
      </p:nvGrpSpPr>
      <p:grpSpPr>
        <a:xfrm>
          <a:off x="0" y="0"/>
          <a:ext cx="0" cy="0"/>
          <a:chOff x="0" y="0"/>
          <a:chExt cx="0" cy="0"/>
        </a:xfrm>
      </p:grpSpPr>
      <p:grpSp>
        <p:nvGrpSpPr>
          <p:cNvPr id="1030" name="Google Shape;1030;g1ef11ad8548_0_900"/>
          <p:cNvGrpSpPr/>
          <p:nvPr/>
        </p:nvGrpSpPr>
        <p:grpSpPr>
          <a:xfrm>
            <a:off x="-3712" y="766059"/>
            <a:ext cx="7319700" cy="1073882"/>
            <a:chOff x="0" y="0"/>
            <a:chExt cx="7319700" cy="1073882"/>
          </a:xfrm>
        </p:grpSpPr>
        <p:sp>
          <p:nvSpPr>
            <p:cNvPr id="1031" name="Google Shape;1031;g1ef11ad8548_0_9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32" name="Google Shape;1032;g1ef11ad8548_0_9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33" name="Google Shape;1033;g1ef11ad8548_0_9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034" name="Google Shape;1034;g1ef11ad8548_0_90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35" name="Google Shape;1035;g1ef11ad8548_0_90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36" name="Google Shape;1036;g1ef11ad8548_0_90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37" name="Google Shape;1037;g1ef11ad8548_0_90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38" name="Google Shape;1038;g1ef11ad8548_0_900"/>
          <p:cNvSpPr txBox="1"/>
          <p:nvPr/>
        </p:nvSpPr>
        <p:spPr>
          <a:xfrm>
            <a:off x="7143625" y="3389350"/>
            <a:ext cx="9425700" cy="15699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If the odds ratio is 1, what does this mean?</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If the odds ratio is </a:t>
            </a:r>
            <a:r>
              <a:rPr b="1" i="0" lang="en-PH" sz="3000" u="none" cap="none" strike="noStrike">
                <a:solidFill>
                  <a:srgbClr val="000000"/>
                </a:solidFill>
                <a:latin typeface="Helvetica Neue"/>
                <a:ea typeface="Helvetica Neue"/>
                <a:cs typeface="Helvetica Neue"/>
                <a:sym typeface="Helvetica Neue"/>
              </a:rPr>
              <a:t>less than 1</a:t>
            </a:r>
            <a:r>
              <a:rPr b="0" i="0" lang="en-PH" sz="3000" u="none" cap="none" strike="noStrike">
                <a:solidFill>
                  <a:srgbClr val="000000"/>
                </a:solidFill>
                <a:latin typeface="Helvetica Neue"/>
                <a:ea typeface="Helvetica Neue"/>
                <a:cs typeface="Helvetica Neue"/>
                <a:sym typeface="Helvetica Neue"/>
              </a:rPr>
              <a:t>?</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If the odds ratio is </a:t>
            </a:r>
            <a:r>
              <a:rPr b="1" i="0" lang="en-PH" sz="3000" u="none" cap="none" strike="noStrike">
                <a:solidFill>
                  <a:srgbClr val="000000"/>
                </a:solidFill>
                <a:latin typeface="Helvetica Neue"/>
                <a:ea typeface="Helvetica Neue"/>
                <a:cs typeface="Helvetica Neue"/>
                <a:sym typeface="Helvetica Neue"/>
              </a:rPr>
              <a:t>greater than 1</a:t>
            </a:r>
            <a:r>
              <a:rPr b="0" i="0" lang="en-PH" sz="3000" u="none" cap="none" strike="noStrike">
                <a:solidFill>
                  <a:srgbClr val="000000"/>
                </a:solidFill>
                <a:latin typeface="Helvetica Neue"/>
                <a:ea typeface="Helvetica Neue"/>
                <a:cs typeface="Helvetica Neue"/>
                <a:sym typeface="Helvetica Neue"/>
              </a:rPr>
              <a:t>?</a:t>
            </a:r>
            <a:endParaRPr b="0" i="0" sz="3000" u="none" cap="none" strike="noStrike">
              <a:solidFill>
                <a:srgbClr val="000000"/>
              </a:solidFill>
              <a:latin typeface="Helvetica Neue"/>
              <a:ea typeface="Helvetica Neue"/>
              <a:cs typeface="Helvetica Neue"/>
              <a:sym typeface="Helvetica Neue"/>
            </a:endParaRPr>
          </a:p>
        </p:txBody>
      </p:sp>
      <p:pic>
        <p:nvPicPr>
          <p:cNvPr id="1039" name="Google Shape;1039;g1ef11ad8548_0_900"/>
          <p:cNvPicPr preferRelativeResize="0"/>
          <p:nvPr/>
        </p:nvPicPr>
        <p:blipFill rotWithShape="1">
          <a:blip r:embed="rId4">
            <a:alphaModFix/>
          </a:blip>
          <a:srcRect b="0" l="0" r="0" t="0"/>
          <a:stretch/>
        </p:blipFill>
        <p:spPr>
          <a:xfrm>
            <a:off x="3754513" y="7110275"/>
            <a:ext cx="2374825" cy="2403437"/>
          </a:xfrm>
          <a:prstGeom prst="rect">
            <a:avLst/>
          </a:prstGeom>
          <a:noFill/>
          <a:ln>
            <a:noFill/>
          </a:ln>
        </p:spPr>
      </p:pic>
      <p:sp>
        <p:nvSpPr>
          <p:cNvPr id="1040" name="Google Shape;1040;g1ef11ad8548_0_900"/>
          <p:cNvSpPr txBox="1"/>
          <p:nvPr/>
        </p:nvSpPr>
        <p:spPr>
          <a:xfrm>
            <a:off x="8020775" y="7280875"/>
            <a:ext cx="11275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1" lang="en-PH" sz="5000" u="none" cap="none" strike="noStrike">
                <a:solidFill>
                  <a:srgbClr val="000000"/>
                </a:solidFill>
                <a:latin typeface="Helvetica Neue"/>
                <a:ea typeface="Helvetica Neue"/>
                <a:cs typeface="Helvetica Neue"/>
                <a:sym typeface="Helvetica Neue"/>
              </a:rPr>
              <a:t>P </a:t>
            </a:r>
            <a:r>
              <a:rPr b="0" i="0" lang="en-PH" sz="5000" u="none" cap="none" strike="noStrike">
                <a:solidFill>
                  <a:srgbClr val="000000"/>
                </a:solidFill>
                <a:latin typeface="Helvetica Neue"/>
                <a:ea typeface="Helvetica Neue"/>
                <a:cs typeface="Helvetica Neue"/>
                <a:sym typeface="Helvetica Neue"/>
              </a:rPr>
              <a:t>is the probability that the sample is a case; the odds ratio indicates how much more likely it is that a sample is case rather than a control</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4" name="Shape 1044"/>
        <p:cNvGrpSpPr/>
        <p:nvPr/>
      </p:nvGrpSpPr>
      <p:grpSpPr>
        <a:xfrm>
          <a:off x="0" y="0"/>
          <a:ext cx="0" cy="0"/>
          <a:chOff x="0" y="0"/>
          <a:chExt cx="0" cy="0"/>
        </a:xfrm>
      </p:grpSpPr>
      <p:grpSp>
        <p:nvGrpSpPr>
          <p:cNvPr id="1045" name="Google Shape;1045;g1ef11ad8548_0_915"/>
          <p:cNvGrpSpPr/>
          <p:nvPr/>
        </p:nvGrpSpPr>
        <p:grpSpPr>
          <a:xfrm>
            <a:off x="-3712" y="766059"/>
            <a:ext cx="7319700" cy="1073882"/>
            <a:chOff x="0" y="0"/>
            <a:chExt cx="7319700" cy="1073882"/>
          </a:xfrm>
        </p:grpSpPr>
        <p:sp>
          <p:nvSpPr>
            <p:cNvPr id="1046" name="Google Shape;1046;g1ef11ad8548_0_91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47" name="Google Shape;1047;g1ef11ad8548_0_91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48" name="Google Shape;1048;g1ef11ad8548_0_91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049" name="Google Shape;1049;g1ef11ad8548_0_91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50" name="Google Shape;1050;g1ef11ad8548_0_91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1" name="Google Shape;1051;g1ef11ad8548_0_91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2" name="Google Shape;1052;g1ef11ad8548_0_91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3" name="Google Shape;1053;g1ef11ad8548_0_915"/>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1054" name="Google Shape;1054;g1ef11ad8548_0_915"/>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1055" name="Google Shape;1055;g1ef11ad8548_0_915"/>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1056" name="Google Shape;1056;g1ef11ad8548_0_915"/>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1ef11ad8548_0_915"/>
          <p:cNvSpPr txBox="1"/>
          <p:nvPr/>
        </p:nvSpPr>
        <p:spPr>
          <a:xfrm>
            <a:off x="17382725" y="5478650"/>
            <a:ext cx="5040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This expression is just whatever is the result of the linear expression (pre-logistic link function)</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1" name="Shape 1061"/>
        <p:cNvGrpSpPr/>
        <p:nvPr/>
      </p:nvGrpSpPr>
      <p:grpSpPr>
        <a:xfrm>
          <a:off x="0" y="0"/>
          <a:ext cx="0" cy="0"/>
          <a:chOff x="0" y="0"/>
          <a:chExt cx="0" cy="0"/>
        </a:xfrm>
      </p:grpSpPr>
      <p:grpSp>
        <p:nvGrpSpPr>
          <p:cNvPr id="1062" name="Google Shape;1062;g1ef11ad8548_0_947"/>
          <p:cNvGrpSpPr/>
          <p:nvPr/>
        </p:nvGrpSpPr>
        <p:grpSpPr>
          <a:xfrm>
            <a:off x="-3712" y="766059"/>
            <a:ext cx="7319700" cy="1073882"/>
            <a:chOff x="0" y="0"/>
            <a:chExt cx="7319700" cy="1073882"/>
          </a:xfrm>
        </p:grpSpPr>
        <p:sp>
          <p:nvSpPr>
            <p:cNvPr id="1063" name="Google Shape;1063;g1ef11ad8548_0_94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64" name="Google Shape;1064;g1ef11ad8548_0_94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65" name="Google Shape;1065;g1ef11ad8548_0_94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066" name="Google Shape;1066;g1ef11ad8548_0_94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67" name="Google Shape;1067;g1ef11ad8548_0_94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68" name="Google Shape;1068;g1ef11ad8548_0_94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69" name="Google Shape;1069;g1ef11ad8548_0_94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70" name="Google Shape;1070;g1ef11ad8548_0_947"/>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1071" name="Google Shape;1071;g1ef11ad8548_0_947"/>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1072" name="Google Shape;1072;g1ef11ad8548_0_947"/>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1073" name="Google Shape;1073;g1ef11ad8548_0_947"/>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1ef11ad8548_0_947"/>
          <p:cNvSpPr txBox="1"/>
          <p:nvPr/>
        </p:nvSpPr>
        <p:spPr>
          <a:xfrm>
            <a:off x="17382725" y="5478650"/>
            <a:ext cx="5040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This expression is just whatever is the result of the linear expression (pre-logistic link function)</a:t>
            </a:r>
            <a:endParaRPr b="0" i="0" sz="3000" u="none" cap="none" strike="noStrike">
              <a:solidFill>
                <a:srgbClr val="000000"/>
              </a:solidFill>
              <a:latin typeface="Helvetica Neue"/>
              <a:ea typeface="Helvetica Neue"/>
              <a:cs typeface="Helvetica Neue"/>
              <a:sym typeface="Helvetica Neue"/>
            </a:endParaRPr>
          </a:p>
        </p:txBody>
      </p:sp>
      <p:pic>
        <p:nvPicPr>
          <p:cNvPr id="1075" name="Google Shape;1075;g1ef11ad8548_0_947"/>
          <p:cNvPicPr preferRelativeResize="0"/>
          <p:nvPr/>
        </p:nvPicPr>
        <p:blipFill rotWithShape="1">
          <a:blip r:embed="rId6">
            <a:alphaModFix/>
          </a:blip>
          <a:srcRect b="0" l="0" r="0" t="0"/>
          <a:stretch/>
        </p:blipFill>
        <p:spPr>
          <a:xfrm>
            <a:off x="2135875" y="6234450"/>
            <a:ext cx="11020425" cy="32890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9" name="Shape 1079"/>
        <p:cNvGrpSpPr/>
        <p:nvPr/>
      </p:nvGrpSpPr>
      <p:grpSpPr>
        <a:xfrm>
          <a:off x="0" y="0"/>
          <a:ext cx="0" cy="0"/>
          <a:chOff x="0" y="0"/>
          <a:chExt cx="0" cy="0"/>
        </a:xfrm>
      </p:grpSpPr>
      <p:grpSp>
        <p:nvGrpSpPr>
          <p:cNvPr id="1080" name="Google Shape;1080;g1ef11ad8548_0_982"/>
          <p:cNvGrpSpPr/>
          <p:nvPr/>
        </p:nvGrpSpPr>
        <p:grpSpPr>
          <a:xfrm>
            <a:off x="-3712" y="766059"/>
            <a:ext cx="7319700" cy="1073882"/>
            <a:chOff x="0" y="0"/>
            <a:chExt cx="7319700" cy="1073882"/>
          </a:xfrm>
        </p:grpSpPr>
        <p:sp>
          <p:nvSpPr>
            <p:cNvPr id="1081" name="Google Shape;1081;g1ef11ad8548_0_98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82" name="Google Shape;1082;g1ef11ad8548_0_98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83" name="Google Shape;1083;g1ef11ad8548_0_98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084" name="Google Shape;1084;g1ef11ad8548_0_98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85" name="Google Shape;1085;g1ef11ad8548_0_98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86" name="Google Shape;1086;g1ef11ad8548_0_98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87" name="Google Shape;1087;g1ef11ad8548_0_98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88" name="Google Shape;1088;g1ef11ad8548_0_982"/>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1089" name="Google Shape;1089;g1ef11ad8548_0_982"/>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1090" name="Google Shape;1090;g1ef11ad8548_0_982"/>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1091" name="Google Shape;1091;g1ef11ad8548_0_982"/>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1ef11ad8548_0_982"/>
          <p:cNvSpPr txBox="1"/>
          <p:nvPr/>
        </p:nvSpPr>
        <p:spPr>
          <a:xfrm>
            <a:off x="14846850" y="7770350"/>
            <a:ext cx="50400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Set all other variables to 0, then the expression will just be the intercept: -0.20</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Plugging this in gives us: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p_intercept ~ 0.45</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(Consider what this looks like if the intercept is 0)</a:t>
            </a:r>
            <a:endParaRPr b="0" i="0" sz="3000" u="none" cap="none" strike="noStrike">
              <a:solidFill>
                <a:srgbClr val="000000"/>
              </a:solidFill>
              <a:latin typeface="Helvetica Neue"/>
              <a:ea typeface="Helvetica Neue"/>
              <a:cs typeface="Helvetica Neue"/>
              <a:sym typeface="Helvetica Neue"/>
            </a:endParaRPr>
          </a:p>
        </p:txBody>
      </p:sp>
      <p:pic>
        <p:nvPicPr>
          <p:cNvPr id="1093" name="Google Shape;1093;g1ef11ad8548_0_982"/>
          <p:cNvPicPr preferRelativeResize="0"/>
          <p:nvPr/>
        </p:nvPicPr>
        <p:blipFill rotWithShape="1">
          <a:blip r:embed="rId6">
            <a:alphaModFix/>
          </a:blip>
          <a:srcRect b="0" l="0" r="0" t="0"/>
          <a:stretch/>
        </p:blipFill>
        <p:spPr>
          <a:xfrm>
            <a:off x="2135875" y="6234450"/>
            <a:ext cx="11020425" cy="32890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7" name="Shape 1097"/>
        <p:cNvGrpSpPr/>
        <p:nvPr/>
      </p:nvGrpSpPr>
      <p:grpSpPr>
        <a:xfrm>
          <a:off x="0" y="0"/>
          <a:ext cx="0" cy="0"/>
          <a:chOff x="0" y="0"/>
          <a:chExt cx="0" cy="0"/>
        </a:xfrm>
      </p:grpSpPr>
      <p:grpSp>
        <p:nvGrpSpPr>
          <p:cNvPr id="1098" name="Google Shape;1098;g1ef11ad8548_0_1016"/>
          <p:cNvGrpSpPr/>
          <p:nvPr/>
        </p:nvGrpSpPr>
        <p:grpSpPr>
          <a:xfrm>
            <a:off x="-3712" y="766059"/>
            <a:ext cx="7319700" cy="1073882"/>
            <a:chOff x="0" y="0"/>
            <a:chExt cx="7319700" cy="1073882"/>
          </a:xfrm>
        </p:grpSpPr>
        <p:sp>
          <p:nvSpPr>
            <p:cNvPr id="1099" name="Google Shape;1099;g1ef11ad8548_0_101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00" name="Google Shape;1100;g1ef11ad8548_0_101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01" name="Google Shape;1101;g1ef11ad8548_0_101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Feature Interpretation</a:t>
            </a:r>
            <a:endParaRPr b="0" i="0" sz="1400" u="none" cap="none" strike="noStrike">
              <a:solidFill>
                <a:srgbClr val="000000"/>
              </a:solidFill>
              <a:latin typeface="Arial"/>
              <a:ea typeface="Arial"/>
              <a:cs typeface="Arial"/>
              <a:sym typeface="Arial"/>
            </a:endParaRPr>
          </a:p>
        </p:txBody>
      </p:sp>
      <p:pic>
        <p:nvPicPr>
          <p:cNvPr descr="ForTheWomen_blacktext (2) (1).png" id="1102" name="Google Shape;1102;g1ef11ad8548_0_101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03" name="Google Shape;1103;g1ef11ad8548_0_101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04" name="Google Shape;1104;g1ef11ad8548_0_101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05" name="Google Shape;1105;g1ef11ad8548_0_101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06" name="Google Shape;1106;g1ef11ad8548_0_1016"/>
          <p:cNvSpPr txBox="1"/>
          <p:nvPr/>
        </p:nvSpPr>
        <p:spPr>
          <a:xfrm>
            <a:off x="7693925" y="3849350"/>
            <a:ext cx="40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Solving for p gives us:</a:t>
            </a:r>
            <a:endParaRPr b="0" i="0" sz="3000" u="none" cap="none" strike="noStrike">
              <a:solidFill>
                <a:srgbClr val="000000"/>
              </a:solidFill>
              <a:latin typeface="Helvetica Neue"/>
              <a:ea typeface="Helvetica Neue"/>
              <a:cs typeface="Helvetica Neue"/>
              <a:sym typeface="Helvetica Neue"/>
            </a:endParaRPr>
          </a:p>
        </p:txBody>
      </p:sp>
      <p:pic>
        <p:nvPicPr>
          <p:cNvPr id="1107" name="Google Shape;1107;g1ef11ad8548_0_1016"/>
          <p:cNvPicPr preferRelativeResize="0"/>
          <p:nvPr/>
        </p:nvPicPr>
        <p:blipFill rotWithShape="1">
          <a:blip r:embed="rId4">
            <a:alphaModFix/>
          </a:blip>
          <a:srcRect b="0" l="0" r="0" t="0"/>
          <a:stretch/>
        </p:blipFill>
        <p:spPr>
          <a:xfrm>
            <a:off x="1839900" y="3184463"/>
            <a:ext cx="5215200" cy="1976286"/>
          </a:xfrm>
          <a:prstGeom prst="rect">
            <a:avLst/>
          </a:prstGeom>
          <a:noFill/>
          <a:ln>
            <a:noFill/>
          </a:ln>
        </p:spPr>
      </p:pic>
      <p:pic>
        <p:nvPicPr>
          <p:cNvPr id="1108" name="Google Shape;1108;g1ef11ad8548_0_1016"/>
          <p:cNvPicPr preferRelativeResize="0"/>
          <p:nvPr/>
        </p:nvPicPr>
        <p:blipFill rotWithShape="1">
          <a:blip r:embed="rId5">
            <a:alphaModFix/>
          </a:blip>
          <a:srcRect b="0" l="0" r="0" t="0"/>
          <a:stretch/>
        </p:blipFill>
        <p:spPr>
          <a:xfrm>
            <a:off x="12575262" y="2946300"/>
            <a:ext cx="7725775" cy="2452625"/>
          </a:xfrm>
          <a:prstGeom prst="rect">
            <a:avLst/>
          </a:prstGeom>
          <a:noFill/>
          <a:ln>
            <a:noFill/>
          </a:ln>
        </p:spPr>
      </p:pic>
      <p:sp>
        <p:nvSpPr>
          <p:cNvPr id="1109" name="Google Shape;1109;g1ef11ad8548_0_1016"/>
          <p:cNvSpPr/>
          <p:nvPr/>
        </p:nvSpPr>
        <p:spPr>
          <a:xfrm>
            <a:off x="19200900" y="4298425"/>
            <a:ext cx="893100" cy="869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ef11ad8548_0_1016"/>
          <p:cNvSpPr txBox="1"/>
          <p:nvPr/>
        </p:nvSpPr>
        <p:spPr>
          <a:xfrm>
            <a:off x="15054000" y="6385250"/>
            <a:ext cx="5040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Take a look at the expression above.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happens when the BX portion increases? What happens when it decreases?</a:t>
            </a:r>
            <a:endParaRPr b="0" i="0" sz="3000" u="none" cap="none" strike="noStrike">
              <a:solidFill>
                <a:srgbClr val="000000"/>
              </a:solidFill>
              <a:latin typeface="Helvetica Neue"/>
              <a:ea typeface="Helvetica Neue"/>
              <a:cs typeface="Helvetica Neue"/>
              <a:sym typeface="Helvetica Neue"/>
            </a:endParaRPr>
          </a:p>
        </p:txBody>
      </p:sp>
      <p:pic>
        <p:nvPicPr>
          <p:cNvPr id="1111" name="Google Shape;1111;g1ef11ad8548_0_1016"/>
          <p:cNvPicPr preferRelativeResize="0"/>
          <p:nvPr/>
        </p:nvPicPr>
        <p:blipFill rotWithShape="1">
          <a:blip r:embed="rId6">
            <a:alphaModFix/>
          </a:blip>
          <a:srcRect b="0" l="0" r="0" t="0"/>
          <a:stretch/>
        </p:blipFill>
        <p:spPr>
          <a:xfrm>
            <a:off x="2135875" y="6234450"/>
            <a:ext cx="11020425" cy="32890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5" name="Shape 1115"/>
        <p:cNvGrpSpPr/>
        <p:nvPr/>
      </p:nvGrpSpPr>
      <p:grpSpPr>
        <a:xfrm>
          <a:off x="0" y="0"/>
          <a:ext cx="0" cy="0"/>
          <a:chOff x="0" y="0"/>
          <a:chExt cx="0" cy="0"/>
        </a:xfrm>
      </p:grpSpPr>
      <p:sp>
        <p:nvSpPr>
          <p:cNvPr id="1116" name="Google Shape;1116;g1ef0b4169e7_0_49"/>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Interpreting Clusters</a:t>
            </a:r>
            <a:endParaRPr b="1" i="0" sz="7000" u="none" cap="none" strike="noStrike">
              <a:solidFill>
                <a:srgbClr val="1A1E68"/>
              </a:solidFill>
              <a:latin typeface="Avenir"/>
              <a:ea typeface="Avenir"/>
              <a:cs typeface="Avenir"/>
              <a:sym typeface="Avenir"/>
            </a:endParaRPr>
          </a:p>
        </p:txBody>
      </p:sp>
      <p:pic>
        <p:nvPicPr>
          <p:cNvPr descr="ForTheWomen_blacktext (2) (1).png" id="1117" name="Google Shape;1117;g1ef0b4169e7_0_4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1" name="Shape 1121"/>
        <p:cNvGrpSpPr/>
        <p:nvPr/>
      </p:nvGrpSpPr>
      <p:grpSpPr>
        <a:xfrm>
          <a:off x="0" y="0"/>
          <a:ext cx="0" cy="0"/>
          <a:chOff x="0" y="0"/>
          <a:chExt cx="0" cy="0"/>
        </a:xfrm>
      </p:grpSpPr>
      <p:grpSp>
        <p:nvGrpSpPr>
          <p:cNvPr id="1122" name="Google Shape;1122;g1ef11ad8548_0_1033"/>
          <p:cNvGrpSpPr/>
          <p:nvPr/>
        </p:nvGrpSpPr>
        <p:grpSpPr>
          <a:xfrm>
            <a:off x="-3712" y="766059"/>
            <a:ext cx="7319700" cy="1073882"/>
            <a:chOff x="0" y="0"/>
            <a:chExt cx="7319700" cy="1073882"/>
          </a:xfrm>
        </p:grpSpPr>
        <p:sp>
          <p:nvSpPr>
            <p:cNvPr id="1123" name="Google Shape;1123;g1ef11ad8548_0_10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24" name="Google Shape;1124;g1ef11ad8548_0_10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25" name="Google Shape;1125;g1ef11ad8548_0_10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126" name="Google Shape;1126;g1ef11ad8548_0_10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27" name="Google Shape;1127;g1ef11ad8548_0_10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28" name="Google Shape;1128;g1ef11ad8548_0_1033"/>
          <p:cNvSpPr txBox="1"/>
          <p:nvPr/>
        </p:nvSpPr>
        <p:spPr>
          <a:xfrm>
            <a:off x="964333" y="1941667"/>
            <a:ext cx="20867100" cy="18162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The overall goal is to divide data into distinct groups such that observations within each group are similar</a:t>
            </a:r>
            <a:endParaRPr b="0" i="0" sz="4300" u="none" cap="none" strike="noStrike">
              <a:solidFill>
                <a:srgbClr val="3C4043"/>
              </a:solidFill>
              <a:highlight>
                <a:srgbClr val="FFFFFF"/>
              </a:highlight>
              <a:latin typeface="Roboto"/>
              <a:ea typeface="Roboto"/>
              <a:cs typeface="Roboto"/>
              <a:sym typeface="Roboto"/>
            </a:endParaRPr>
          </a:p>
        </p:txBody>
      </p:sp>
      <p:pic>
        <p:nvPicPr>
          <p:cNvPr id="1129" name="Google Shape;1129;g1ef11ad8548_0_1033"/>
          <p:cNvPicPr preferRelativeResize="0"/>
          <p:nvPr/>
        </p:nvPicPr>
        <p:blipFill rotWithShape="1">
          <a:blip r:embed="rId4">
            <a:alphaModFix/>
          </a:blip>
          <a:srcRect b="0" l="0" r="0" t="0"/>
          <a:stretch/>
        </p:blipFill>
        <p:spPr>
          <a:xfrm>
            <a:off x="1937133" y="3896133"/>
            <a:ext cx="19894372" cy="9155933"/>
          </a:xfrm>
          <a:prstGeom prst="rect">
            <a:avLst/>
          </a:prstGeom>
          <a:noFill/>
          <a:ln>
            <a:noFill/>
          </a:ln>
        </p:spPr>
      </p:pic>
      <p:sp>
        <p:nvSpPr>
          <p:cNvPr id="1130" name="Google Shape;1130;g1ef11ad8548_0_1033"/>
          <p:cNvSpPr/>
          <p:nvPr/>
        </p:nvSpPr>
        <p:spPr>
          <a:xfrm>
            <a:off x="9619000" y="3192533"/>
            <a:ext cx="8585700" cy="1914300"/>
          </a:xfrm>
          <a:prstGeom prst="wedgeRectCallout">
            <a:avLst>
              <a:gd fmla="val 22310" name="adj1"/>
              <a:gd fmla="val 110726"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700"/>
              <a:buFont typeface="Arial"/>
              <a:buNone/>
            </a:pPr>
            <a:r>
              <a:rPr b="0" i="0" lang="en-PH" sz="2700" u="none" cap="none" strike="noStrike">
                <a:solidFill>
                  <a:srgbClr val="000000"/>
                </a:solidFill>
                <a:latin typeface="Arial"/>
                <a:ea typeface="Arial"/>
                <a:cs typeface="Arial"/>
                <a:sym typeface="Arial"/>
              </a:rPr>
              <a:t>Here you can see a diagram of unlabelled training data and k means clustering trying to attempt to cluster that data into five distinct clock colored clusters.</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4" name="Shape 1134"/>
        <p:cNvGrpSpPr/>
        <p:nvPr/>
      </p:nvGrpSpPr>
      <p:grpSpPr>
        <a:xfrm>
          <a:off x="0" y="0"/>
          <a:ext cx="0" cy="0"/>
          <a:chOff x="0" y="0"/>
          <a:chExt cx="0" cy="0"/>
        </a:xfrm>
      </p:grpSpPr>
      <p:grpSp>
        <p:nvGrpSpPr>
          <p:cNvPr id="1135" name="Google Shape;1135;g1ef11ad8548_0_1111"/>
          <p:cNvGrpSpPr/>
          <p:nvPr/>
        </p:nvGrpSpPr>
        <p:grpSpPr>
          <a:xfrm>
            <a:off x="-3712" y="766059"/>
            <a:ext cx="7319700" cy="1073882"/>
            <a:chOff x="0" y="0"/>
            <a:chExt cx="7319700" cy="1073882"/>
          </a:xfrm>
        </p:grpSpPr>
        <p:sp>
          <p:nvSpPr>
            <p:cNvPr id="1136" name="Google Shape;1136;g1ef11ad8548_0_11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37" name="Google Shape;1137;g1ef11ad8548_0_11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38" name="Google Shape;1138;g1ef11ad8548_0_11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139" name="Google Shape;1139;g1ef11ad8548_0_111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40" name="Google Shape;1140;g1ef11ad8548_0_111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41" name="Google Shape;1141;g1ef11ad8548_0_1111"/>
          <p:cNvSpPr txBox="1"/>
          <p:nvPr/>
        </p:nvSpPr>
        <p:spPr>
          <a:xfrm>
            <a:off x="996258" y="2898417"/>
            <a:ext cx="20867100" cy="18162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So far, a lot of the interpretation we’ve done has been against some “truth” that we were trying to model (i.e. labels). How about unsupervised algorithms?</a:t>
            </a:r>
            <a:endParaRPr b="0" i="0" sz="4300" u="none" cap="none" strike="noStrike">
              <a:solidFill>
                <a:srgbClr val="3C4043"/>
              </a:solidFill>
              <a:highlight>
                <a:srgbClr val="FFFFFF"/>
              </a:highlight>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5" name="Shape 1145"/>
        <p:cNvGrpSpPr/>
        <p:nvPr/>
      </p:nvGrpSpPr>
      <p:grpSpPr>
        <a:xfrm>
          <a:off x="0" y="0"/>
          <a:ext cx="0" cy="0"/>
          <a:chOff x="0" y="0"/>
          <a:chExt cx="0" cy="0"/>
        </a:xfrm>
      </p:grpSpPr>
      <p:grpSp>
        <p:nvGrpSpPr>
          <p:cNvPr id="1146" name="Google Shape;1146;g1ef11ad8548_0_1123"/>
          <p:cNvGrpSpPr/>
          <p:nvPr/>
        </p:nvGrpSpPr>
        <p:grpSpPr>
          <a:xfrm>
            <a:off x="-3712" y="766059"/>
            <a:ext cx="7319700" cy="1073882"/>
            <a:chOff x="0" y="0"/>
            <a:chExt cx="7319700" cy="1073882"/>
          </a:xfrm>
        </p:grpSpPr>
        <p:sp>
          <p:nvSpPr>
            <p:cNvPr id="1147" name="Google Shape;1147;g1ef11ad8548_0_112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48" name="Google Shape;1148;g1ef11ad8548_0_112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49" name="Google Shape;1149;g1ef11ad8548_0_112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150" name="Google Shape;1150;g1ef11ad8548_0_112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51" name="Google Shape;1151;g1ef11ad8548_0_112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52" name="Google Shape;1152;g1ef11ad8548_0_1123"/>
          <p:cNvSpPr txBox="1"/>
          <p:nvPr/>
        </p:nvSpPr>
        <p:spPr>
          <a:xfrm>
            <a:off x="996258" y="2898417"/>
            <a:ext cx="20867100" cy="45459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So far, a lot of the interpretation we’ve done has been against some “truth” that we were trying to model (i.e. labels). How about unsupervised algorithms?</a:t>
            </a:r>
            <a:endParaRPr b="0" i="0" sz="4300" u="none" cap="none" strike="noStrike">
              <a:solidFill>
                <a:srgbClr val="3C4043"/>
              </a:solidFill>
              <a:highlight>
                <a:srgbClr val="FFFFFF"/>
              </a:highlight>
              <a:latin typeface="Roboto"/>
              <a:ea typeface="Roboto"/>
              <a:cs typeface="Roboto"/>
              <a:sym typeface="Roboto"/>
            </a:endParaRPr>
          </a:p>
          <a:p>
            <a:pPr indent="0" lvl="0" marL="0" marR="0" rtl="0" algn="l">
              <a:lnSpc>
                <a:spcPct val="100000"/>
              </a:lnSpc>
              <a:spcBef>
                <a:spcPts val="2900"/>
              </a:spcBef>
              <a:spcAft>
                <a:spcPts val="0"/>
              </a:spcAft>
              <a:buClr>
                <a:srgbClr val="000000"/>
              </a:buClr>
              <a:buSzPts val="4300"/>
              <a:buFont typeface="Arial"/>
              <a:buNone/>
            </a:pPr>
            <a:r>
              <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“fitting metrics”: distance of centroids, density, elbow-method</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Practical Usage</a:t>
            </a:r>
            <a:endParaRPr b="0" i="0" sz="4300" u="none" cap="none" strike="noStrike">
              <a:solidFill>
                <a:srgbClr val="3C4043"/>
              </a:solidFill>
              <a:highlight>
                <a:srgbClr val="FFFFFF"/>
              </a:highlight>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6" name="Shape 1156"/>
        <p:cNvGrpSpPr/>
        <p:nvPr/>
      </p:nvGrpSpPr>
      <p:grpSpPr>
        <a:xfrm>
          <a:off x="0" y="0"/>
          <a:ext cx="0" cy="0"/>
          <a:chOff x="0" y="0"/>
          <a:chExt cx="0" cy="0"/>
        </a:xfrm>
      </p:grpSpPr>
      <p:grpSp>
        <p:nvGrpSpPr>
          <p:cNvPr id="1157" name="Google Shape;1157;g1ef11ad8548_0_1133"/>
          <p:cNvGrpSpPr/>
          <p:nvPr/>
        </p:nvGrpSpPr>
        <p:grpSpPr>
          <a:xfrm>
            <a:off x="-3712" y="766059"/>
            <a:ext cx="7319700" cy="1073882"/>
            <a:chOff x="0" y="0"/>
            <a:chExt cx="7319700" cy="1073882"/>
          </a:xfrm>
        </p:grpSpPr>
        <p:sp>
          <p:nvSpPr>
            <p:cNvPr id="1158" name="Google Shape;1158;g1ef11ad8548_0_11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59" name="Google Shape;1159;g1ef11ad8548_0_11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60" name="Google Shape;1160;g1ef11ad8548_0_11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161" name="Google Shape;1161;g1ef11ad8548_0_11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62" name="Google Shape;1162;g1ef11ad8548_0_11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63" name="Google Shape;1163;g1ef11ad8548_0_1133"/>
          <p:cNvSpPr txBox="1"/>
          <p:nvPr/>
        </p:nvSpPr>
        <p:spPr>
          <a:xfrm>
            <a:off x="996258" y="2898417"/>
            <a:ext cx="20867100" cy="5869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So far, a lot of the interpretation we’ve done has been against some “truth” that we were trying to model (i.e. labels). How about unsupervised algorithms?</a:t>
            </a:r>
            <a:endParaRPr b="0" i="0" sz="4300" u="none" cap="none" strike="noStrike">
              <a:solidFill>
                <a:srgbClr val="3C4043"/>
              </a:solidFill>
              <a:highlight>
                <a:srgbClr val="FFFFFF"/>
              </a:highlight>
              <a:latin typeface="Roboto"/>
              <a:ea typeface="Roboto"/>
              <a:cs typeface="Roboto"/>
              <a:sym typeface="Roboto"/>
            </a:endParaRPr>
          </a:p>
          <a:p>
            <a:pPr indent="0" lvl="0" marL="0" marR="0" rtl="0" algn="l">
              <a:lnSpc>
                <a:spcPct val="100000"/>
              </a:lnSpc>
              <a:spcBef>
                <a:spcPts val="2900"/>
              </a:spcBef>
              <a:spcAft>
                <a:spcPts val="0"/>
              </a:spcAft>
              <a:buClr>
                <a:srgbClr val="000000"/>
              </a:buClr>
              <a:buSzPts val="4300"/>
              <a:buFont typeface="Arial"/>
              <a:buNone/>
            </a:pPr>
            <a:r>
              <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“fitting metrics”: distance of centroids, density, elbow-method</a:t>
            </a:r>
            <a:endParaRPr b="0" i="0" sz="4300" u="none" cap="none" strike="noStrike">
              <a:solidFill>
                <a:srgbClr val="3C4043"/>
              </a:solidFill>
              <a:highlight>
                <a:srgbClr val="FFFFFF"/>
              </a:highlight>
              <a:latin typeface="Roboto"/>
              <a:ea typeface="Roboto"/>
              <a:cs typeface="Roboto"/>
              <a:sym typeface="Roboto"/>
            </a:endParaRPr>
          </a:p>
          <a:p>
            <a:pPr indent="-457200" lvl="0" marL="457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Practical Usage -</a:t>
            </a:r>
            <a:endParaRPr b="0" i="0" sz="4300" u="none" cap="none" strike="noStrike">
              <a:solidFill>
                <a:srgbClr val="3C4043"/>
              </a:solidFill>
              <a:highlight>
                <a:srgbClr val="FFFFFF"/>
              </a:highlight>
              <a:latin typeface="Roboto"/>
              <a:ea typeface="Roboto"/>
              <a:cs typeface="Roboto"/>
              <a:sym typeface="Roboto"/>
            </a:endParaRPr>
          </a:p>
          <a:p>
            <a:pPr indent="-501650" lvl="1" marL="914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Interpretability and actual distinction of clusters (when being described)</a:t>
            </a:r>
            <a:endParaRPr b="0" i="0" sz="4300" u="none" cap="none" strike="noStrike">
              <a:solidFill>
                <a:srgbClr val="3C4043"/>
              </a:solidFill>
              <a:highlight>
                <a:srgbClr val="FFFFFF"/>
              </a:highlight>
              <a:latin typeface="Roboto"/>
              <a:ea typeface="Roboto"/>
              <a:cs typeface="Roboto"/>
              <a:sym typeface="Roboto"/>
            </a:endParaRPr>
          </a:p>
          <a:p>
            <a:pPr indent="-501650" lvl="1" marL="914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Number of clusters (for your use case, is 10 segments practical? Is 20? Is 5?)</a:t>
            </a:r>
            <a:endParaRPr b="0" i="0" sz="4300" u="none" cap="none" strike="noStrike">
              <a:solidFill>
                <a:srgbClr val="3C404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pic>
        <p:nvPicPr>
          <p:cNvPr id="157" name="Google Shape;157;g1ef11ad8548_0_26"/>
          <p:cNvPicPr preferRelativeResize="0"/>
          <p:nvPr/>
        </p:nvPicPr>
        <p:blipFill rotWithShape="1">
          <a:blip r:embed="rId4">
            <a:alphaModFix/>
          </a:blip>
          <a:srcRect b="0" l="0" r="0" t="0"/>
          <a:stretch/>
        </p:blipFill>
        <p:spPr>
          <a:xfrm>
            <a:off x="6030767" y="2142733"/>
            <a:ext cx="12322443" cy="11110399"/>
          </a:xfrm>
          <a:prstGeom prst="rect">
            <a:avLst/>
          </a:prstGeom>
          <a:noFill/>
          <a:ln>
            <a:noFill/>
          </a:ln>
        </p:spPr>
      </p:pic>
      <p:grpSp>
        <p:nvGrpSpPr>
          <p:cNvPr id="158" name="Google Shape;158;g1ef11ad8548_0_26"/>
          <p:cNvGrpSpPr/>
          <p:nvPr/>
        </p:nvGrpSpPr>
        <p:grpSpPr>
          <a:xfrm>
            <a:off x="-3712" y="613659"/>
            <a:ext cx="7319700" cy="1073882"/>
            <a:chOff x="0" y="0"/>
            <a:chExt cx="7319700" cy="1073882"/>
          </a:xfrm>
        </p:grpSpPr>
        <p:sp>
          <p:nvSpPr>
            <p:cNvPr id="159" name="Google Shape;159;g1ef11ad8548_0_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0" name="Google Shape;160;g1ef11ad8548_0_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1" name="Google Shape;161;g1ef11ad8548_0_26"/>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62" name="Google Shape;162;g1ef11ad8548_0_26"/>
          <p:cNvGrpSpPr/>
          <p:nvPr/>
        </p:nvGrpSpPr>
        <p:grpSpPr>
          <a:xfrm>
            <a:off x="-3712" y="766059"/>
            <a:ext cx="7319700" cy="1073882"/>
            <a:chOff x="0" y="0"/>
            <a:chExt cx="7319700" cy="1073882"/>
          </a:xfrm>
        </p:grpSpPr>
        <p:sp>
          <p:nvSpPr>
            <p:cNvPr id="163" name="Google Shape;163;g1ef11ad8548_0_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4" name="Google Shape;164;g1ef11ad8548_0_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5" name="Google Shape;165;g1ef11ad8548_0_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7" name="Shape 1167"/>
        <p:cNvGrpSpPr/>
        <p:nvPr/>
      </p:nvGrpSpPr>
      <p:grpSpPr>
        <a:xfrm>
          <a:off x="0" y="0"/>
          <a:ext cx="0" cy="0"/>
          <a:chOff x="0" y="0"/>
          <a:chExt cx="0" cy="0"/>
        </a:xfrm>
      </p:grpSpPr>
      <p:grpSp>
        <p:nvGrpSpPr>
          <p:cNvPr id="1168" name="Google Shape;1168;g1ef11ad8548_0_1143"/>
          <p:cNvGrpSpPr/>
          <p:nvPr/>
        </p:nvGrpSpPr>
        <p:grpSpPr>
          <a:xfrm>
            <a:off x="-3712" y="766059"/>
            <a:ext cx="7319700" cy="1073882"/>
            <a:chOff x="0" y="0"/>
            <a:chExt cx="7319700" cy="1073882"/>
          </a:xfrm>
        </p:grpSpPr>
        <p:sp>
          <p:nvSpPr>
            <p:cNvPr id="1169" name="Google Shape;1169;g1ef11ad8548_0_11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70" name="Google Shape;1170;g1ef11ad8548_0_11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71" name="Google Shape;1171;g1ef11ad8548_0_11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Interpreting Clusters</a:t>
            </a:r>
            <a:endParaRPr b="0" i="0" sz="1400" u="none" cap="none" strike="noStrike">
              <a:solidFill>
                <a:srgbClr val="000000"/>
              </a:solidFill>
              <a:latin typeface="Arial"/>
              <a:ea typeface="Arial"/>
              <a:cs typeface="Arial"/>
              <a:sym typeface="Arial"/>
            </a:endParaRPr>
          </a:p>
        </p:txBody>
      </p:sp>
      <p:pic>
        <p:nvPicPr>
          <p:cNvPr descr="ForTheWomen_blacktext (2) (1).png" id="1172" name="Google Shape;1172;g1ef11ad8548_0_114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73" name="Google Shape;1173;g1ef11ad8548_0_114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74" name="Google Shape;1174;g1ef11ad8548_0_1143"/>
          <p:cNvSpPr txBox="1"/>
          <p:nvPr/>
        </p:nvSpPr>
        <p:spPr>
          <a:xfrm>
            <a:off x="1671250" y="2964100"/>
            <a:ext cx="14253000" cy="10101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en-PH" sz="2800" u="none" cap="none" strike="noStrike">
                <a:solidFill>
                  <a:srgbClr val="000000"/>
                </a:solidFill>
                <a:latin typeface="Roboto"/>
                <a:ea typeface="Roboto"/>
                <a:cs typeface="Roboto"/>
                <a:sym typeface="Roboto"/>
              </a:rPr>
              <a:t>Other Type of Customer Segmentation</a:t>
            </a:r>
            <a:br>
              <a:rPr b="1" i="0" lang="en-PH" sz="2800" u="none" cap="none" strike="noStrike">
                <a:solidFill>
                  <a:srgbClr val="000000"/>
                </a:solidFill>
                <a:latin typeface="Roboto"/>
                <a:ea typeface="Roboto"/>
                <a:cs typeface="Roboto"/>
                <a:sym typeface="Roboto"/>
              </a:rPr>
            </a:br>
            <a:r>
              <a:rPr b="1" i="0" lang="en-PH" sz="2800" u="none" cap="none" strike="noStrike">
                <a:solidFill>
                  <a:srgbClr val="0070C0"/>
                </a:solidFill>
                <a:latin typeface="Roboto"/>
                <a:ea typeface="Roboto"/>
                <a:cs typeface="Roboto"/>
                <a:sym typeface="Roboto"/>
              </a:rPr>
              <a:t>RFM</a:t>
            </a:r>
            <a:endParaRPr b="1" i="0" sz="2800" u="none" cap="none" strike="noStrike">
              <a:solidFill>
                <a:srgbClr val="0070C0"/>
              </a:solidFill>
              <a:latin typeface="Roboto"/>
              <a:ea typeface="Roboto"/>
              <a:cs typeface="Roboto"/>
              <a:sym typeface="Roboto"/>
            </a:endParaRPr>
          </a:p>
        </p:txBody>
      </p:sp>
      <p:pic>
        <p:nvPicPr>
          <p:cNvPr id="1175" name="Google Shape;1175;g1ef11ad8548_0_1143"/>
          <p:cNvPicPr preferRelativeResize="0"/>
          <p:nvPr/>
        </p:nvPicPr>
        <p:blipFill rotWithShape="1">
          <a:blip r:embed="rId4">
            <a:alphaModFix/>
          </a:blip>
          <a:srcRect b="0" l="0" r="0" t="0"/>
          <a:stretch/>
        </p:blipFill>
        <p:spPr>
          <a:xfrm>
            <a:off x="3306525" y="4536280"/>
            <a:ext cx="10619855" cy="6199196"/>
          </a:xfrm>
          <a:prstGeom prst="rect">
            <a:avLst/>
          </a:prstGeom>
          <a:noFill/>
          <a:ln>
            <a:noFill/>
          </a:ln>
        </p:spPr>
      </p:pic>
      <p:sp>
        <p:nvSpPr>
          <p:cNvPr id="1176" name="Google Shape;1176;g1ef11ad8548_0_1143"/>
          <p:cNvSpPr txBox="1"/>
          <p:nvPr/>
        </p:nvSpPr>
        <p:spPr>
          <a:xfrm>
            <a:off x="14894725" y="5388575"/>
            <a:ext cx="70335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Clustering done via rules/thresholds rather than multidimensional computations are sometimes more practical</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(and immediately interpretable)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g1ef11ad8548_0_31"/>
          <p:cNvSpPr txBox="1"/>
          <p:nvPr/>
        </p:nvSpPr>
        <p:spPr>
          <a:xfrm>
            <a:off x="964333" y="1941667"/>
            <a:ext cx="10741500" cy="48357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Mean Squared Error (MSE)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mean of the squared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Larger errors are noted more than with MAE, making MSE more popular.</a:t>
            </a:r>
            <a:endParaRPr b="0" i="0" sz="4300" u="none" cap="none" strike="noStrike">
              <a:solidFill>
                <a:srgbClr val="3C4043"/>
              </a:solidFill>
              <a:highlight>
                <a:srgbClr val="FFFFFF"/>
              </a:highlight>
              <a:latin typeface="Roboto"/>
              <a:ea typeface="Roboto"/>
              <a:cs typeface="Roboto"/>
              <a:sym typeface="Roboto"/>
            </a:endParaRPr>
          </a:p>
        </p:txBody>
      </p:sp>
      <p:pic>
        <p:nvPicPr>
          <p:cNvPr id="171" name="Google Shape;171;g1ef11ad8548_0_31"/>
          <p:cNvPicPr preferRelativeResize="0"/>
          <p:nvPr/>
        </p:nvPicPr>
        <p:blipFill rotWithShape="1">
          <a:blip r:embed="rId4">
            <a:alphaModFix/>
          </a:blip>
          <a:srcRect b="0" l="0" r="0" t="0"/>
          <a:stretch/>
        </p:blipFill>
        <p:spPr>
          <a:xfrm>
            <a:off x="1692199" y="6686733"/>
            <a:ext cx="14167803" cy="6037399"/>
          </a:xfrm>
          <a:prstGeom prst="rect">
            <a:avLst/>
          </a:prstGeom>
          <a:noFill/>
          <a:ln>
            <a:noFill/>
          </a:ln>
        </p:spPr>
      </p:pic>
      <p:grpSp>
        <p:nvGrpSpPr>
          <p:cNvPr id="172" name="Google Shape;172;g1ef11ad8548_0_31"/>
          <p:cNvGrpSpPr/>
          <p:nvPr/>
        </p:nvGrpSpPr>
        <p:grpSpPr>
          <a:xfrm>
            <a:off x="-3712" y="613659"/>
            <a:ext cx="7319700" cy="1073882"/>
            <a:chOff x="0" y="0"/>
            <a:chExt cx="7319700" cy="1073882"/>
          </a:xfrm>
        </p:grpSpPr>
        <p:sp>
          <p:nvSpPr>
            <p:cNvPr id="173" name="Google Shape;173;g1ef11ad8548_0_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4" name="Google Shape;174;g1ef11ad8548_0_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5" name="Google Shape;175;g1ef11ad8548_0_3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76" name="Google Shape;176;g1ef11ad8548_0_31"/>
          <p:cNvGrpSpPr/>
          <p:nvPr/>
        </p:nvGrpSpPr>
        <p:grpSpPr>
          <a:xfrm>
            <a:off x="-3712" y="766059"/>
            <a:ext cx="7319700" cy="1073882"/>
            <a:chOff x="0" y="0"/>
            <a:chExt cx="7319700" cy="1073882"/>
          </a:xfrm>
        </p:grpSpPr>
        <p:sp>
          <p:nvSpPr>
            <p:cNvPr id="177" name="Google Shape;177;g1ef11ad8548_0_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8" name="Google Shape;178;g1ef11ad8548_0_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9" name="Google Shape;179;g1ef11ad8548_0_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