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13716000" cx="24384000"/>
  <p:notesSz cx="6858000" cy="9144000"/>
  <p:embeddedFontLst>
    <p:embeddedFont>
      <p:font typeface="Roboto"/>
      <p:regular r:id="rId45"/>
      <p:bold r:id="rId46"/>
      <p:italic r:id="rId47"/>
      <p:boldItalic r:id="rId48"/>
    </p:embeddedFont>
    <p:embeddedFont>
      <p:font typeface="Poppins"/>
      <p:regular r:id="rId49"/>
      <p:bold r:id="rId50"/>
      <p:italic r:id="rId51"/>
      <p:boldItalic r:id="rId52"/>
    </p:embeddedFont>
    <p:embeddedFont>
      <p:font typeface="Helvetica Neue"/>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7" roundtripDataSignature="AMtx7mjeZZTD/AMbbo+YHtM6NFR6ljAy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Poppi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oppins-italic.fntdata"/><Relationship Id="rId50" Type="http://schemas.openxmlformats.org/officeDocument/2006/relationships/font" Target="fonts/Poppins-bold.fntdata"/><Relationship Id="rId53" Type="http://schemas.openxmlformats.org/officeDocument/2006/relationships/font" Target="fonts/HelveticaNeue-regular.fntdata"/><Relationship Id="rId52" Type="http://schemas.openxmlformats.org/officeDocument/2006/relationships/font" Target="fonts/Poppins-boldItalic.fntdata"/><Relationship Id="rId11" Type="http://schemas.openxmlformats.org/officeDocument/2006/relationships/slide" Target="slides/slide7.xml"/><Relationship Id="rId55" Type="http://schemas.openxmlformats.org/officeDocument/2006/relationships/font" Target="fonts/HelveticaNeue-italic.fntdata"/><Relationship Id="rId10" Type="http://schemas.openxmlformats.org/officeDocument/2006/relationships/slide" Target="slides/slide6.xml"/><Relationship Id="rId54" Type="http://schemas.openxmlformats.org/officeDocument/2006/relationships/font" Target="fonts/HelveticaNeue-bold.fntdata"/><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font" Target="fonts/HelveticaNeue-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f11ad854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ef11ad854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3000"/>
              </a:spcBef>
              <a:spcAft>
                <a:spcPts val="0"/>
              </a:spcAft>
              <a:buClr>
                <a:schemeClr val="dk1"/>
              </a:buClr>
              <a:buSzPts val="1100"/>
              <a:buFont typeface="Arial"/>
              <a:buNone/>
            </a:pPr>
            <a:r>
              <a:rPr lang="en-PH" sz="1500">
                <a:solidFill>
                  <a:srgbClr val="292929"/>
                </a:solidFill>
                <a:highlight>
                  <a:srgbClr val="FFFFFF"/>
                </a:highlight>
                <a:latin typeface="Georgia"/>
                <a:ea typeface="Georgia"/>
                <a:cs typeface="Georgia"/>
                <a:sym typeface="Georgia"/>
              </a:rPr>
              <a:t>Let’s analyze what this equation actually means.</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3200"/>
              </a:spcBef>
              <a:spcAft>
                <a:spcPts val="0"/>
              </a:spcAft>
              <a:buClr>
                <a:srgbClr val="292929"/>
              </a:buClr>
              <a:buSzPts val="1500"/>
              <a:buFont typeface="Georgia"/>
              <a:buChar char="●"/>
            </a:pPr>
            <a:r>
              <a:rPr lang="en-PH" sz="1500">
                <a:solidFill>
                  <a:srgbClr val="292929"/>
                </a:solidFill>
                <a:highlight>
                  <a:srgbClr val="FFFFFF"/>
                </a:highlight>
                <a:latin typeface="Georgia"/>
                <a:ea typeface="Georgia"/>
                <a:cs typeface="Georgia"/>
                <a:sym typeface="Georgia"/>
              </a:rPr>
              <a:t>In mathematics, the character that looks like weird E is called summation (Greek sigma). It is the sum of a sequence of numbers, from i=1 to n. Let’s imagine this like an array of points, where we go through all the points, from the first (i=1) to the last (i=n).</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PH" sz="1500">
                <a:solidFill>
                  <a:srgbClr val="292929"/>
                </a:solidFill>
                <a:highlight>
                  <a:srgbClr val="FFFFFF"/>
                </a:highlight>
                <a:latin typeface="Georgia"/>
                <a:ea typeface="Georgia"/>
                <a:cs typeface="Georgia"/>
                <a:sym typeface="Georgia"/>
              </a:rPr>
              <a:t>For each point, we take the y-coordinate of the point, and the y’-coordinate. The y-coordinate is our purple dot. The y’ point sits on the line we created. We subtract the y-coordinate value from the y’-coordinate value, and calculate the square of the result.</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PH" sz="1500">
                <a:solidFill>
                  <a:srgbClr val="292929"/>
                </a:solidFill>
                <a:highlight>
                  <a:srgbClr val="FFFFFF"/>
                </a:highlight>
                <a:latin typeface="Georgia"/>
                <a:ea typeface="Georgia"/>
                <a:cs typeface="Georgia"/>
                <a:sym typeface="Georgia"/>
              </a:rPr>
              <a:t>The third part is to take the sum of all the (y-y’)² values, and divide it by n, which will give the mean.</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Clr>
                <a:schemeClr val="dk1"/>
              </a:buClr>
              <a:buSzPts val="1100"/>
              <a:buFont typeface="Arial"/>
              <a:buNone/>
            </a:pPr>
            <a:r>
              <a:rPr lang="en-PH" sz="1500">
                <a:solidFill>
                  <a:srgbClr val="292929"/>
                </a:solidFill>
                <a:highlight>
                  <a:srgbClr val="FFFFFF"/>
                </a:highlight>
                <a:latin typeface="Georgia"/>
                <a:ea typeface="Georgia"/>
                <a:cs typeface="Georgia"/>
                <a:sym typeface="Georgia"/>
              </a:rPr>
              <a:t>Our goal is to minimize this mean, which will provide us with the best line that goes through all the points.</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f11ad85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ef11ad8548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f11ad854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ef11ad8548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PH"/>
              <a:t>Compare your error metric to the average value of the label in your data set to try to get an intuition of its overall performance.</a:t>
            </a:r>
            <a:endParaRPr/>
          </a:p>
          <a:p>
            <a:pPr indent="0" lvl="0" marL="0" rtl="0" algn="l">
              <a:lnSpc>
                <a:spcPct val="100000"/>
              </a:lnSpc>
              <a:spcBef>
                <a:spcPts val="0"/>
              </a:spcBef>
              <a:spcAft>
                <a:spcPts val="0"/>
              </a:spcAft>
              <a:buClr>
                <a:schemeClr val="dk1"/>
              </a:buClr>
              <a:buSzPts val="1100"/>
              <a:buFont typeface="Arial"/>
              <a:buNone/>
            </a:pPr>
            <a:r>
              <a:rPr lang="en-PH"/>
              <a:t>Domain knowledge also plays an important role here!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PH"/>
              <a:t>Context of importance is also necessary to consider. </a:t>
            </a:r>
            <a:endParaRPr/>
          </a:p>
          <a:p>
            <a:pPr indent="0" lvl="0" marL="0" rtl="0" algn="l">
              <a:lnSpc>
                <a:spcPct val="100000"/>
              </a:lnSpc>
              <a:spcBef>
                <a:spcPts val="0"/>
              </a:spcBef>
              <a:spcAft>
                <a:spcPts val="0"/>
              </a:spcAft>
              <a:buClr>
                <a:schemeClr val="dk1"/>
              </a:buClr>
              <a:buSzPts val="1100"/>
              <a:buFont typeface="Arial"/>
              <a:buNone/>
            </a:pPr>
            <a:r>
              <a:rPr lang="en-PH"/>
              <a:t>We may create a model to predict how much medication to give, in which case small fluctuations in RMSE may actually be very significant.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PH"/>
              <a:t>Root Mean Square Error (RMSE) is the standard deviation of the residuals (prediction errors). Residuals are a measure of how far from the regression line data points are; RMSE is a measure of how spread out these residuals are. In other words, it tells you how concentrated the data is around the line of best fit. Root mean square error is commonly used in climatology, forecasting, and regression analysis to verify experimental results.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f11ad854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ef11ad854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f11ad8548_0_4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6" name="Google Shape;236;g1ef11ad8548_0_4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f11ad8548_0_4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52" name="Google Shape;252;g1ef11ad8548_0_4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f11ad8548_0_4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69" name="Google Shape;269;g1ef11ad8548_0_4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f11ad8548_0_1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86" name="Google Shape;286;g1ef11ad8548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f11ad8548_0_1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04" name="Google Shape;304;g1ef11ad8548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f11ad8548_0_1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22" name="Google Shape;322;g1ef11ad8548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0c4befa0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g1d0c4befa0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ef11ad8548_0_2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0" name="Google Shape;340;g1ef11ad8548_0_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ef11ad8548_0_2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58" name="Google Shape;358;g1ef11ad8548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ef11ad8548_0_2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77" name="Google Shape;377;g1ef11ad8548_0_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ef11ad8548_0_2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96" name="Google Shape;396;g1ef11ad8548_0_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f11ad8548_0_2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15" name="Google Shape;415;g1ef11ad8548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ef11ad8548_0_30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33" name="Google Shape;433;g1ef11ad8548_0_3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f11ad8548_0_3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51" name="Google Shape;451;g1ef11ad8548_0_3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f11ad8548_0_3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67" name="Google Shape;467;g1ef11ad8548_0_3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ef11ad8548_0_50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83" name="Google Shape;483;g1ef11ad8548_0_5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ef11ad8548_0_4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g1ef11ad8548_0_4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f0b4169e7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1ef0b4169e7_0_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ef11ad8548_0_5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05" name="Google Shape;505;g1ef11ad8548_0_5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ef11ad8548_0_5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17" name="Google Shape;517;g1ef11ad8548_0_5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ef11ad8548_0_5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29" name="Google Shape;529;g1ef11ad8548_0_5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ef11ad8548_0_5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45" name="Google Shape;545;g1ef11ad8548_0_5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ef11ad8548_0_6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59" name="Google Shape;559;g1ef11ad8548_0_6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ef11ad8548_0_6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74" name="Google Shape;574;g1ef11ad8548_0_6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ef0b4169e7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g1ef0b4169e7_0_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ef11ad8548_0_6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95" name="Google Shape;595;g1ef11ad8548_0_6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ef11ad8548_0_6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08" name="Google Shape;608;g1ef11ad8548_0_6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ef11ad8548_0_6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21" name="Google Shape;621;g1ef11ad8548_0_6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f0b4169e7_0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7" name="Google Shape;97;g1ef0b4169e7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9694a6836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34" name="Google Shape;634;g29694a6836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f0b4169e7_0_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 name="Google Shape;109;g1ef0b4169e7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f11ad85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ef11ad854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PH"/>
              <a:t>Let’s take a moment now to discuss evaluating Regression Models</a:t>
            </a:r>
            <a:endParaRPr/>
          </a:p>
          <a:p>
            <a:pPr indent="0" lvl="0" marL="0" rtl="0" algn="l">
              <a:lnSpc>
                <a:spcPct val="100000"/>
              </a:lnSpc>
              <a:spcBef>
                <a:spcPts val="0"/>
              </a:spcBef>
              <a:spcAft>
                <a:spcPts val="0"/>
              </a:spcAft>
              <a:buSzPts val="1100"/>
              <a:buNone/>
            </a:pPr>
            <a:r>
              <a:rPr lang="en-PH"/>
              <a:t>Regression is a task when a model attempts to predict continuous values (unlike categorical values, which is classification)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PH"/>
              <a:t>You may have heard of some evaluation metrics like accuracy or recall.</a:t>
            </a:r>
            <a:endParaRPr/>
          </a:p>
          <a:p>
            <a:pPr indent="0" lvl="0" marL="0" rtl="0" algn="l">
              <a:lnSpc>
                <a:spcPct val="100000"/>
              </a:lnSpc>
              <a:spcBef>
                <a:spcPts val="0"/>
              </a:spcBef>
              <a:spcAft>
                <a:spcPts val="0"/>
              </a:spcAft>
              <a:buSzPts val="1100"/>
              <a:buNone/>
            </a:pPr>
            <a:r>
              <a:rPr lang="en-PH"/>
              <a:t>These sort of metrics aren’t useful for regression problems, we need metrics designed for continuous values!</a:t>
            </a:r>
            <a:endParaRPr/>
          </a:p>
          <a:p>
            <a:pPr indent="0" lvl="0" marL="0" rtl="0" algn="l">
              <a:lnSpc>
                <a:spcPct val="100000"/>
              </a:lnSpc>
              <a:spcBef>
                <a:spcPts val="0"/>
              </a:spcBef>
              <a:spcAft>
                <a:spcPts val="0"/>
              </a:spcAft>
              <a:buSzPts val="1100"/>
              <a:buNone/>
            </a:pPr>
            <a:r>
              <a:t/>
            </a:r>
            <a:endParaRPr/>
          </a:p>
          <a:p>
            <a:pPr indent="-317500" lvl="0" marL="457200" rtl="0" algn="l">
              <a:lnSpc>
                <a:spcPct val="100000"/>
              </a:lnSpc>
              <a:spcBef>
                <a:spcPts val="0"/>
              </a:spcBef>
              <a:spcAft>
                <a:spcPts val="0"/>
              </a:spcAft>
              <a:buSzPts val="1400"/>
              <a:buChar char="-"/>
            </a:pPr>
            <a:r>
              <a:rPr lang="en-PH"/>
              <a:t>Can you give me continuous versus categorical variables?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f11ad85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ef11ad854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f11ad854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ef11ad854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f11ad85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ef11ad8548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PH"/>
              <a:t>Let’s take a moment now to discuss evaluating Regression Models</a:t>
            </a:r>
            <a:endParaRPr/>
          </a:p>
          <a:p>
            <a:pPr indent="0" lvl="0" marL="0" rtl="0" algn="l">
              <a:lnSpc>
                <a:spcPct val="100000"/>
              </a:lnSpc>
              <a:spcBef>
                <a:spcPts val="0"/>
              </a:spcBef>
              <a:spcAft>
                <a:spcPts val="0"/>
              </a:spcAft>
              <a:buSzPts val="1100"/>
              <a:buNone/>
            </a:pPr>
            <a:r>
              <a:rPr lang="en-PH"/>
              <a:t>Regression is a task when a model attempts to predict continuous values (unlike categorical values, which is classification)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PH"/>
              <a:t>You may have heard of some evaluation metrics like accuracy or recall.</a:t>
            </a:r>
            <a:endParaRPr/>
          </a:p>
          <a:p>
            <a:pPr indent="0" lvl="0" marL="0" rtl="0" algn="l">
              <a:lnSpc>
                <a:spcPct val="100000"/>
              </a:lnSpc>
              <a:spcBef>
                <a:spcPts val="0"/>
              </a:spcBef>
              <a:spcAft>
                <a:spcPts val="0"/>
              </a:spcAft>
              <a:buSzPts val="1100"/>
              <a:buNone/>
            </a:pPr>
            <a:r>
              <a:rPr lang="en-PH"/>
              <a:t>These sort of metrics aren’t useful for regression problems, we need metrics designed for continuous values!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18"/>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18"/>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1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49" name="Shape 49"/>
        <p:cNvGrpSpPr/>
        <p:nvPr/>
      </p:nvGrpSpPr>
      <p:grpSpPr>
        <a:xfrm>
          <a:off x="0" y="0"/>
          <a:ext cx="0" cy="0"/>
          <a:chOff x="0" y="0"/>
          <a:chExt cx="0" cy="0"/>
        </a:xfrm>
      </p:grpSpPr>
      <p:sp>
        <p:nvSpPr>
          <p:cNvPr id="50" name="Google Shape;50;p26"/>
          <p:cNvSpPr/>
          <p:nvPr>
            <p:ph idx="2" type="pic"/>
          </p:nvPr>
        </p:nvSpPr>
        <p:spPr>
          <a:xfrm>
            <a:off x="13165980" y="952500"/>
            <a:ext cx="9525001" cy="11468100"/>
          </a:xfrm>
          <a:prstGeom prst="rect">
            <a:avLst/>
          </a:prstGeom>
          <a:noFill/>
          <a:ln>
            <a:noFill/>
          </a:ln>
        </p:spPr>
      </p:sp>
      <p:sp>
        <p:nvSpPr>
          <p:cNvPr id="51" name="Google Shape;51;p26"/>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8400"/>
              <a:buFont typeface="Avenir"/>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26"/>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3" name="Google Shape;53;p2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4" name="Shape 54"/>
        <p:cNvGrpSpPr/>
        <p:nvPr/>
      </p:nvGrpSpPr>
      <p:grpSpPr>
        <a:xfrm>
          <a:off x="0" y="0"/>
          <a:ext cx="0" cy="0"/>
          <a:chOff x="0" y="0"/>
          <a:chExt cx="0" cy="0"/>
        </a:xfrm>
      </p:grpSpPr>
      <p:sp>
        <p:nvSpPr>
          <p:cNvPr id="55" name="Google Shape;55;p2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6" name="Google Shape;56;p2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7" name="Google Shape;57;p2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8" name="Shape 58"/>
        <p:cNvGrpSpPr/>
        <p:nvPr/>
      </p:nvGrpSpPr>
      <p:grpSpPr>
        <a:xfrm>
          <a:off x="0" y="0"/>
          <a:ext cx="0" cy="0"/>
          <a:chOff x="0" y="0"/>
          <a:chExt cx="0" cy="0"/>
        </a:xfrm>
      </p:grpSpPr>
      <p:sp>
        <p:nvSpPr>
          <p:cNvPr id="59" name="Google Shape;59;p28"/>
          <p:cNvSpPr/>
          <p:nvPr>
            <p:ph idx="2" type="pic"/>
          </p:nvPr>
        </p:nvSpPr>
        <p:spPr>
          <a:xfrm>
            <a:off x="13169900" y="3149600"/>
            <a:ext cx="9525000" cy="9296400"/>
          </a:xfrm>
          <a:prstGeom prst="rect">
            <a:avLst/>
          </a:prstGeom>
          <a:noFill/>
          <a:ln>
            <a:noFill/>
          </a:ln>
        </p:spPr>
      </p:sp>
      <p:sp>
        <p:nvSpPr>
          <p:cNvPr id="60" name="Google Shape;60;p28"/>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1" name="Google Shape;61;p28"/>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2" name="Google Shape;62;p2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63" name="Shape 63"/>
        <p:cNvGrpSpPr/>
        <p:nvPr/>
      </p:nvGrpSpPr>
      <p:grpSpPr>
        <a:xfrm>
          <a:off x="0" y="0"/>
          <a:ext cx="0" cy="0"/>
          <a:chOff x="0" y="0"/>
          <a:chExt cx="0" cy="0"/>
        </a:xfrm>
      </p:grpSpPr>
      <p:sp>
        <p:nvSpPr>
          <p:cNvPr id="64" name="Google Shape;64;p29"/>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5" name="Google Shape;65;p2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6" name="Shape 66"/>
        <p:cNvGrpSpPr/>
        <p:nvPr/>
      </p:nvGrpSpPr>
      <p:grpSpPr>
        <a:xfrm>
          <a:off x="0" y="0"/>
          <a:ext cx="0" cy="0"/>
          <a:chOff x="0" y="0"/>
          <a:chExt cx="0" cy="0"/>
        </a:xfrm>
      </p:grpSpPr>
      <p:sp>
        <p:nvSpPr>
          <p:cNvPr id="67" name="Google Shape;67;p30"/>
          <p:cNvSpPr/>
          <p:nvPr>
            <p:ph idx="2" type="pic"/>
          </p:nvPr>
        </p:nvSpPr>
        <p:spPr>
          <a:xfrm>
            <a:off x="15760700" y="7048500"/>
            <a:ext cx="7404100" cy="5549900"/>
          </a:xfrm>
          <a:prstGeom prst="rect">
            <a:avLst/>
          </a:prstGeom>
          <a:noFill/>
          <a:ln>
            <a:noFill/>
          </a:ln>
        </p:spPr>
      </p:sp>
      <p:sp>
        <p:nvSpPr>
          <p:cNvPr id="68" name="Google Shape;68;p30"/>
          <p:cNvSpPr/>
          <p:nvPr>
            <p:ph idx="3" type="pic"/>
          </p:nvPr>
        </p:nvSpPr>
        <p:spPr>
          <a:xfrm>
            <a:off x="15760700" y="1130300"/>
            <a:ext cx="7404100" cy="5549900"/>
          </a:xfrm>
          <a:prstGeom prst="rect">
            <a:avLst/>
          </a:prstGeom>
          <a:noFill/>
          <a:ln>
            <a:noFill/>
          </a:ln>
        </p:spPr>
      </p:sp>
      <p:sp>
        <p:nvSpPr>
          <p:cNvPr id="69" name="Google Shape;69;p30"/>
          <p:cNvSpPr/>
          <p:nvPr>
            <p:ph idx="4" type="pic"/>
          </p:nvPr>
        </p:nvSpPr>
        <p:spPr>
          <a:xfrm>
            <a:off x="1206500" y="1130300"/>
            <a:ext cx="14173200" cy="11468100"/>
          </a:xfrm>
          <a:prstGeom prst="rect">
            <a:avLst/>
          </a:prstGeom>
          <a:noFill/>
          <a:ln>
            <a:noFill/>
          </a:ln>
        </p:spPr>
      </p:sp>
      <p:sp>
        <p:nvSpPr>
          <p:cNvPr id="70" name="Google Shape;70;p3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1" name="Shape 71"/>
        <p:cNvGrpSpPr/>
        <p:nvPr/>
      </p:nvGrpSpPr>
      <p:grpSpPr>
        <a:xfrm>
          <a:off x="0" y="0"/>
          <a:ext cx="0" cy="0"/>
          <a:chOff x="0" y="0"/>
          <a:chExt cx="0" cy="0"/>
        </a:xfrm>
      </p:grpSpPr>
      <p:sp>
        <p:nvSpPr>
          <p:cNvPr id="72" name="Google Shape;72;p31"/>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3" name="Google Shape;73;p31"/>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4800"/>
              <a:buFont typeface="Avenir"/>
              <a:buNone/>
              <a:defRPr sz="4800">
                <a:latin typeface="Avenir"/>
                <a:ea typeface="Avenir"/>
                <a:cs typeface="Avenir"/>
                <a:sym typeface="Avenir"/>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4" name="Google Shape;74;p3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5" name="Shape 75"/>
        <p:cNvGrpSpPr/>
        <p:nvPr/>
      </p:nvGrpSpPr>
      <p:grpSpPr>
        <a:xfrm>
          <a:off x="0" y="0"/>
          <a:ext cx="0" cy="0"/>
          <a:chOff x="0" y="0"/>
          <a:chExt cx="0" cy="0"/>
        </a:xfrm>
      </p:grpSpPr>
      <p:sp>
        <p:nvSpPr>
          <p:cNvPr id="76" name="Google Shape;76;p32"/>
          <p:cNvSpPr/>
          <p:nvPr>
            <p:ph idx="2" type="pic"/>
          </p:nvPr>
        </p:nvSpPr>
        <p:spPr>
          <a:xfrm>
            <a:off x="0" y="0"/>
            <a:ext cx="24384001" cy="13716000"/>
          </a:xfrm>
          <a:prstGeom prst="rect">
            <a:avLst/>
          </a:prstGeom>
          <a:noFill/>
          <a:ln>
            <a:noFill/>
          </a:ln>
        </p:spPr>
      </p:sp>
      <p:sp>
        <p:nvSpPr>
          <p:cNvPr id="77" name="Google Shape;77;p3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 name="Shape 13"/>
        <p:cNvGrpSpPr/>
        <p:nvPr/>
      </p:nvGrpSpPr>
      <p:grpSpPr>
        <a:xfrm>
          <a:off x="0" y="0"/>
          <a:ext cx="0" cy="0"/>
          <a:chOff x="0" y="0"/>
          <a:chExt cx="0" cy="0"/>
        </a:xfrm>
      </p:grpSpPr>
      <p:sp>
        <p:nvSpPr>
          <p:cNvPr id="14" name="Google Shape;14;p1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15" name="Shape 15"/>
        <p:cNvGrpSpPr/>
        <p:nvPr/>
      </p:nvGrpSpPr>
      <p:grpSpPr>
        <a:xfrm>
          <a:off x="0" y="0"/>
          <a:ext cx="0" cy="0"/>
          <a:chOff x="0" y="0"/>
          <a:chExt cx="0" cy="0"/>
        </a:xfrm>
      </p:grpSpPr>
      <p:sp>
        <p:nvSpPr>
          <p:cNvPr id="16" name="Google Shape;16;p22"/>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22"/>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8" name="Google Shape;18;p2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g130dfca2355_0_186"/>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1" name="Google Shape;21;g130dfca2355_0_186"/>
          <p:cNvSpPr txBox="1"/>
          <p:nvPr>
            <p:ph idx="1" type="body"/>
          </p:nvPr>
        </p:nvSpPr>
        <p:spPr>
          <a:xfrm>
            <a:off x="1508596" y="2079949"/>
            <a:ext cx="21366900" cy="3155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700"/>
              <a:buNone/>
              <a:defRPr b="1" i="0" sz="9000">
                <a:solidFill>
                  <a:srgbClr val="414DA3"/>
                </a:solidFill>
                <a:latin typeface="Arial"/>
                <a:ea typeface="Arial"/>
                <a:cs typeface="Arial"/>
                <a:sym typeface="Arial"/>
              </a:defRPr>
            </a:lvl1pPr>
            <a:lvl2pPr indent="-228600" lvl="1" marL="914400" algn="l">
              <a:lnSpc>
                <a:spcPct val="100000"/>
              </a:lnSpc>
              <a:spcBef>
                <a:spcPts val="0"/>
              </a:spcBef>
              <a:spcAft>
                <a:spcPts val="0"/>
              </a:spcAft>
              <a:buSzPts val="1700"/>
              <a:buNone/>
              <a:defRPr/>
            </a:lvl2pPr>
            <a:lvl3pPr indent="-228600" lvl="2" marL="1371600" algn="l">
              <a:lnSpc>
                <a:spcPct val="100000"/>
              </a:lnSpc>
              <a:spcBef>
                <a:spcPts val="0"/>
              </a:spcBef>
              <a:spcAft>
                <a:spcPts val="0"/>
              </a:spcAft>
              <a:buSzPts val="1700"/>
              <a:buNone/>
              <a:defRPr/>
            </a:lvl3pPr>
            <a:lvl4pPr indent="-228600" lvl="3" marL="1828800" algn="l">
              <a:lnSpc>
                <a:spcPct val="100000"/>
              </a:lnSpc>
              <a:spcBef>
                <a:spcPts val="0"/>
              </a:spcBef>
              <a:spcAft>
                <a:spcPts val="0"/>
              </a:spcAft>
              <a:buSzPts val="1700"/>
              <a:buNone/>
              <a:defRPr/>
            </a:lvl4pPr>
            <a:lvl5pPr indent="-228600" lvl="4" marL="2286000" algn="l">
              <a:lnSpc>
                <a:spcPct val="100000"/>
              </a:lnSpc>
              <a:spcBef>
                <a:spcPts val="0"/>
              </a:spcBef>
              <a:spcAft>
                <a:spcPts val="0"/>
              </a:spcAft>
              <a:buSzPts val="1700"/>
              <a:buNone/>
              <a:defRPr/>
            </a:lvl5pPr>
            <a:lvl6pPr indent="-228600" lvl="5" marL="2743200" algn="l">
              <a:lnSpc>
                <a:spcPct val="100000"/>
              </a:lnSpc>
              <a:spcBef>
                <a:spcPts val="0"/>
              </a:spcBef>
              <a:spcAft>
                <a:spcPts val="0"/>
              </a:spcAft>
              <a:buSzPts val="1700"/>
              <a:buNone/>
              <a:defRPr/>
            </a:lvl6pPr>
            <a:lvl7pPr indent="-228600" lvl="6" marL="3200400" algn="l">
              <a:lnSpc>
                <a:spcPct val="100000"/>
              </a:lnSpc>
              <a:spcBef>
                <a:spcPts val="0"/>
              </a:spcBef>
              <a:spcAft>
                <a:spcPts val="0"/>
              </a:spcAft>
              <a:buSzPts val="1700"/>
              <a:buNone/>
              <a:defRPr/>
            </a:lvl7pPr>
            <a:lvl8pPr indent="-228600" lvl="7" marL="3657600" algn="l">
              <a:lnSpc>
                <a:spcPct val="100000"/>
              </a:lnSpc>
              <a:spcBef>
                <a:spcPts val="0"/>
              </a:spcBef>
              <a:spcAft>
                <a:spcPts val="0"/>
              </a:spcAft>
              <a:buSzPts val="1700"/>
              <a:buNone/>
              <a:defRPr/>
            </a:lvl8pPr>
            <a:lvl9pPr indent="-228600" lvl="8" marL="4114800" algn="l">
              <a:lnSpc>
                <a:spcPct val="100000"/>
              </a:lnSpc>
              <a:spcBef>
                <a:spcPts val="0"/>
              </a:spcBef>
              <a:spcAft>
                <a:spcPts val="0"/>
              </a:spcAft>
              <a:buSzPts val="1700"/>
              <a:buNone/>
              <a:defRPr/>
            </a:lvl9pPr>
          </a:lstStyle>
          <a:p/>
        </p:txBody>
      </p:sp>
      <p:sp>
        <p:nvSpPr>
          <p:cNvPr id="22" name="Google Shape;22;g130dfca2355_0_186"/>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3" name="Google Shape;23;g130dfca2355_0_186"/>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4" name="Google Shape;24;g130dfca2355_0_186"/>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 name="Shape 25"/>
        <p:cNvGrpSpPr/>
        <p:nvPr/>
      </p:nvGrpSpPr>
      <p:grpSpPr>
        <a:xfrm>
          <a:off x="0" y="0"/>
          <a:ext cx="0" cy="0"/>
          <a:chOff x="0" y="0"/>
          <a:chExt cx="0" cy="0"/>
        </a:xfrm>
      </p:grpSpPr>
      <p:sp>
        <p:nvSpPr>
          <p:cNvPr id="26" name="Google Shape;26;g134f43e4296_0_33"/>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7" name="Google Shape;27;g134f43e4296_0_33"/>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8" name="Google Shape;28;g134f43e4296_0_33"/>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9" name="Google Shape;29;g134f43e4296_0_33"/>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0" name="Shape 30"/>
        <p:cNvGrpSpPr/>
        <p:nvPr/>
      </p:nvGrpSpPr>
      <p:grpSpPr>
        <a:xfrm>
          <a:off x="0" y="0"/>
          <a:ext cx="0" cy="0"/>
          <a:chOff x="0" y="0"/>
          <a:chExt cx="0" cy="0"/>
        </a:xfrm>
      </p:grpSpPr>
      <p:sp>
        <p:nvSpPr>
          <p:cNvPr id="31" name="Google Shape;31;g130dfca2355_0_739"/>
          <p:cNvSpPr/>
          <p:nvPr/>
        </p:nvSpPr>
        <p:spPr>
          <a:xfrm>
            <a:off x="0" y="1715616"/>
            <a:ext cx="7313636" cy="124729"/>
          </a:xfrm>
          <a:custGeom>
            <a:rect b="b" l="l" r="r" t="t"/>
            <a:pathLst>
              <a:path extrusionOk="0" h="102869" w="6031865">
                <a:moveTo>
                  <a:pt x="6031855" y="0"/>
                </a:moveTo>
                <a:lnTo>
                  <a:pt x="0" y="0"/>
                </a:lnTo>
                <a:lnTo>
                  <a:pt x="0" y="102285"/>
                </a:lnTo>
                <a:lnTo>
                  <a:pt x="6031855" y="102285"/>
                </a:lnTo>
                <a:lnTo>
                  <a:pt x="6031855" y="0"/>
                </a:lnTo>
                <a:close/>
              </a:path>
            </a:pathLst>
          </a:custGeom>
          <a:solidFill>
            <a:srgbClr val="6169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32" name="Google Shape;32;g130dfca2355_0_739"/>
          <p:cNvSpPr/>
          <p:nvPr/>
        </p:nvSpPr>
        <p:spPr>
          <a:xfrm>
            <a:off x="446147" y="12150509"/>
            <a:ext cx="1406400" cy="1090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33" name="Google Shape;33;g130dfca2355_0_739"/>
          <p:cNvSpPr txBox="1"/>
          <p:nvPr>
            <p:ph type="ctrTitle"/>
          </p:nvPr>
        </p:nvSpPr>
        <p:spPr>
          <a:xfrm>
            <a:off x="8530172" y="109048"/>
            <a:ext cx="7323600" cy="221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1" i="0" sz="5400">
                <a:solidFill>
                  <a:srgbClr val="051D9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4" name="Google Shape;34;g130dfca2355_0_739"/>
          <p:cNvSpPr txBox="1"/>
          <p:nvPr>
            <p:ph idx="1" type="subTitle"/>
          </p:nvPr>
        </p:nvSpPr>
        <p:spPr>
          <a:xfrm>
            <a:off x="3657600" y="7680960"/>
            <a:ext cx="17069100" cy="342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5" name="Google Shape;35;g130dfca2355_0_739"/>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6" name="Google Shape;36;g130dfca2355_0_739"/>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7" name="Google Shape;37;g130dfca2355_0_739"/>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8" name="Shape 38"/>
        <p:cNvGrpSpPr/>
        <p:nvPr/>
      </p:nvGrpSpPr>
      <p:grpSpPr>
        <a:xfrm>
          <a:off x="0" y="0"/>
          <a:ext cx="0" cy="0"/>
          <a:chOff x="0" y="0"/>
          <a:chExt cx="0" cy="0"/>
        </a:xfrm>
      </p:grpSpPr>
      <p:sp>
        <p:nvSpPr>
          <p:cNvPr id="39" name="Google Shape;39;p23"/>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0" name="Google Shape;40;p2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41" name="Shape 41"/>
        <p:cNvGrpSpPr/>
        <p:nvPr/>
      </p:nvGrpSpPr>
      <p:grpSpPr>
        <a:xfrm>
          <a:off x="0" y="0"/>
          <a:ext cx="0" cy="0"/>
          <a:chOff x="0" y="0"/>
          <a:chExt cx="0" cy="0"/>
        </a:xfrm>
      </p:grpSpPr>
      <p:sp>
        <p:nvSpPr>
          <p:cNvPr id="42" name="Google Shape;42;p24"/>
          <p:cNvSpPr/>
          <p:nvPr>
            <p:ph idx="2" type="pic"/>
          </p:nvPr>
        </p:nvSpPr>
        <p:spPr>
          <a:xfrm>
            <a:off x="3125968" y="673100"/>
            <a:ext cx="18135601" cy="8737600"/>
          </a:xfrm>
          <a:prstGeom prst="rect">
            <a:avLst/>
          </a:prstGeom>
          <a:noFill/>
          <a:ln>
            <a:noFill/>
          </a:ln>
        </p:spPr>
      </p:sp>
      <p:sp>
        <p:nvSpPr>
          <p:cNvPr id="43" name="Google Shape;43;p24"/>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4" name="Google Shape;44;p24"/>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5" name="Google Shape;45;p2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46" name="Shape 46"/>
        <p:cNvGrpSpPr/>
        <p:nvPr/>
      </p:nvGrpSpPr>
      <p:grpSpPr>
        <a:xfrm>
          <a:off x="0" y="0"/>
          <a:ext cx="0" cy="0"/>
          <a:chOff x="0" y="0"/>
          <a:chExt cx="0" cy="0"/>
        </a:xfrm>
      </p:grpSpPr>
      <p:sp>
        <p:nvSpPr>
          <p:cNvPr id="47" name="Google Shape;47;p25"/>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2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1pPr>
            <a:lvl2pPr lvl="1"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2pPr>
            <a:lvl3pPr lvl="2"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3pPr>
            <a:lvl4pPr lvl="3"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4pPr>
            <a:lvl5pPr lvl="4"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5pPr>
            <a:lvl6pPr lvl="5"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6pPr>
            <a:lvl7pPr lvl="6"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7pPr>
            <a:lvl8pPr lvl="7"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8pPr>
            <a:lvl9pPr lvl="8"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9pPr>
          </a:lstStyle>
          <a:p/>
        </p:txBody>
      </p:sp>
      <p:sp>
        <p:nvSpPr>
          <p:cNvPr id="7" name="Google Shape;7;p1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1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ForTheWomen_blacktext (2) (1).png" id="82" name="Google Shape;82;p1"/>
          <p:cNvPicPr preferRelativeResize="0"/>
          <p:nvPr/>
        </p:nvPicPr>
        <p:blipFill rotWithShape="1">
          <a:blip r:embed="rId3">
            <a:alphaModFix/>
          </a:blip>
          <a:srcRect b="0" l="0" r="0" t="0"/>
          <a:stretch/>
        </p:blipFill>
        <p:spPr>
          <a:xfrm>
            <a:off x="3286895" y="562367"/>
            <a:ext cx="17810210" cy="125912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pic>
        <p:nvPicPr>
          <p:cNvPr id="184" name="Google Shape;184;g1ef11ad8548_0_37"/>
          <p:cNvPicPr preferRelativeResize="0"/>
          <p:nvPr/>
        </p:nvPicPr>
        <p:blipFill rotWithShape="1">
          <a:blip r:embed="rId4">
            <a:alphaModFix/>
          </a:blip>
          <a:srcRect b="0" l="0" r="0" t="0"/>
          <a:stretch/>
        </p:blipFill>
        <p:spPr>
          <a:xfrm>
            <a:off x="1895400" y="2170933"/>
            <a:ext cx="21429867" cy="10191665"/>
          </a:xfrm>
          <a:prstGeom prst="rect">
            <a:avLst/>
          </a:prstGeom>
          <a:noFill/>
          <a:ln>
            <a:noFill/>
          </a:ln>
        </p:spPr>
      </p:pic>
      <p:sp>
        <p:nvSpPr>
          <p:cNvPr id="185" name="Google Shape;185;g1ef11ad8548_0_37"/>
          <p:cNvSpPr/>
          <p:nvPr/>
        </p:nvSpPr>
        <p:spPr>
          <a:xfrm>
            <a:off x="17914333" y="4340933"/>
            <a:ext cx="5732700" cy="2516700"/>
          </a:xfrm>
          <a:prstGeom prst="wedgeRectCallout">
            <a:avLst>
              <a:gd fmla="val -81337" name="adj1"/>
              <a:gd fmla="val 56016"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en-PH" sz="3700" u="none" cap="none" strike="noStrike">
                <a:solidFill>
                  <a:srgbClr val="000000"/>
                </a:solidFill>
                <a:latin typeface="Arial"/>
                <a:ea typeface="Arial"/>
                <a:cs typeface="Arial"/>
                <a:sym typeface="Arial"/>
              </a:rPr>
              <a:t>These formulas can be coded up to determine an iterative way to print out the MSE.</a:t>
            </a:r>
            <a:endParaRPr b="0" i="0" sz="3700" u="none" cap="none" strike="noStrike">
              <a:solidFill>
                <a:srgbClr val="000000"/>
              </a:solidFill>
              <a:latin typeface="Arial"/>
              <a:ea typeface="Arial"/>
              <a:cs typeface="Arial"/>
              <a:sym typeface="Arial"/>
            </a:endParaRPr>
          </a:p>
        </p:txBody>
      </p:sp>
      <p:grpSp>
        <p:nvGrpSpPr>
          <p:cNvPr id="186" name="Google Shape;186;g1ef11ad8548_0_37"/>
          <p:cNvGrpSpPr/>
          <p:nvPr/>
        </p:nvGrpSpPr>
        <p:grpSpPr>
          <a:xfrm>
            <a:off x="-3712" y="613659"/>
            <a:ext cx="7319700" cy="1073882"/>
            <a:chOff x="0" y="0"/>
            <a:chExt cx="7319700" cy="1073882"/>
          </a:xfrm>
        </p:grpSpPr>
        <p:sp>
          <p:nvSpPr>
            <p:cNvPr id="187" name="Google Shape;187;g1ef11ad8548_0_3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88" name="Google Shape;188;g1ef11ad8548_0_3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89" name="Google Shape;189;g1ef11ad8548_0_37"/>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90" name="Google Shape;190;g1ef11ad8548_0_37"/>
          <p:cNvGrpSpPr/>
          <p:nvPr/>
        </p:nvGrpSpPr>
        <p:grpSpPr>
          <a:xfrm>
            <a:off x="-3712" y="766059"/>
            <a:ext cx="7319700" cy="1073882"/>
            <a:chOff x="0" y="0"/>
            <a:chExt cx="7319700" cy="1073882"/>
          </a:xfrm>
        </p:grpSpPr>
        <p:sp>
          <p:nvSpPr>
            <p:cNvPr id="191" name="Google Shape;191;g1ef11ad8548_0_3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92" name="Google Shape;192;g1ef11ad8548_0_3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93" name="Google Shape;193;g1ef11ad8548_0_3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pic>
        <p:nvPicPr>
          <p:cNvPr id="198" name="Google Shape;198;g1ef11ad8548_0_43"/>
          <p:cNvPicPr preferRelativeResize="0"/>
          <p:nvPr/>
        </p:nvPicPr>
        <p:blipFill rotWithShape="1">
          <a:blip r:embed="rId4">
            <a:alphaModFix/>
          </a:blip>
          <a:srcRect b="0" l="0" r="0" t="0"/>
          <a:stretch/>
        </p:blipFill>
        <p:spPr>
          <a:xfrm>
            <a:off x="6169333" y="2080667"/>
            <a:ext cx="11938000" cy="11023600"/>
          </a:xfrm>
          <a:prstGeom prst="rect">
            <a:avLst/>
          </a:prstGeom>
          <a:noFill/>
          <a:ln>
            <a:noFill/>
          </a:ln>
        </p:spPr>
      </p:pic>
      <p:grpSp>
        <p:nvGrpSpPr>
          <p:cNvPr id="199" name="Google Shape;199;g1ef11ad8548_0_43"/>
          <p:cNvGrpSpPr/>
          <p:nvPr/>
        </p:nvGrpSpPr>
        <p:grpSpPr>
          <a:xfrm>
            <a:off x="-3712" y="613659"/>
            <a:ext cx="7319700" cy="1073882"/>
            <a:chOff x="0" y="0"/>
            <a:chExt cx="7319700" cy="1073882"/>
          </a:xfrm>
        </p:grpSpPr>
        <p:sp>
          <p:nvSpPr>
            <p:cNvPr id="200" name="Google Shape;200;g1ef11ad8548_0_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1" name="Google Shape;201;g1ef11ad8548_0_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02" name="Google Shape;202;g1ef11ad8548_0_43"/>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03" name="Google Shape;203;g1ef11ad8548_0_43"/>
          <p:cNvGrpSpPr/>
          <p:nvPr/>
        </p:nvGrpSpPr>
        <p:grpSpPr>
          <a:xfrm>
            <a:off x="-3712" y="766059"/>
            <a:ext cx="7319700" cy="1073882"/>
            <a:chOff x="0" y="0"/>
            <a:chExt cx="7319700" cy="1073882"/>
          </a:xfrm>
        </p:grpSpPr>
        <p:sp>
          <p:nvSpPr>
            <p:cNvPr id="204" name="Google Shape;204;g1ef11ad8548_0_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5" name="Google Shape;205;g1ef11ad8548_0_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06" name="Google Shape;206;g1ef11ad8548_0_4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g1ef11ad8548_0_48"/>
          <p:cNvSpPr txBox="1"/>
          <p:nvPr/>
        </p:nvSpPr>
        <p:spPr>
          <a:xfrm>
            <a:off x="964333" y="1941667"/>
            <a:ext cx="10741500" cy="81450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Root Mean Square Error (RMSE)</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This is the root of the  mean of the squared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Most popular (has same units as y)</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Common question: “Is this value of RMSE good?”</a:t>
            </a:r>
            <a:endParaRPr b="0" i="0" sz="4300" u="none" cap="none" strike="noStrike">
              <a:solidFill>
                <a:srgbClr val="3C4043"/>
              </a:solidFill>
              <a:highlight>
                <a:srgbClr val="FFFFFF"/>
              </a:highlight>
              <a:latin typeface="Roboto"/>
              <a:ea typeface="Roboto"/>
              <a:cs typeface="Roboto"/>
              <a:sym typeface="Roboto"/>
            </a:endParaRPr>
          </a:p>
          <a:p>
            <a:pPr indent="-882650" lvl="1" marL="2438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Context is everything!</a:t>
            </a:r>
            <a:endParaRPr b="0" i="0" sz="4300" u="none" cap="none" strike="noStrike">
              <a:solidFill>
                <a:srgbClr val="3C4043"/>
              </a:solidFill>
              <a:highlight>
                <a:srgbClr val="FFFFFF"/>
              </a:highlight>
              <a:latin typeface="Roboto"/>
              <a:ea typeface="Roboto"/>
              <a:cs typeface="Roboto"/>
              <a:sym typeface="Roboto"/>
            </a:endParaRPr>
          </a:p>
          <a:p>
            <a:pPr indent="-882650" lvl="1" marL="24384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A RMSE of $10 is fantastic for predicting the price of a house, but horrible for predicting the price of a candy bar!</a:t>
            </a:r>
            <a:endParaRPr b="0" i="0" sz="4300" u="none" cap="none" strike="noStrike">
              <a:solidFill>
                <a:srgbClr val="3C4043"/>
              </a:solidFill>
              <a:highlight>
                <a:srgbClr val="FFFFFF"/>
              </a:highlight>
              <a:latin typeface="Roboto"/>
              <a:ea typeface="Roboto"/>
              <a:cs typeface="Roboto"/>
              <a:sym typeface="Roboto"/>
            </a:endParaRPr>
          </a:p>
        </p:txBody>
      </p:sp>
      <p:pic>
        <p:nvPicPr>
          <p:cNvPr descr="Science Cat - Linear Regression i have no idea what i am doing" id="212" name="Google Shape;212;g1ef11ad8548_0_48"/>
          <p:cNvPicPr preferRelativeResize="0"/>
          <p:nvPr/>
        </p:nvPicPr>
        <p:blipFill rotWithShape="1">
          <a:blip r:embed="rId4">
            <a:alphaModFix/>
          </a:blip>
          <a:srcRect b="0" l="0" r="0" t="0"/>
          <a:stretch/>
        </p:blipFill>
        <p:spPr>
          <a:xfrm>
            <a:off x="13533733" y="1792800"/>
            <a:ext cx="8212866" cy="10869999"/>
          </a:xfrm>
          <a:prstGeom prst="rect">
            <a:avLst/>
          </a:prstGeom>
          <a:noFill/>
          <a:ln>
            <a:noFill/>
          </a:ln>
        </p:spPr>
      </p:pic>
      <p:grpSp>
        <p:nvGrpSpPr>
          <p:cNvPr id="213" name="Google Shape;213;g1ef11ad8548_0_48"/>
          <p:cNvGrpSpPr/>
          <p:nvPr/>
        </p:nvGrpSpPr>
        <p:grpSpPr>
          <a:xfrm>
            <a:off x="-3712" y="613659"/>
            <a:ext cx="7319700" cy="1073882"/>
            <a:chOff x="0" y="0"/>
            <a:chExt cx="7319700" cy="1073882"/>
          </a:xfrm>
        </p:grpSpPr>
        <p:sp>
          <p:nvSpPr>
            <p:cNvPr id="214" name="Google Shape;214;g1ef11ad8548_0_4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15" name="Google Shape;215;g1ef11ad8548_0_4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16" name="Google Shape;216;g1ef11ad8548_0_48"/>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17" name="Google Shape;217;g1ef11ad8548_0_48"/>
          <p:cNvGrpSpPr/>
          <p:nvPr/>
        </p:nvGrpSpPr>
        <p:grpSpPr>
          <a:xfrm>
            <a:off x="-3712" y="766059"/>
            <a:ext cx="7319700" cy="1073882"/>
            <a:chOff x="0" y="0"/>
            <a:chExt cx="7319700" cy="1073882"/>
          </a:xfrm>
        </p:grpSpPr>
        <p:sp>
          <p:nvSpPr>
            <p:cNvPr id="218" name="Google Shape;218;g1ef11ad8548_0_4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19" name="Google Shape;219;g1ef11ad8548_0_4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20" name="Google Shape;220;g1ef11ad8548_0_4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pic>
        <p:nvPicPr>
          <p:cNvPr id="225" name="Google Shape;225;g1ef11ad8548_0_54"/>
          <p:cNvPicPr preferRelativeResize="0"/>
          <p:nvPr/>
        </p:nvPicPr>
        <p:blipFill rotWithShape="1">
          <a:blip r:embed="rId4">
            <a:alphaModFix/>
          </a:blip>
          <a:srcRect b="0" l="0" r="0" t="0"/>
          <a:stretch/>
        </p:blipFill>
        <p:spPr>
          <a:xfrm>
            <a:off x="1422400" y="1996000"/>
            <a:ext cx="21992735" cy="10332799"/>
          </a:xfrm>
          <a:prstGeom prst="rect">
            <a:avLst/>
          </a:prstGeom>
          <a:noFill/>
          <a:ln>
            <a:noFill/>
          </a:ln>
        </p:spPr>
      </p:pic>
      <p:grpSp>
        <p:nvGrpSpPr>
          <p:cNvPr id="226" name="Google Shape;226;g1ef11ad8548_0_54"/>
          <p:cNvGrpSpPr/>
          <p:nvPr/>
        </p:nvGrpSpPr>
        <p:grpSpPr>
          <a:xfrm>
            <a:off x="-3712" y="613659"/>
            <a:ext cx="7319700" cy="1073882"/>
            <a:chOff x="0" y="0"/>
            <a:chExt cx="7319700" cy="1073882"/>
          </a:xfrm>
        </p:grpSpPr>
        <p:sp>
          <p:nvSpPr>
            <p:cNvPr id="227" name="Google Shape;227;g1ef11ad8548_0_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28" name="Google Shape;228;g1ef11ad8548_0_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29" name="Google Shape;229;g1ef11ad8548_0_54"/>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230" name="Google Shape;230;g1ef11ad8548_0_54"/>
          <p:cNvGrpSpPr/>
          <p:nvPr/>
        </p:nvGrpSpPr>
        <p:grpSpPr>
          <a:xfrm>
            <a:off x="-3712" y="766059"/>
            <a:ext cx="7319700" cy="1073882"/>
            <a:chOff x="0" y="0"/>
            <a:chExt cx="7319700" cy="1073882"/>
          </a:xfrm>
        </p:grpSpPr>
        <p:sp>
          <p:nvSpPr>
            <p:cNvPr id="231" name="Google Shape;231;g1ef11ad8548_0_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32" name="Google Shape;232;g1ef11ad8548_0_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33" name="Google Shape;233;g1ef11ad8548_0_5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g1ef11ad8548_0_457"/>
          <p:cNvGrpSpPr/>
          <p:nvPr/>
        </p:nvGrpSpPr>
        <p:grpSpPr>
          <a:xfrm>
            <a:off x="-3712" y="766059"/>
            <a:ext cx="7319700" cy="1073882"/>
            <a:chOff x="0" y="0"/>
            <a:chExt cx="7319700" cy="1073882"/>
          </a:xfrm>
        </p:grpSpPr>
        <p:sp>
          <p:nvSpPr>
            <p:cNvPr id="239" name="Google Shape;239;g1ef11ad8548_0_4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0" name="Google Shape;240;g1ef11ad8548_0_4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41" name="Google Shape;241;g1ef11ad8548_0_4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242" name="Google Shape;242;g1ef11ad8548_0_45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43" name="Google Shape;243;g1ef11ad8548_0_45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4" name="Google Shape;244;g1ef11ad8548_0_45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5" name="Google Shape;245;g1ef11ad8548_0_457"/>
          <p:cNvSpPr txBox="1"/>
          <p:nvPr/>
        </p:nvSpPr>
        <p:spPr>
          <a:xfrm>
            <a:off x="2431275" y="3153625"/>
            <a:ext cx="168333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How do we measure “goodness of fit”/”distance” when our outcome is binary (or more broadly, categorical)? </a:t>
            </a:r>
            <a:endParaRPr b="1" i="0" sz="6000" u="none" cap="none" strike="noStrike">
              <a:solidFill>
                <a:srgbClr val="000000"/>
              </a:solidFill>
              <a:latin typeface="Helvetica Neue"/>
              <a:ea typeface="Helvetica Neue"/>
              <a:cs typeface="Helvetica Neue"/>
              <a:sym typeface="Helvetica Neue"/>
            </a:endParaRPr>
          </a:p>
        </p:txBody>
      </p:sp>
      <p:grpSp>
        <p:nvGrpSpPr>
          <p:cNvPr id="246" name="Google Shape;246;g1ef11ad8548_0_457"/>
          <p:cNvGrpSpPr/>
          <p:nvPr/>
        </p:nvGrpSpPr>
        <p:grpSpPr>
          <a:xfrm>
            <a:off x="-3712" y="766059"/>
            <a:ext cx="7319700" cy="1073882"/>
            <a:chOff x="0" y="0"/>
            <a:chExt cx="7319700" cy="1073882"/>
          </a:xfrm>
        </p:grpSpPr>
        <p:sp>
          <p:nvSpPr>
            <p:cNvPr id="247" name="Google Shape;247;g1ef11ad8548_0_4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8" name="Google Shape;248;g1ef11ad8548_0_4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49" name="Google Shape;249;g1ef11ad8548_0_4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g1ef11ad8548_0_472"/>
          <p:cNvGrpSpPr/>
          <p:nvPr/>
        </p:nvGrpSpPr>
        <p:grpSpPr>
          <a:xfrm>
            <a:off x="-3712" y="766059"/>
            <a:ext cx="7319700" cy="1073882"/>
            <a:chOff x="0" y="0"/>
            <a:chExt cx="7319700" cy="1073882"/>
          </a:xfrm>
        </p:grpSpPr>
        <p:sp>
          <p:nvSpPr>
            <p:cNvPr id="255" name="Google Shape;255;g1ef11ad8548_0_4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56" name="Google Shape;256;g1ef11ad8548_0_4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57" name="Google Shape;257;g1ef11ad8548_0_4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258" name="Google Shape;258;g1ef11ad8548_0_47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59" name="Google Shape;259;g1ef11ad8548_0_47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0" name="Google Shape;260;g1ef11ad8548_0_47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61" name="Google Shape;261;g1ef11ad8548_0_472"/>
          <p:cNvSpPr txBox="1"/>
          <p:nvPr/>
        </p:nvSpPr>
        <p:spPr>
          <a:xfrm>
            <a:off x="2431275" y="3153625"/>
            <a:ext cx="16833300" cy="557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How do we measure “goodness of fit”/”distance” when our outcome is binary (or more broadly, categorical)?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LogLoss </a:t>
            </a:r>
            <a:r>
              <a:rPr b="0" i="0" lang="en-PH" sz="5000" u="none" cap="none" strike="noStrike">
                <a:solidFill>
                  <a:srgbClr val="000000"/>
                </a:solidFill>
                <a:latin typeface="Helvetica Neue"/>
                <a:ea typeface="Helvetica Neue"/>
                <a:cs typeface="Helvetica Neue"/>
                <a:sym typeface="Helvetica Neue"/>
              </a:rPr>
              <a:t>(Cross-Entropy):</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Used for binary classification problems (0, 1)</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Measures the distance between actual values (0, 1) and the probabilities returned by the model (e.g. 0.5, 0.8, 0.9)</a:t>
            </a:r>
            <a:endParaRPr b="0" i="0" sz="5000" u="none" cap="none" strike="noStrike">
              <a:solidFill>
                <a:srgbClr val="000000"/>
              </a:solidFill>
              <a:latin typeface="Helvetica Neue"/>
              <a:ea typeface="Helvetica Neue"/>
              <a:cs typeface="Helvetica Neue"/>
              <a:sym typeface="Helvetica Neue"/>
            </a:endParaRPr>
          </a:p>
        </p:txBody>
      </p:sp>
      <p:grpSp>
        <p:nvGrpSpPr>
          <p:cNvPr id="262" name="Google Shape;262;g1ef11ad8548_0_472"/>
          <p:cNvGrpSpPr/>
          <p:nvPr/>
        </p:nvGrpSpPr>
        <p:grpSpPr>
          <a:xfrm>
            <a:off x="-3712" y="766059"/>
            <a:ext cx="7319700" cy="1073882"/>
            <a:chOff x="0" y="0"/>
            <a:chExt cx="7319700" cy="1073882"/>
          </a:xfrm>
        </p:grpSpPr>
        <p:sp>
          <p:nvSpPr>
            <p:cNvPr id="263" name="Google Shape;263;g1ef11ad8548_0_4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64" name="Google Shape;264;g1ef11ad8548_0_4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65" name="Google Shape;265;g1ef11ad8548_0_4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pic>
        <p:nvPicPr>
          <p:cNvPr id="266" name="Google Shape;266;g1ef11ad8548_0_472"/>
          <p:cNvPicPr preferRelativeResize="0"/>
          <p:nvPr/>
        </p:nvPicPr>
        <p:blipFill rotWithShape="1">
          <a:blip r:embed="rId4">
            <a:alphaModFix/>
          </a:blip>
          <a:srcRect b="0" l="0" r="0" t="0"/>
          <a:stretch/>
        </p:blipFill>
        <p:spPr>
          <a:xfrm>
            <a:off x="6949186" y="8941725"/>
            <a:ext cx="8819501" cy="3438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pSp>
        <p:nvGrpSpPr>
          <p:cNvPr id="271" name="Google Shape;271;g1ef11ad8548_0_488"/>
          <p:cNvGrpSpPr/>
          <p:nvPr/>
        </p:nvGrpSpPr>
        <p:grpSpPr>
          <a:xfrm>
            <a:off x="-3712" y="766059"/>
            <a:ext cx="7319700" cy="1073882"/>
            <a:chOff x="0" y="0"/>
            <a:chExt cx="7319700" cy="1073882"/>
          </a:xfrm>
        </p:grpSpPr>
        <p:sp>
          <p:nvSpPr>
            <p:cNvPr id="272" name="Google Shape;272;g1ef11ad8548_0_48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73" name="Google Shape;273;g1ef11ad8548_0_48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74" name="Google Shape;274;g1ef11ad8548_0_48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275" name="Google Shape;275;g1ef11ad8548_0_48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76" name="Google Shape;276;g1ef11ad8548_0_48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77" name="Google Shape;277;g1ef11ad8548_0_488"/>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78" name="Google Shape;278;g1ef11ad8548_0_488"/>
          <p:cNvSpPr txBox="1"/>
          <p:nvPr/>
        </p:nvSpPr>
        <p:spPr>
          <a:xfrm>
            <a:off x="2431275" y="3153625"/>
            <a:ext cx="168333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LogLoss </a:t>
            </a:r>
            <a:r>
              <a:rPr b="0" i="0" lang="en-PH" sz="5000" u="none" cap="none" strike="noStrike">
                <a:solidFill>
                  <a:srgbClr val="000000"/>
                </a:solidFill>
                <a:latin typeface="Helvetica Neue"/>
                <a:ea typeface="Helvetica Neue"/>
                <a:cs typeface="Helvetica Neue"/>
                <a:sym typeface="Helvetica Neue"/>
              </a:rPr>
              <a:t>(Cross-Entropy):</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Used for binary classification problems (0, 1)</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5000"/>
              <a:buFont typeface="Helvetica Neue"/>
              <a:buChar char="-"/>
            </a:pPr>
            <a:r>
              <a:rPr b="0" i="0" lang="en-PH" sz="5000" u="none" cap="none" strike="noStrike">
                <a:solidFill>
                  <a:srgbClr val="000000"/>
                </a:solidFill>
                <a:latin typeface="Helvetica Neue"/>
                <a:ea typeface="Helvetica Neue"/>
                <a:cs typeface="Helvetica Neue"/>
                <a:sym typeface="Helvetica Neue"/>
              </a:rPr>
              <a:t>Measures the distance between actual values (0, 1) and the probabilities returned by the model (e.g. 0.5, 0.8, 0.9)</a:t>
            </a:r>
            <a:endParaRPr b="0" i="0" sz="5000" u="none" cap="none" strike="noStrike">
              <a:solidFill>
                <a:srgbClr val="000000"/>
              </a:solidFill>
              <a:latin typeface="Helvetica Neue"/>
              <a:ea typeface="Helvetica Neue"/>
              <a:cs typeface="Helvetica Neue"/>
              <a:sym typeface="Helvetica Neue"/>
            </a:endParaRPr>
          </a:p>
        </p:txBody>
      </p:sp>
      <p:grpSp>
        <p:nvGrpSpPr>
          <p:cNvPr id="279" name="Google Shape;279;g1ef11ad8548_0_488"/>
          <p:cNvGrpSpPr/>
          <p:nvPr/>
        </p:nvGrpSpPr>
        <p:grpSpPr>
          <a:xfrm>
            <a:off x="-3712" y="766059"/>
            <a:ext cx="7319700" cy="1073882"/>
            <a:chOff x="0" y="0"/>
            <a:chExt cx="7319700" cy="1073882"/>
          </a:xfrm>
        </p:grpSpPr>
        <p:sp>
          <p:nvSpPr>
            <p:cNvPr id="280" name="Google Shape;280;g1ef11ad8548_0_48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81" name="Google Shape;281;g1ef11ad8548_0_48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82" name="Google Shape;282;g1ef11ad8548_0_48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
        <p:nvSpPr>
          <p:cNvPr id="283" name="Google Shape;283;g1ef11ad8548_0_488"/>
          <p:cNvSpPr txBox="1"/>
          <p:nvPr/>
        </p:nvSpPr>
        <p:spPr>
          <a:xfrm>
            <a:off x="6218550" y="8126150"/>
            <a:ext cx="10446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Baseline Model: Uninformative Model (randomly guessing)</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g1ef11ad8548_0_151"/>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289" name="Google Shape;289;g1ef11ad8548_0_151"/>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 name="Google Shape;290;g1ef11ad8548_0_151"/>
          <p:cNvGrpSpPr/>
          <p:nvPr/>
        </p:nvGrpSpPr>
        <p:grpSpPr>
          <a:xfrm>
            <a:off x="-3712" y="766059"/>
            <a:ext cx="7319700" cy="1073882"/>
            <a:chOff x="0" y="0"/>
            <a:chExt cx="7319700" cy="1073882"/>
          </a:xfrm>
        </p:grpSpPr>
        <p:sp>
          <p:nvSpPr>
            <p:cNvPr id="291" name="Google Shape;291;g1ef11ad8548_0_1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92" name="Google Shape;292;g1ef11ad8548_0_1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93" name="Google Shape;293;g1ef11ad8548_0_1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294" name="Google Shape;294;g1ef11ad8548_0_151"/>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295" name="Google Shape;295;g1ef11ad8548_0_15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96" name="Google Shape;296;g1ef11ad8548_0_151"/>
          <p:cNvSpPr txBox="1"/>
          <p:nvPr/>
        </p:nvSpPr>
        <p:spPr>
          <a:xfrm>
            <a:off x="14129175" y="3421250"/>
            <a:ext cx="83892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297" name="Google Shape;297;g1ef11ad8548_0_15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298" name="Google Shape;298;g1ef11ad8548_0_151"/>
          <p:cNvGrpSpPr/>
          <p:nvPr/>
        </p:nvGrpSpPr>
        <p:grpSpPr>
          <a:xfrm>
            <a:off x="-3712" y="766059"/>
            <a:ext cx="7319700" cy="1073882"/>
            <a:chOff x="0" y="0"/>
            <a:chExt cx="7319700" cy="1073882"/>
          </a:xfrm>
        </p:grpSpPr>
        <p:sp>
          <p:nvSpPr>
            <p:cNvPr id="299" name="Google Shape;299;g1ef11ad8548_0_1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00" name="Google Shape;300;g1ef11ad8548_0_1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01" name="Google Shape;301;g1ef11ad8548_0_1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g1ef11ad8548_0_164"/>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307" name="Google Shape;307;g1ef11ad8548_0_164"/>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8" name="Google Shape;308;g1ef11ad8548_0_164"/>
          <p:cNvGrpSpPr/>
          <p:nvPr/>
        </p:nvGrpSpPr>
        <p:grpSpPr>
          <a:xfrm>
            <a:off x="-3712" y="766059"/>
            <a:ext cx="7319700" cy="1073882"/>
            <a:chOff x="0" y="0"/>
            <a:chExt cx="7319700" cy="1073882"/>
          </a:xfrm>
        </p:grpSpPr>
        <p:sp>
          <p:nvSpPr>
            <p:cNvPr id="309" name="Google Shape;309;g1ef11ad8548_0_1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10" name="Google Shape;310;g1ef11ad8548_0_1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11" name="Google Shape;311;g1ef11ad8548_0_1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12" name="Google Shape;312;g1ef11ad8548_0_164"/>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313" name="Google Shape;313;g1ef11ad8548_0_16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14" name="Google Shape;314;g1ef11ad8548_0_164"/>
          <p:cNvSpPr txBox="1"/>
          <p:nvPr/>
        </p:nvSpPr>
        <p:spPr>
          <a:xfrm>
            <a:off x="14129175" y="3421250"/>
            <a:ext cx="83892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are some surefire ways in which we can minimize our distance metrics?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315" name="Google Shape;315;g1ef11ad8548_0_164"/>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316" name="Google Shape;316;g1ef11ad8548_0_164"/>
          <p:cNvGrpSpPr/>
          <p:nvPr/>
        </p:nvGrpSpPr>
        <p:grpSpPr>
          <a:xfrm>
            <a:off x="-3712" y="766059"/>
            <a:ext cx="7319700" cy="1073882"/>
            <a:chOff x="0" y="0"/>
            <a:chExt cx="7319700" cy="1073882"/>
          </a:xfrm>
        </p:grpSpPr>
        <p:sp>
          <p:nvSpPr>
            <p:cNvPr id="317" name="Google Shape;317;g1ef11ad8548_0_1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18" name="Google Shape;318;g1ef11ad8548_0_1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19" name="Google Shape;319;g1ef11ad8548_0_1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1ef11ad8548_0_177"/>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325" name="Google Shape;325;g1ef11ad8548_0_177"/>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6" name="Google Shape;326;g1ef11ad8548_0_177"/>
          <p:cNvGrpSpPr/>
          <p:nvPr/>
        </p:nvGrpSpPr>
        <p:grpSpPr>
          <a:xfrm>
            <a:off x="-3712" y="766059"/>
            <a:ext cx="7319700" cy="1073882"/>
            <a:chOff x="0" y="0"/>
            <a:chExt cx="7319700" cy="1073882"/>
          </a:xfrm>
        </p:grpSpPr>
        <p:sp>
          <p:nvSpPr>
            <p:cNvPr id="327" name="Google Shape;327;g1ef11ad8548_0_17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28" name="Google Shape;328;g1ef11ad8548_0_17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29" name="Google Shape;329;g1ef11ad8548_0_17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30" name="Google Shape;330;g1ef11ad8548_0_177"/>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331" name="Google Shape;331;g1ef11ad8548_0_17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32" name="Google Shape;332;g1ef11ad8548_0_177"/>
          <p:cNvSpPr txBox="1"/>
          <p:nvPr/>
        </p:nvSpPr>
        <p:spPr>
          <a:xfrm>
            <a:off x="14129175" y="3421250"/>
            <a:ext cx="8389200" cy="572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are some surefire ways in which we can minimize our distance metrics?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Better Features</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More Features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333" name="Google Shape;333;g1ef11ad8548_0_17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334" name="Google Shape;334;g1ef11ad8548_0_177"/>
          <p:cNvGrpSpPr/>
          <p:nvPr/>
        </p:nvGrpSpPr>
        <p:grpSpPr>
          <a:xfrm>
            <a:off x="-3712" y="766059"/>
            <a:ext cx="7319700" cy="1073882"/>
            <a:chOff x="0" y="0"/>
            <a:chExt cx="7319700" cy="1073882"/>
          </a:xfrm>
        </p:grpSpPr>
        <p:sp>
          <p:nvSpPr>
            <p:cNvPr id="335" name="Google Shape;335;g1ef11ad8548_0_17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36" name="Google Shape;336;g1ef11ad8548_0_17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37" name="Google Shape;337;g1ef11ad8548_0_17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d0c4befa0c_0_0"/>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lang="en-PH" sz="14000">
                <a:solidFill>
                  <a:srgbClr val="1A1E68"/>
                </a:solidFill>
                <a:latin typeface="Avenir"/>
                <a:ea typeface="Avenir"/>
                <a:cs typeface="Avenir"/>
                <a:sym typeface="Avenir"/>
              </a:rPr>
              <a:t>Model Evaluation</a:t>
            </a:r>
            <a:endParaRPr b="1" i="0" sz="7000" u="none" cap="none" strike="noStrike">
              <a:solidFill>
                <a:srgbClr val="1A1E68"/>
              </a:solidFill>
              <a:latin typeface="Avenir"/>
              <a:ea typeface="Avenir"/>
              <a:cs typeface="Avenir"/>
              <a:sym typeface="Avenir"/>
            </a:endParaRPr>
          </a:p>
        </p:txBody>
      </p:sp>
      <p:pic>
        <p:nvPicPr>
          <p:cNvPr descr="ForTheWomen_blacktext (2) (1).png" id="88" name="Google Shape;88;g1d0c4befa0c_0_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pSp>
        <p:nvGrpSpPr>
          <p:cNvPr id="342" name="Google Shape;342;g1ef11ad8548_0_203"/>
          <p:cNvGrpSpPr/>
          <p:nvPr/>
        </p:nvGrpSpPr>
        <p:grpSpPr>
          <a:xfrm>
            <a:off x="-3712" y="766059"/>
            <a:ext cx="7319700" cy="1073882"/>
            <a:chOff x="0" y="0"/>
            <a:chExt cx="7319700" cy="1073882"/>
          </a:xfrm>
        </p:grpSpPr>
        <p:sp>
          <p:nvSpPr>
            <p:cNvPr id="343" name="Google Shape;343;g1ef11ad8548_0_20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44" name="Google Shape;344;g1ef11ad8548_0_20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45" name="Google Shape;345;g1ef11ad8548_0_20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46" name="Google Shape;346;g1ef11ad8548_0_20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47" name="Google Shape;347;g1ef11ad8548_0_20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48" name="Google Shape;348;g1ef11ad8548_0_203"/>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49" name="Google Shape;349;g1ef11ad8548_0_203"/>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pic>
        <p:nvPicPr>
          <p:cNvPr id="350" name="Google Shape;350;g1ef11ad8548_0_203"/>
          <p:cNvPicPr preferRelativeResize="0"/>
          <p:nvPr/>
        </p:nvPicPr>
        <p:blipFill rotWithShape="1">
          <a:blip r:embed="rId4">
            <a:alphaModFix/>
          </a:blip>
          <a:srcRect b="0" l="0" r="0" t="0"/>
          <a:stretch/>
        </p:blipFill>
        <p:spPr>
          <a:xfrm>
            <a:off x="2470784" y="3153625"/>
            <a:ext cx="10908799" cy="8282000"/>
          </a:xfrm>
          <a:prstGeom prst="rect">
            <a:avLst/>
          </a:prstGeom>
          <a:noFill/>
          <a:ln>
            <a:noFill/>
          </a:ln>
        </p:spPr>
      </p:pic>
      <p:sp>
        <p:nvSpPr>
          <p:cNvPr id="351" name="Google Shape;351;g1ef11ad8548_0_203"/>
          <p:cNvSpPr txBox="1"/>
          <p:nvPr/>
        </p:nvSpPr>
        <p:spPr>
          <a:xfrm>
            <a:off x="14584300" y="3246650"/>
            <a:ext cx="71451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2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p:txBody>
      </p:sp>
      <p:grpSp>
        <p:nvGrpSpPr>
          <p:cNvPr id="352" name="Google Shape;352;g1ef11ad8548_0_203"/>
          <p:cNvGrpSpPr/>
          <p:nvPr/>
        </p:nvGrpSpPr>
        <p:grpSpPr>
          <a:xfrm>
            <a:off x="-3712" y="766059"/>
            <a:ext cx="7319700" cy="1073882"/>
            <a:chOff x="0" y="0"/>
            <a:chExt cx="7319700" cy="1073882"/>
          </a:xfrm>
        </p:grpSpPr>
        <p:sp>
          <p:nvSpPr>
            <p:cNvPr id="353" name="Google Shape;353;g1ef11ad8548_0_20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54" name="Google Shape;354;g1ef11ad8548_0_20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55" name="Google Shape;355;g1ef11ad8548_0_20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pSp>
        <p:nvGrpSpPr>
          <p:cNvPr id="360" name="Google Shape;360;g1ef11ad8548_0_232"/>
          <p:cNvGrpSpPr/>
          <p:nvPr/>
        </p:nvGrpSpPr>
        <p:grpSpPr>
          <a:xfrm>
            <a:off x="-3712" y="766059"/>
            <a:ext cx="7319700" cy="1073882"/>
            <a:chOff x="0" y="0"/>
            <a:chExt cx="7319700" cy="1073882"/>
          </a:xfrm>
        </p:grpSpPr>
        <p:sp>
          <p:nvSpPr>
            <p:cNvPr id="361" name="Google Shape;361;g1ef11ad8548_0_2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62" name="Google Shape;362;g1ef11ad8548_0_2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63" name="Google Shape;363;g1ef11ad8548_0_2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64" name="Google Shape;364;g1ef11ad8548_0_23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65" name="Google Shape;365;g1ef11ad8548_0_23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66" name="Google Shape;366;g1ef11ad8548_0_23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67" name="Google Shape;367;g1ef11ad8548_0_232"/>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pic>
        <p:nvPicPr>
          <p:cNvPr id="368" name="Google Shape;368;g1ef11ad8548_0_232"/>
          <p:cNvPicPr preferRelativeResize="0"/>
          <p:nvPr/>
        </p:nvPicPr>
        <p:blipFill rotWithShape="1">
          <a:blip r:embed="rId4">
            <a:alphaModFix/>
          </a:blip>
          <a:srcRect b="0" l="0" r="0" t="0"/>
          <a:stretch/>
        </p:blipFill>
        <p:spPr>
          <a:xfrm>
            <a:off x="2470784" y="3153625"/>
            <a:ext cx="10908799" cy="8282000"/>
          </a:xfrm>
          <a:prstGeom prst="rect">
            <a:avLst/>
          </a:prstGeom>
          <a:noFill/>
          <a:ln>
            <a:noFill/>
          </a:ln>
        </p:spPr>
      </p:pic>
      <p:sp>
        <p:nvSpPr>
          <p:cNvPr id="369" name="Google Shape;369;g1ef11ad8548_0_232"/>
          <p:cNvSpPr txBox="1"/>
          <p:nvPr/>
        </p:nvSpPr>
        <p:spPr>
          <a:xfrm>
            <a:off x="14584300" y="3246650"/>
            <a:ext cx="71451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2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Smallest Degree = 1 (line): mx + b</a:t>
            </a:r>
            <a:endParaRPr b="0" i="0" sz="5000" u="none" cap="none" strike="noStrike">
              <a:solidFill>
                <a:srgbClr val="000000"/>
              </a:solidFill>
              <a:latin typeface="Helvetica Neue"/>
              <a:ea typeface="Helvetica Neue"/>
              <a:cs typeface="Helvetica Neue"/>
              <a:sym typeface="Helvetica Neue"/>
            </a:endParaRPr>
          </a:p>
        </p:txBody>
      </p:sp>
      <p:pic>
        <p:nvPicPr>
          <p:cNvPr id="370" name="Google Shape;370;g1ef11ad8548_0_232"/>
          <p:cNvPicPr preferRelativeResize="0"/>
          <p:nvPr/>
        </p:nvPicPr>
        <p:blipFill rotWithShape="1">
          <a:blip r:embed="rId5">
            <a:alphaModFix/>
          </a:blip>
          <a:srcRect b="0" l="0" r="0" t="0"/>
          <a:stretch/>
        </p:blipFill>
        <p:spPr>
          <a:xfrm>
            <a:off x="1868403" y="3100913"/>
            <a:ext cx="12113524" cy="8387417"/>
          </a:xfrm>
          <a:prstGeom prst="rect">
            <a:avLst/>
          </a:prstGeom>
          <a:noFill/>
          <a:ln>
            <a:noFill/>
          </a:ln>
        </p:spPr>
      </p:pic>
      <p:grpSp>
        <p:nvGrpSpPr>
          <p:cNvPr id="371" name="Google Shape;371;g1ef11ad8548_0_232"/>
          <p:cNvGrpSpPr/>
          <p:nvPr/>
        </p:nvGrpSpPr>
        <p:grpSpPr>
          <a:xfrm>
            <a:off x="-3712" y="766059"/>
            <a:ext cx="7319700" cy="1073882"/>
            <a:chOff x="0" y="0"/>
            <a:chExt cx="7319700" cy="1073882"/>
          </a:xfrm>
        </p:grpSpPr>
        <p:sp>
          <p:nvSpPr>
            <p:cNvPr id="372" name="Google Shape;372;g1ef11ad8548_0_2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73" name="Google Shape;373;g1ef11ad8548_0_2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74" name="Google Shape;374;g1ef11ad8548_0_2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g1ef11ad8548_0_246"/>
          <p:cNvGrpSpPr/>
          <p:nvPr/>
        </p:nvGrpSpPr>
        <p:grpSpPr>
          <a:xfrm>
            <a:off x="-3712" y="766059"/>
            <a:ext cx="7319700" cy="1073882"/>
            <a:chOff x="0" y="0"/>
            <a:chExt cx="7319700" cy="1073882"/>
          </a:xfrm>
        </p:grpSpPr>
        <p:sp>
          <p:nvSpPr>
            <p:cNvPr id="380" name="Google Shape;380;g1ef11ad8548_0_24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81" name="Google Shape;381;g1ef11ad8548_0_24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82" name="Google Shape;382;g1ef11ad8548_0_24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383" name="Google Shape;383;g1ef11ad8548_0_24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84" name="Google Shape;384;g1ef11ad8548_0_24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85" name="Google Shape;385;g1ef11ad8548_0_24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86" name="Google Shape;386;g1ef11ad8548_0_246"/>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pic>
        <p:nvPicPr>
          <p:cNvPr id="387" name="Google Shape;387;g1ef11ad8548_0_246"/>
          <p:cNvPicPr preferRelativeResize="0"/>
          <p:nvPr/>
        </p:nvPicPr>
        <p:blipFill rotWithShape="1">
          <a:blip r:embed="rId4">
            <a:alphaModFix/>
          </a:blip>
          <a:srcRect b="0" l="0" r="0" t="0"/>
          <a:stretch/>
        </p:blipFill>
        <p:spPr>
          <a:xfrm>
            <a:off x="2470784" y="3153625"/>
            <a:ext cx="10908799" cy="8282000"/>
          </a:xfrm>
          <a:prstGeom prst="rect">
            <a:avLst/>
          </a:prstGeom>
          <a:noFill/>
          <a:ln>
            <a:noFill/>
          </a:ln>
        </p:spPr>
      </p:pic>
      <p:sp>
        <p:nvSpPr>
          <p:cNvPr id="388" name="Google Shape;388;g1ef11ad8548_0_246"/>
          <p:cNvSpPr txBox="1"/>
          <p:nvPr/>
        </p:nvSpPr>
        <p:spPr>
          <a:xfrm>
            <a:off x="14584300" y="3246650"/>
            <a:ext cx="71451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3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p:txBody>
      </p:sp>
      <p:pic>
        <p:nvPicPr>
          <p:cNvPr id="389" name="Google Shape;389;g1ef11ad8548_0_246"/>
          <p:cNvPicPr preferRelativeResize="0"/>
          <p:nvPr/>
        </p:nvPicPr>
        <p:blipFill rotWithShape="1">
          <a:blip r:embed="rId5">
            <a:alphaModFix/>
          </a:blip>
          <a:srcRect b="0" l="0" r="0" t="0"/>
          <a:stretch/>
        </p:blipFill>
        <p:spPr>
          <a:xfrm>
            <a:off x="2470770" y="3153625"/>
            <a:ext cx="10908800" cy="8727040"/>
          </a:xfrm>
          <a:prstGeom prst="rect">
            <a:avLst/>
          </a:prstGeom>
          <a:noFill/>
          <a:ln>
            <a:noFill/>
          </a:ln>
        </p:spPr>
      </p:pic>
      <p:grpSp>
        <p:nvGrpSpPr>
          <p:cNvPr id="390" name="Google Shape;390;g1ef11ad8548_0_246"/>
          <p:cNvGrpSpPr/>
          <p:nvPr/>
        </p:nvGrpSpPr>
        <p:grpSpPr>
          <a:xfrm>
            <a:off x="-3712" y="766059"/>
            <a:ext cx="7319700" cy="1073882"/>
            <a:chOff x="0" y="0"/>
            <a:chExt cx="7319700" cy="1073882"/>
          </a:xfrm>
        </p:grpSpPr>
        <p:sp>
          <p:nvSpPr>
            <p:cNvPr id="391" name="Google Shape;391;g1ef11ad8548_0_24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92" name="Google Shape;392;g1ef11ad8548_0_24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93" name="Google Shape;393;g1ef11ad8548_0_24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pSp>
        <p:nvGrpSpPr>
          <p:cNvPr id="398" name="Google Shape;398;g1ef11ad8548_0_275"/>
          <p:cNvGrpSpPr/>
          <p:nvPr/>
        </p:nvGrpSpPr>
        <p:grpSpPr>
          <a:xfrm>
            <a:off x="-3712" y="766059"/>
            <a:ext cx="7319700" cy="1073882"/>
            <a:chOff x="0" y="0"/>
            <a:chExt cx="7319700" cy="1073882"/>
          </a:xfrm>
        </p:grpSpPr>
        <p:sp>
          <p:nvSpPr>
            <p:cNvPr id="399" name="Google Shape;399;g1ef11ad8548_0_2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00" name="Google Shape;400;g1ef11ad8548_0_2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01" name="Google Shape;401;g1ef11ad8548_0_2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02" name="Google Shape;402;g1ef11ad8548_0_27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03" name="Google Shape;403;g1ef11ad8548_0_27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04" name="Google Shape;404;g1ef11ad8548_0_27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05" name="Google Shape;405;g1ef11ad8548_0_275"/>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sp>
        <p:nvSpPr>
          <p:cNvPr id="406" name="Google Shape;406;g1ef11ad8548_0_275"/>
          <p:cNvSpPr txBox="1"/>
          <p:nvPr/>
        </p:nvSpPr>
        <p:spPr>
          <a:xfrm>
            <a:off x="14584300" y="3246650"/>
            <a:ext cx="7145100" cy="541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3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Degree = 2 (Quadratic form):</a:t>
            </a:r>
            <a:endParaRPr b="0" i="0" sz="4000" u="none" cap="none" strike="noStrike">
              <a:solidFill>
                <a:srgbClr val="000000"/>
              </a:solidFill>
              <a:latin typeface="Helvetica Neue"/>
              <a:ea typeface="Helvetica Neue"/>
              <a:cs typeface="Helvetica Neue"/>
              <a:sym typeface="Helvetica Neue"/>
            </a:endParaRPr>
          </a:p>
        </p:txBody>
      </p:sp>
      <p:pic>
        <p:nvPicPr>
          <p:cNvPr id="407" name="Google Shape;407;g1ef11ad8548_0_275"/>
          <p:cNvPicPr preferRelativeResize="0"/>
          <p:nvPr/>
        </p:nvPicPr>
        <p:blipFill rotWithShape="1">
          <a:blip r:embed="rId4">
            <a:alphaModFix/>
          </a:blip>
          <a:srcRect b="0" l="0" r="0" t="0"/>
          <a:stretch/>
        </p:blipFill>
        <p:spPr>
          <a:xfrm>
            <a:off x="14665946" y="8757675"/>
            <a:ext cx="6981825" cy="857250"/>
          </a:xfrm>
          <a:prstGeom prst="rect">
            <a:avLst/>
          </a:prstGeom>
          <a:noFill/>
          <a:ln>
            <a:noFill/>
          </a:ln>
        </p:spPr>
      </p:pic>
      <p:pic>
        <p:nvPicPr>
          <p:cNvPr id="408" name="Google Shape;408;g1ef11ad8548_0_275"/>
          <p:cNvPicPr preferRelativeResize="0"/>
          <p:nvPr/>
        </p:nvPicPr>
        <p:blipFill rotWithShape="1">
          <a:blip r:embed="rId5">
            <a:alphaModFix/>
          </a:blip>
          <a:srcRect b="0" l="0" r="0" t="0"/>
          <a:stretch/>
        </p:blipFill>
        <p:spPr>
          <a:xfrm>
            <a:off x="2956315" y="3435625"/>
            <a:ext cx="8014975" cy="8509149"/>
          </a:xfrm>
          <a:prstGeom prst="rect">
            <a:avLst/>
          </a:prstGeom>
          <a:noFill/>
          <a:ln>
            <a:noFill/>
          </a:ln>
        </p:spPr>
      </p:pic>
      <p:grpSp>
        <p:nvGrpSpPr>
          <p:cNvPr id="409" name="Google Shape;409;g1ef11ad8548_0_275"/>
          <p:cNvGrpSpPr/>
          <p:nvPr/>
        </p:nvGrpSpPr>
        <p:grpSpPr>
          <a:xfrm>
            <a:off x="-3712" y="766059"/>
            <a:ext cx="7319700" cy="1073882"/>
            <a:chOff x="0" y="0"/>
            <a:chExt cx="7319700" cy="1073882"/>
          </a:xfrm>
        </p:grpSpPr>
        <p:sp>
          <p:nvSpPr>
            <p:cNvPr id="410" name="Google Shape;410;g1ef11ad8548_0_2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1" name="Google Shape;411;g1ef11ad8548_0_2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12" name="Google Shape;412;g1ef11ad8548_0_2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pSp>
        <p:nvGrpSpPr>
          <p:cNvPr id="417" name="Google Shape;417;g1ef11ad8548_0_291"/>
          <p:cNvGrpSpPr/>
          <p:nvPr/>
        </p:nvGrpSpPr>
        <p:grpSpPr>
          <a:xfrm>
            <a:off x="-3712" y="766059"/>
            <a:ext cx="7319700" cy="1073882"/>
            <a:chOff x="0" y="0"/>
            <a:chExt cx="7319700" cy="1073882"/>
          </a:xfrm>
        </p:grpSpPr>
        <p:sp>
          <p:nvSpPr>
            <p:cNvPr id="418" name="Google Shape;418;g1ef11ad8548_0_29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9" name="Google Shape;419;g1ef11ad8548_0_29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20" name="Google Shape;420;g1ef11ad8548_0_29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21" name="Google Shape;421;g1ef11ad8548_0_29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22" name="Google Shape;422;g1ef11ad8548_0_29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23" name="Google Shape;423;g1ef11ad8548_0_29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24" name="Google Shape;424;g1ef11ad8548_0_291"/>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sp>
        <p:nvSpPr>
          <p:cNvPr id="425" name="Google Shape;425;g1ef11ad8548_0_291"/>
          <p:cNvSpPr txBox="1"/>
          <p:nvPr/>
        </p:nvSpPr>
        <p:spPr>
          <a:xfrm>
            <a:off x="14584300" y="3246650"/>
            <a:ext cx="7145100" cy="464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4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pic>
        <p:nvPicPr>
          <p:cNvPr id="426" name="Google Shape;426;g1ef11ad8548_0_291"/>
          <p:cNvPicPr preferRelativeResize="0"/>
          <p:nvPr/>
        </p:nvPicPr>
        <p:blipFill rotWithShape="1">
          <a:blip r:embed="rId4">
            <a:alphaModFix/>
          </a:blip>
          <a:srcRect b="0" l="0" r="0" t="0"/>
          <a:stretch/>
        </p:blipFill>
        <p:spPr>
          <a:xfrm>
            <a:off x="2678081" y="3246650"/>
            <a:ext cx="8293201" cy="8803350"/>
          </a:xfrm>
          <a:prstGeom prst="rect">
            <a:avLst/>
          </a:prstGeom>
          <a:noFill/>
          <a:ln>
            <a:noFill/>
          </a:ln>
        </p:spPr>
      </p:pic>
      <p:grpSp>
        <p:nvGrpSpPr>
          <p:cNvPr id="427" name="Google Shape;427;g1ef11ad8548_0_291"/>
          <p:cNvGrpSpPr/>
          <p:nvPr/>
        </p:nvGrpSpPr>
        <p:grpSpPr>
          <a:xfrm>
            <a:off x="-3712" y="766059"/>
            <a:ext cx="7319700" cy="1073882"/>
            <a:chOff x="0" y="0"/>
            <a:chExt cx="7319700" cy="1073882"/>
          </a:xfrm>
        </p:grpSpPr>
        <p:sp>
          <p:nvSpPr>
            <p:cNvPr id="428" name="Google Shape;428;g1ef11ad8548_0_29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29" name="Google Shape;429;g1ef11ad8548_0_29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0" name="Google Shape;430;g1ef11ad8548_0_29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pSp>
        <p:nvGrpSpPr>
          <p:cNvPr id="435" name="Google Shape;435;g1ef11ad8548_0_306"/>
          <p:cNvGrpSpPr/>
          <p:nvPr/>
        </p:nvGrpSpPr>
        <p:grpSpPr>
          <a:xfrm>
            <a:off x="-3712" y="766059"/>
            <a:ext cx="7319700" cy="1073882"/>
            <a:chOff x="0" y="0"/>
            <a:chExt cx="7319700" cy="1073882"/>
          </a:xfrm>
        </p:grpSpPr>
        <p:sp>
          <p:nvSpPr>
            <p:cNvPr id="436" name="Google Shape;436;g1ef11ad8548_0_30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37" name="Google Shape;437;g1ef11ad8548_0_30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8" name="Google Shape;438;g1ef11ad8548_0_30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39" name="Google Shape;439;g1ef11ad8548_0_30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40" name="Google Shape;440;g1ef11ad8548_0_30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41" name="Google Shape;441;g1ef11ad8548_0_30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42" name="Google Shape;442;g1ef11ad8548_0_306"/>
          <p:cNvSpPr txBox="1"/>
          <p:nvPr/>
        </p:nvSpPr>
        <p:spPr>
          <a:xfrm>
            <a:off x="1848575" y="2480275"/>
            <a:ext cx="995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1" lang="en-PH" sz="2400" u="none" cap="none" strike="noStrike">
                <a:solidFill>
                  <a:srgbClr val="000000"/>
                </a:solidFill>
                <a:latin typeface="Helvetica Neue"/>
                <a:ea typeface="Helvetica Neue"/>
                <a:cs typeface="Helvetica Neue"/>
                <a:sym typeface="Helvetica Neue"/>
              </a:rPr>
              <a:t>Consider polynomial functions (for easy visualization):</a:t>
            </a:r>
            <a:endParaRPr b="0" i="1" sz="2400" u="none" cap="none" strike="noStrike">
              <a:solidFill>
                <a:srgbClr val="000000"/>
              </a:solidFill>
              <a:latin typeface="Helvetica Neue"/>
              <a:ea typeface="Helvetica Neue"/>
              <a:cs typeface="Helvetica Neue"/>
              <a:sym typeface="Helvetica Neue"/>
            </a:endParaRPr>
          </a:p>
        </p:txBody>
      </p:sp>
      <p:sp>
        <p:nvSpPr>
          <p:cNvPr id="443" name="Google Shape;443;g1ef11ad8548_0_306"/>
          <p:cNvSpPr txBox="1"/>
          <p:nvPr/>
        </p:nvSpPr>
        <p:spPr>
          <a:xfrm>
            <a:off x="14584300" y="3246650"/>
            <a:ext cx="7145100" cy="618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Given </a:t>
            </a:r>
            <a:r>
              <a:rPr b="1" i="0" lang="en-PH" sz="5000" u="none" cap="none" strike="noStrike">
                <a:solidFill>
                  <a:srgbClr val="000000"/>
                </a:solidFill>
                <a:latin typeface="Helvetica Neue"/>
                <a:ea typeface="Helvetica Neue"/>
                <a:cs typeface="Helvetica Neue"/>
                <a:sym typeface="Helvetica Neue"/>
              </a:rPr>
              <a:t>4 data points</a:t>
            </a:r>
            <a:r>
              <a:rPr b="0" i="0" lang="en-PH" sz="5000" u="none" cap="none" strike="noStrike">
                <a:solidFill>
                  <a:srgbClr val="000000"/>
                </a:solidFill>
                <a:latin typeface="Helvetica Neue"/>
                <a:ea typeface="Helvetica Neue"/>
                <a:cs typeface="Helvetica Neue"/>
                <a:sym typeface="Helvetica Neue"/>
              </a:rPr>
              <a:t>, what’s the smallest degree polynomial that will perfectly hit both points?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Degree = 3 (cubic form)</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pic>
        <p:nvPicPr>
          <p:cNvPr id="444" name="Google Shape;444;g1ef11ad8548_0_306"/>
          <p:cNvPicPr preferRelativeResize="0"/>
          <p:nvPr/>
        </p:nvPicPr>
        <p:blipFill rotWithShape="1">
          <a:blip r:embed="rId4">
            <a:alphaModFix/>
          </a:blip>
          <a:srcRect b="0" l="0" r="0" t="0"/>
          <a:stretch/>
        </p:blipFill>
        <p:spPr>
          <a:xfrm>
            <a:off x="3371855" y="3417675"/>
            <a:ext cx="6905650" cy="8638700"/>
          </a:xfrm>
          <a:prstGeom prst="rect">
            <a:avLst/>
          </a:prstGeom>
          <a:noFill/>
          <a:ln>
            <a:noFill/>
          </a:ln>
        </p:spPr>
      </p:pic>
      <p:grpSp>
        <p:nvGrpSpPr>
          <p:cNvPr id="445" name="Google Shape;445;g1ef11ad8548_0_306"/>
          <p:cNvGrpSpPr/>
          <p:nvPr/>
        </p:nvGrpSpPr>
        <p:grpSpPr>
          <a:xfrm>
            <a:off x="-3712" y="766059"/>
            <a:ext cx="7319700" cy="1073882"/>
            <a:chOff x="0" y="0"/>
            <a:chExt cx="7319700" cy="1073882"/>
          </a:xfrm>
        </p:grpSpPr>
        <p:sp>
          <p:nvSpPr>
            <p:cNvPr id="446" name="Google Shape;446;g1ef11ad8548_0_30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47" name="Google Shape;447;g1ef11ad8548_0_30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48" name="Google Shape;448;g1ef11ad8548_0_30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g1ef11ad8548_0_320"/>
          <p:cNvGrpSpPr/>
          <p:nvPr/>
        </p:nvGrpSpPr>
        <p:grpSpPr>
          <a:xfrm>
            <a:off x="-3712" y="766059"/>
            <a:ext cx="7319700" cy="1073882"/>
            <a:chOff x="0" y="0"/>
            <a:chExt cx="7319700" cy="1073882"/>
          </a:xfrm>
        </p:grpSpPr>
        <p:sp>
          <p:nvSpPr>
            <p:cNvPr id="454" name="Google Shape;454;g1ef11ad8548_0_3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55" name="Google Shape;455;g1ef11ad8548_0_3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56" name="Google Shape;456;g1ef11ad8548_0_3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57" name="Google Shape;457;g1ef11ad8548_0_32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58" name="Google Shape;458;g1ef11ad8548_0_32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59" name="Google Shape;459;g1ef11ad8548_0_32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60" name="Google Shape;460;g1ef11ad8548_0_320"/>
          <p:cNvSpPr txBox="1"/>
          <p:nvPr/>
        </p:nvSpPr>
        <p:spPr>
          <a:xfrm>
            <a:off x="2431275" y="3153625"/>
            <a:ext cx="168333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In general, if we have </a:t>
            </a:r>
            <a:r>
              <a:rPr b="1" i="0" lang="en-PH" sz="5000" u="none" cap="none" strike="noStrike">
                <a:solidFill>
                  <a:srgbClr val="000000"/>
                </a:solidFill>
                <a:latin typeface="Helvetica Neue"/>
                <a:ea typeface="Helvetica Neue"/>
                <a:cs typeface="Helvetica Neue"/>
                <a:sym typeface="Helvetica Neue"/>
              </a:rPr>
              <a:t>n </a:t>
            </a:r>
            <a:r>
              <a:rPr b="0" i="0" lang="en-PH" sz="5000" u="none" cap="none" strike="noStrike">
                <a:solidFill>
                  <a:srgbClr val="000000"/>
                </a:solidFill>
                <a:latin typeface="Helvetica Neue"/>
                <a:ea typeface="Helvetica Neue"/>
                <a:cs typeface="Helvetica Neue"/>
                <a:sym typeface="Helvetica Neue"/>
              </a:rPr>
              <a:t>data points, we can find a “line” (or hyperplane) that hits all these points perfectly if we use </a:t>
            </a:r>
            <a:r>
              <a:rPr b="1" i="0" lang="en-PH" sz="5000" u="none" cap="none" strike="noStrike">
                <a:solidFill>
                  <a:srgbClr val="000000"/>
                </a:solidFill>
                <a:latin typeface="Helvetica Neue"/>
                <a:ea typeface="Helvetica Neue"/>
                <a:cs typeface="Helvetica Neue"/>
                <a:sym typeface="Helvetica Neue"/>
              </a:rPr>
              <a:t>n-1</a:t>
            </a:r>
            <a:r>
              <a:rPr b="0" i="0" lang="en-PH" sz="5000" u="none" cap="none" strike="noStrike">
                <a:solidFill>
                  <a:srgbClr val="000000"/>
                </a:solidFill>
                <a:latin typeface="Helvetica Neue"/>
                <a:ea typeface="Helvetica Neue"/>
                <a:cs typeface="Helvetica Neue"/>
                <a:sym typeface="Helvetica Neue"/>
              </a:rPr>
              <a:t> variables/dimensions.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grpSp>
        <p:nvGrpSpPr>
          <p:cNvPr id="461" name="Google Shape;461;g1ef11ad8548_0_320"/>
          <p:cNvGrpSpPr/>
          <p:nvPr/>
        </p:nvGrpSpPr>
        <p:grpSpPr>
          <a:xfrm>
            <a:off x="-3712" y="766059"/>
            <a:ext cx="7319700" cy="1073882"/>
            <a:chOff x="0" y="0"/>
            <a:chExt cx="7319700" cy="1073882"/>
          </a:xfrm>
        </p:grpSpPr>
        <p:sp>
          <p:nvSpPr>
            <p:cNvPr id="462" name="Google Shape;462;g1ef11ad8548_0_3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63" name="Google Shape;463;g1ef11ad8548_0_3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64" name="Google Shape;464;g1ef11ad8548_0_3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grpSp>
        <p:nvGrpSpPr>
          <p:cNvPr id="469" name="Google Shape;469;g1ef11ad8548_0_333"/>
          <p:cNvGrpSpPr/>
          <p:nvPr/>
        </p:nvGrpSpPr>
        <p:grpSpPr>
          <a:xfrm>
            <a:off x="-3712" y="766059"/>
            <a:ext cx="7319700" cy="1073882"/>
            <a:chOff x="0" y="0"/>
            <a:chExt cx="7319700" cy="1073882"/>
          </a:xfrm>
        </p:grpSpPr>
        <p:sp>
          <p:nvSpPr>
            <p:cNvPr id="470" name="Google Shape;470;g1ef11ad8548_0_3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71" name="Google Shape;471;g1ef11ad8548_0_3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72" name="Google Shape;472;g1ef11ad8548_0_3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73" name="Google Shape;473;g1ef11ad8548_0_33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74" name="Google Shape;474;g1ef11ad8548_0_33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75" name="Google Shape;475;g1ef11ad8548_0_333"/>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76" name="Google Shape;476;g1ef11ad8548_0_333"/>
          <p:cNvSpPr txBox="1"/>
          <p:nvPr/>
        </p:nvSpPr>
        <p:spPr>
          <a:xfrm>
            <a:off x="2431275" y="3153625"/>
            <a:ext cx="16833300" cy="526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In general, if we have </a:t>
            </a:r>
            <a:r>
              <a:rPr b="1" i="0" lang="en-PH" sz="5000" u="none" cap="none" strike="noStrike">
                <a:solidFill>
                  <a:srgbClr val="000000"/>
                </a:solidFill>
                <a:latin typeface="Helvetica Neue"/>
                <a:ea typeface="Helvetica Neue"/>
                <a:cs typeface="Helvetica Neue"/>
                <a:sym typeface="Helvetica Neue"/>
              </a:rPr>
              <a:t>n </a:t>
            </a:r>
            <a:r>
              <a:rPr b="0" i="0" lang="en-PH" sz="5000" u="none" cap="none" strike="noStrike">
                <a:solidFill>
                  <a:srgbClr val="000000"/>
                </a:solidFill>
                <a:latin typeface="Helvetica Neue"/>
                <a:ea typeface="Helvetica Neue"/>
                <a:cs typeface="Helvetica Neue"/>
                <a:sym typeface="Helvetica Neue"/>
              </a:rPr>
              <a:t>data points, we can find a “line” (or hyperplane) that hits all these points perfectly if we use </a:t>
            </a:r>
            <a:r>
              <a:rPr b="1" i="0" lang="en-PH" sz="5000" u="none" cap="none" strike="noStrike">
                <a:solidFill>
                  <a:srgbClr val="000000"/>
                </a:solidFill>
                <a:latin typeface="Helvetica Neue"/>
                <a:ea typeface="Helvetica Neue"/>
                <a:cs typeface="Helvetica Neue"/>
                <a:sym typeface="Helvetica Neue"/>
              </a:rPr>
              <a:t>n-1</a:t>
            </a:r>
            <a:r>
              <a:rPr b="0" i="0" lang="en-PH" sz="5000" u="none" cap="none" strike="noStrike">
                <a:solidFill>
                  <a:srgbClr val="000000"/>
                </a:solidFill>
                <a:latin typeface="Helvetica Neue"/>
                <a:ea typeface="Helvetica Neue"/>
                <a:cs typeface="Helvetica Neue"/>
                <a:sym typeface="Helvetica Neue"/>
              </a:rPr>
              <a:t> variables/dimensions.</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6000"/>
              <a:buFont typeface="Arial"/>
              <a:buNone/>
            </a:pPr>
            <a:r>
              <a:rPr b="1" i="0" lang="en-PH" sz="6000" u="none" cap="none" strike="noStrike">
                <a:solidFill>
                  <a:srgbClr val="000000"/>
                </a:solidFill>
                <a:latin typeface="Helvetica Neue"/>
                <a:ea typeface="Helvetica Neue"/>
                <a:cs typeface="Helvetica Neue"/>
                <a:sym typeface="Helvetica Neue"/>
              </a:rPr>
              <a:t>Is this something we want?</a:t>
            </a:r>
            <a:endParaRPr b="1" i="0" sz="6000" u="none" cap="none" strike="noStrike">
              <a:solidFill>
                <a:srgbClr val="000000"/>
              </a:solidFill>
              <a:latin typeface="Helvetica Neue"/>
              <a:ea typeface="Helvetica Neue"/>
              <a:cs typeface="Helvetica Neue"/>
              <a:sym typeface="Helvetica Neue"/>
            </a:endParaRPr>
          </a:p>
        </p:txBody>
      </p:sp>
      <p:grpSp>
        <p:nvGrpSpPr>
          <p:cNvPr id="477" name="Google Shape;477;g1ef11ad8548_0_333"/>
          <p:cNvGrpSpPr/>
          <p:nvPr/>
        </p:nvGrpSpPr>
        <p:grpSpPr>
          <a:xfrm>
            <a:off x="-3712" y="766059"/>
            <a:ext cx="7319700" cy="1073882"/>
            <a:chOff x="0" y="0"/>
            <a:chExt cx="7319700" cy="1073882"/>
          </a:xfrm>
        </p:grpSpPr>
        <p:sp>
          <p:nvSpPr>
            <p:cNvPr id="478" name="Google Shape;478;g1ef11ad8548_0_3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79" name="Google Shape;479;g1ef11ad8548_0_3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80" name="Google Shape;480;g1ef11ad8548_0_3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pSp>
        <p:nvGrpSpPr>
          <p:cNvPr id="485" name="Google Shape;485;g1ef11ad8548_0_505"/>
          <p:cNvGrpSpPr/>
          <p:nvPr/>
        </p:nvGrpSpPr>
        <p:grpSpPr>
          <a:xfrm>
            <a:off x="-3712" y="766059"/>
            <a:ext cx="7319700" cy="1073882"/>
            <a:chOff x="0" y="0"/>
            <a:chExt cx="7319700" cy="1073882"/>
          </a:xfrm>
        </p:grpSpPr>
        <p:sp>
          <p:nvSpPr>
            <p:cNvPr id="486" name="Google Shape;486;g1ef11ad8548_0_50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87" name="Google Shape;487;g1ef11ad8548_0_50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88" name="Google Shape;488;g1ef11ad8548_0_50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489" name="Google Shape;489;g1ef11ad8548_0_50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90" name="Google Shape;490;g1ef11ad8548_0_50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91" name="Google Shape;491;g1ef11ad8548_0_50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492" name="Google Shape;492;g1ef11ad8548_0_505"/>
          <p:cNvGrpSpPr/>
          <p:nvPr/>
        </p:nvGrpSpPr>
        <p:grpSpPr>
          <a:xfrm>
            <a:off x="-3712" y="766059"/>
            <a:ext cx="7319700" cy="1073882"/>
            <a:chOff x="0" y="0"/>
            <a:chExt cx="7319700" cy="1073882"/>
          </a:xfrm>
        </p:grpSpPr>
        <p:sp>
          <p:nvSpPr>
            <p:cNvPr id="493" name="Google Shape;493;g1ef11ad8548_0_50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94" name="Google Shape;494;g1ef11ad8548_0_50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95" name="Google Shape;495;g1ef11ad8548_0_50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
        <p:nvSpPr>
          <p:cNvPr id="496" name="Google Shape;496;g1ef11ad8548_0_505"/>
          <p:cNvSpPr txBox="1"/>
          <p:nvPr/>
        </p:nvSpPr>
        <p:spPr>
          <a:xfrm>
            <a:off x="3188250" y="3824925"/>
            <a:ext cx="103827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For continuous cases (regression):</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What would be a good baseline model?</a:t>
            </a:r>
            <a:endParaRPr b="1" i="0" sz="7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1ef11ad8548_0_452"/>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Performance Metrics</a:t>
            </a:r>
            <a:endParaRPr b="1" i="0" sz="14000" u="none" cap="none" strike="noStrike">
              <a:solidFill>
                <a:srgbClr val="1A1E68"/>
              </a:solidFill>
              <a:latin typeface="Avenir"/>
              <a:ea typeface="Avenir"/>
              <a:cs typeface="Avenir"/>
              <a:sym typeface="Avenir"/>
            </a:endParaRPr>
          </a:p>
        </p:txBody>
      </p:sp>
      <p:pic>
        <p:nvPicPr>
          <p:cNvPr descr="ForTheWomen_blacktext (2) (1).png" id="502" name="Google Shape;502;g1ef11ad8548_0_45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ef0b4169e7_0_34"/>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Distance Metrics</a:t>
            </a:r>
            <a:endParaRPr b="1" i="0" sz="14000" u="none" cap="none" strike="noStrike">
              <a:solidFill>
                <a:srgbClr val="1A1E68"/>
              </a:solidFill>
              <a:latin typeface="Avenir"/>
              <a:ea typeface="Avenir"/>
              <a:cs typeface="Avenir"/>
              <a:sym typeface="Avenir"/>
            </a:endParaRPr>
          </a:p>
        </p:txBody>
      </p:sp>
      <p:pic>
        <p:nvPicPr>
          <p:cNvPr descr="ForTheWomen_blacktext (2) (1).png" id="94" name="Google Shape;94;g1ef0b4169e7_0_3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grpSp>
        <p:nvGrpSpPr>
          <p:cNvPr id="507" name="Google Shape;507;g1ef11ad8548_0_521"/>
          <p:cNvGrpSpPr/>
          <p:nvPr/>
        </p:nvGrpSpPr>
        <p:grpSpPr>
          <a:xfrm>
            <a:off x="-3712" y="766059"/>
            <a:ext cx="7319700" cy="1073882"/>
            <a:chOff x="0" y="0"/>
            <a:chExt cx="7319700" cy="1073882"/>
          </a:xfrm>
        </p:grpSpPr>
        <p:sp>
          <p:nvSpPr>
            <p:cNvPr id="508" name="Google Shape;508;g1ef11ad8548_0_5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09" name="Google Shape;509;g1ef11ad8548_0_5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10" name="Google Shape;510;g1ef11ad8548_0_52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11" name="Google Shape;511;g1ef11ad8548_0_52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12" name="Google Shape;512;g1ef11ad8548_0_52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13" name="Google Shape;513;g1ef11ad8548_0_521"/>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14" name="Google Shape;514;g1ef11ad8548_0_521"/>
          <p:cNvSpPr txBox="1"/>
          <p:nvPr/>
        </p:nvSpPr>
        <p:spPr>
          <a:xfrm>
            <a:off x="3188250" y="3824925"/>
            <a:ext cx="123762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Low enough error metrics, but not </a:t>
            </a:r>
            <a:r>
              <a:rPr b="1" i="1" lang="en-PH" sz="7000" u="none" cap="none" strike="noStrike">
                <a:solidFill>
                  <a:srgbClr val="000000"/>
                </a:solidFill>
                <a:latin typeface="Helvetica Neue"/>
                <a:ea typeface="Helvetica Neue"/>
                <a:cs typeface="Helvetica Neue"/>
                <a:sym typeface="Helvetica Neue"/>
              </a:rPr>
              <a:t>too</a:t>
            </a:r>
            <a:r>
              <a:rPr b="1" i="0" lang="en-PH" sz="7000" u="none" cap="none" strike="noStrike">
                <a:solidFill>
                  <a:srgbClr val="000000"/>
                </a:solidFill>
                <a:latin typeface="Helvetica Neue"/>
                <a:ea typeface="Helvetica Neue"/>
                <a:cs typeface="Helvetica Neue"/>
                <a:sym typeface="Helvetica Neue"/>
              </a:rPr>
              <a:t> low…</a:t>
            </a:r>
            <a:endParaRPr b="1" i="0" sz="7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t/>
            </a:r>
            <a:endParaRPr b="1" i="0" sz="7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How do we evaluate these?</a:t>
            </a:r>
            <a:endParaRPr b="1" i="0" sz="7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grpSp>
        <p:nvGrpSpPr>
          <p:cNvPr id="519" name="Google Shape;519;g1ef11ad8548_0_536"/>
          <p:cNvGrpSpPr/>
          <p:nvPr/>
        </p:nvGrpSpPr>
        <p:grpSpPr>
          <a:xfrm>
            <a:off x="-3712" y="766059"/>
            <a:ext cx="7319700" cy="1073882"/>
            <a:chOff x="0" y="0"/>
            <a:chExt cx="7319700" cy="1073882"/>
          </a:xfrm>
        </p:grpSpPr>
        <p:sp>
          <p:nvSpPr>
            <p:cNvPr id="520" name="Google Shape;520;g1ef11ad8548_0_53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21" name="Google Shape;521;g1ef11ad8548_0_53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22" name="Google Shape;522;g1ef11ad8548_0_53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23" name="Google Shape;523;g1ef11ad8548_0_53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24" name="Google Shape;524;g1ef11ad8548_0_53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25" name="Google Shape;525;g1ef11ad8548_0_53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26" name="Google Shape;526;g1ef11ad8548_0_536"/>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grpSp>
        <p:nvGrpSpPr>
          <p:cNvPr id="531" name="Google Shape;531;g1ef11ad8548_0_572"/>
          <p:cNvGrpSpPr/>
          <p:nvPr/>
        </p:nvGrpSpPr>
        <p:grpSpPr>
          <a:xfrm>
            <a:off x="-3712" y="766059"/>
            <a:ext cx="7319700" cy="1073882"/>
            <a:chOff x="0" y="0"/>
            <a:chExt cx="7319700" cy="1073882"/>
          </a:xfrm>
        </p:grpSpPr>
        <p:sp>
          <p:nvSpPr>
            <p:cNvPr id="532" name="Google Shape;532;g1ef11ad8548_0_5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33" name="Google Shape;533;g1ef11ad8548_0_5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34" name="Google Shape;534;g1ef11ad8548_0_5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35" name="Google Shape;535;g1ef11ad8548_0_57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36" name="Google Shape;536;g1ef11ad8548_0_57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37" name="Google Shape;537;g1ef11ad8548_0_572"/>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38" name="Google Shape;538;g1ef11ad8548_0_572"/>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539" name="Google Shape;539;g1ef11ad8548_0_572"/>
          <p:cNvSpPr txBox="1"/>
          <p:nvPr/>
        </p:nvSpPr>
        <p:spPr>
          <a:xfrm>
            <a:off x="16234425" y="4489825"/>
            <a:ext cx="67941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Residuals</a:t>
            </a:r>
            <a:r>
              <a:rPr b="0" i="0" lang="en-PH" sz="4000" u="none" cap="none" strike="noStrike">
                <a:solidFill>
                  <a:srgbClr val="000000"/>
                </a:solidFill>
                <a:latin typeface="Helvetica Neue"/>
                <a:ea typeface="Helvetica Neue"/>
                <a:cs typeface="Helvetica Neue"/>
                <a:sym typeface="Helvetica Neue"/>
              </a:rPr>
              <a:t>: distances between model and data points (y - y_est)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Degrees of freedom (DF): </a:t>
            </a:r>
            <a:r>
              <a:rPr b="0" i="0" lang="en-PH" sz="4000" u="none" cap="none" strike="noStrike">
                <a:solidFill>
                  <a:srgbClr val="000000"/>
                </a:solidFill>
                <a:latin typeface="Helvetica Neue"/>
                <a:ea typeface="Helvetica Neue"/>
                <a:cs typeface="Helvetica Neue"/>
                <a:sym typeface="Helvetica Neue"/>
              </a:rPr>
              <a:t>Sample Size - # of Variables (Typically)</a:t>
            </a:r>
            <a:endParaRPr b="0" i="0" sz="4000" u="none" cap="none" strike="noStrike">
              <a:solidFill>
                <a:srgbClr val="000000"/>
              </a:solidFill>
              <a:latin typeface="Helvetica Neue"/>
              <a:ea typeface="Helvetica Neue"/>
              <a:cs typeface="Helvetica Neue"/>
              <a:sym typeface="Helvetica Neue"/>
            </a:endParaRPr>
          </a:p>
        </p:txBody>
      </p:sp>
      <p:sp>
        <p:nvSpPr>
          <p:cNvPr id="540" name="Google Shape;540;g1ef11ad8548_0_572"/>
          <p:cNvSpPr/>
          <p:nvPr/>
        </p:nvSpPr>
        <p:spPr>
          <a:xfrm>
            <a:off x="1258450" y="4250575"/>
            <a:ext cx="9521400" cy="1499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1ef11ad8548_0_572"/>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42" name="Google Shape;542;g1ef11ad8548_0_572"/>
          <p:cNvSpPr/>
          <p:nvPr/>
        </p:nvSpPr>
        <p:spPr>
          <a:xfrm>
            <a:off x="9113075" y="9178775"/>
            <a:ext cx="4776900" cy="6234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grpSp>
        <p:nvGrpSpPr>
          <p:cNvPr id="547" name="Google Shape;547;g1ef11ad8548_0_585"/>
          <p:cNvGrpSpPr/>
          <p:nvPr/>
        </p:nvGrpSpPr>
        <p:grpSpPr>
          <a:xfrm>
            <a:off x="-3712" y="766059"/>
            <a:ext cx="7319700" cy="1073882"/>
            <a:chOff x="0" y="0"/>
            <a:chExt cx="7319700" cy="1073882"/>
          </a:xfrm>
        </p:grpSpPr>
        <p:sp>
          <p:nvSpPr>
            <p:cNvPr id="548" name="Google Shape;548;g1ef11ad8548_0_58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49" name="Google Shape;549;g1ef11ad8548_0_58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50" name="Google Shape;550;g1ef11ad8548_0_58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51" name="Google Shape;551;g1ef11ad8548_0_58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52" name="Google Shape;552;g1ef11ad8548_0_58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53" name="Google Shape;553;g1ef11ad8548_0_58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54" name="Google Shape;554;g1ef11ad8548_0_585"/>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555" name="Google Shape;555;g1ef11ad8548_0_585"/>
          <p:cNvSpPr txBox="1"/>
          <p:nvPr/>
        </p:nvSpPr>
        <p:spPr>
          <a:xfrm>
            <a:off x="16234425" y="4489825"/>
            <a:ext cx="6794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Residual Standard Error</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Sqrt. of the Sum of Squared Residuals, divided by a denominator based on deg. of freedom s.t. denominator is higher as d.f. increases.</a:t>
            </a:r>
            <a:endParaRPr b="0" i="0" sz="4000" u="none" cap="none" strike="noStrike">
              <a:solidFill>
                <a:srgbClr val="000000"/>
              </a:solidFill>
              <a:latin typeface="Helvetica Neue"/>
              <a:ea typeface="Helvetica Neue"/>
              <a:cs typeface="Helvetica Neue"/>
              <a:sym typeface="Helvetica Neue"/>
            </a:endParaRPr>
          </a:p>
        </p:txBody>
      </p:sp>
      <p:sp>
        <p:nvSpPr>
          <p:cNvPr id="556" name="Google Shape;556;g1ef11ad8548_0_585"/>
          <p:cNvSpPr/>
          <p:nvPr/>
        </p:nvSpPr>
        <p:spPr>
          <a:xfrm>
            <a:off x="1450075" y="9258525"/>
            <a:ext cx="12487800" cy="5580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grpSp>
        <p:nvGrpSpPr>
          <p:cNvPr id="561" name="Google Shape;561;g1ef11ad8548_0_600"/>
          <p:cNvGrpSpPr/>
          <p:nvPr/>
        </p:nvGrpSpPr>
        <p:grpSpPr>
          <a:xfrm>
            <a:off x="-3712" y="766059"/>
            <a:ext cx="7319700" cy="1073882"/>
            <a:chOff x="0" y="0"/>
            <a:chExt cx="7319700" cy="1073882"/>
          </a:xfrm>
        </p:grpSpPr>
        <p:sp>
          <p:nvSpPr>
            <p:cNvPr id="562" name="Google Shape;562;g1ef11ad8548_0_60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63" name="Google Shape;563;g1ef11ad8548_0_60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64" name="Google Shape;564;g1ef11ad8548_0_60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65" name="Google Shape;565;g1ef11ad8548_0_60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66" name="Google Shape;566;g1ef11ad8548_0_60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67" name="Google Shape;567;g1ef11ad8548_0_60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68" name="Google Shape;568;g1ef11ad8548_0_600"/>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569" name="Google Shape;569;g1ef11ad8548_0_600"/>
          <p:cNvSpPr txBox="1"/>
          <p:nvPr/>
        </p:nvSpPr>
        <p:spPr>
          <a:xfrm>
            <a:off x="16234425" y="4489825"/>
            <a:ext cx="67941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R-Squared: </a:t>
            </a:r>
            <a:r>
              <a:rPr b="0" i="0" lang="en-PH" sz="4000" u="none" cap="none" strike="noStrike">
                <a:solidFill>
                  <a:srgbClr val="000000"/>
                </a:solidFill>
                <a:latin typeface="Helvetica Neue"/>
                <a:ea typeface="Helvetica Neue"/>
                <a:cs typeface="Helvetica Neue"/>
                <a:sym typeface="Helvetica Neue"/>
              </a:rPr>
              <a:t>% of data’s variability the model is able to account for (~goodness of fit)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Basic/Multiple R-Squared: always approaches 1 as # of variables increases</a:t>
            </a:r>
            <a:endParaRPr b="0" i="0" sz="4000" u="none" cap="none" strike="noStrike">
              <a:solidFill>
                <a:srgbClr val="000000"/>
              </a:solidFill>
              <a:latin typeface="Helvetica Neue"/>
              <a:ea typeface="Helvetica Neue"/>
              <a:cs typeface="Helvetica Neue"/>
              <a:sym typeface="Helvetica Neue"/>
            </a:endParaRPr>
          </a:p>
        </p:txBody>
      </p:sp>
      <p:sp>
        <p:nvSpPr>
          <p:cNvPr id="570" name="Google Shape;570;g1ef11ad8548_0_60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71" name="Google Shape;571;g1ef11ad8548_0_600"/>
          <p:cNvSpPr/>
          <p:nvPr/>
        </p:nvSpPr>
        <p:spPr>
          <a:xfrm>
            <a:off x="1449850" y="9800775"/>
            <a:ext cx="13301400" cy="400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pSp>
        <p:nvGrpSpPr>
          <p:cNvPr id="576" name="Google Shape;576;g1ef11ad8548_0_616"/>
          <p:cNvGrpSpPr/>
          <p:nvPr/>
        </p:nvGrpSpPr>
        <p:grpSpPr>
          <a:xfrm>
            <a:off x="-3712" y="766059"/>
            <a:ext cx="7319700" cy="1073882"/>
            <a:chOff x="0" y="0"/>
            <a:chExt cx="7319700" cy="1073882"/>
          </a:xfrm>
        </p:grpSpPr>
        <p:sp>
          <p:nvSpPr>
            <p:cNvPr id="577" name="Google Shape;577;g1ef11ad8548_0_61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78" name="Google Shape;578;g1ef11ad8548_0_61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79" name="Google Shape;579;g1ef11ad8548_0_61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Performance Metrics</a:t>
            </a:r>
            <a:endParaRPr b="0" i="0" sz="1400" u="none" cap="none" strike="noStrike">
              <a:solidFill>
                <a:srgbClr val="000000"/>
              </a:solidFill>
              <a:latin typeface="Arial"/>
              <a:ea typeface="Arial"/>
              <a:cs typeface="Arial"/>
              <a:sym typeface="Arial"/>
            </a:endParaRPr>
          </a:p>
        </p:txBody>
      </p:sp>
      <p:pic>
        <p:nvPicPr>
          <p:cNvPr descr="ForTheWomen_blacktext (2) (1).png" id="580" name="Google Shape;580;g1ef11ad8548_0_61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81" name="Google Shape;581;g1ef11ad8548_0_61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82" name="Google Shape;582;g1ef11ad8548_0_616"/>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583" name="Google Shape;583;g1ef11ad8548_0_616"/>
          <p:cNvPicPr preferRelativeResize="0"/>
          <p:nvPr/>
        </p:nvPicPr>
        <p:blipFill rotWithShape="1">
          <a:blip r:embed="rId4">
            <a:alphaModFix/>
          </a:blip>
          <a:srcRect b="0" l="0" r="0" t="0"/>
          <a:stretch/>
        </p:blipFill>
        <p:spPr>
          <a:xfrm>
            <a:off x="1450073" y="3066775"/>
            <a:ext cx="14157100" cy="7818525"/>
          </a:xfrm>
          <a:prstGeom prst="rect">
            <a:avLst/>
          </a:prstGeom>
          <a:noFill/>
          <a:ln>
            <a:noFill/>
          </a:ln>
        </p:spPr>
      </p:pic>
      <p:sp>
        <p:nvSpPr>
          <p:cNvPr id="584" name="Google Shape;584;g1ef11ad8548_0_616"/>
          <p:cNvSpPr txBox="1"/>
          <p:nvPr/>
        </p:nvSpPr>
        <p:spPr>
          <a:xfrm>
            <a:off x="16234425" y="4489825"/>
            <a:ext cx="6794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Adjusted R-Square:</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Same concept as Multiple R-Squared, but computed such that a penalty is applied for each additional variable included</a:t>
            </a:r>
            <a:endParaRPr b="0" i="0" sz="4000" u="none" cap="none" strike="noStrike">
              <a:solidFill>
                <a:srgbClr val="000000"/>
              </a:solidFill>
              <a:latin typeface="Helvetica Neue"/>
              <a:ea typeface="Helvetica Neue"/>
              <a:cs typeface="Helvetica Neue"/>
              <a:sym typeface="Helvetica Neue"/>
            </a:endParaRPr>
          </a:p>
        </p:txBody>
      </p:sp>
      <p:sp>
        <p:nvSpPr>
          <p:cNvPr id="585" name="Google Shape;585;g1ef11ad8548_0_616"/>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86" name="Google Shape;586;g1ef11ad8548_0_616"/>
          <p:cNvSpPr/>
          <p:nvPr/>
        </p:nvSpPr>
        <p:spPr>
          <a:xfrm>
            <a:off x="1449850" y="9800775"/>
            <a:ext cx="13301400" cy="400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1ef0b4169e7_0_44"/>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Testing Metrics</a:t>
            </a:r>
            <a:endParaRPr b="1" i="0" sz="14000" u="none" cap="none" strike="noStrike">
              <a:solidFill>
                <a:srgbClr val="1A1E68"/>
              </a:solidFill>
              <a:latin typeface="Avenir"/>
              <a:ea typeface="Avenir"/>
              <a:cs typeface="Avenir"/>
              <a:sym typeface="Avenir"/>
            </a:endParaRPr>
          </a:p>
        </p:txBody>
      </p:sp>
      <p:pic>
        <p:nvPicPr>
          <p:cNvPr descr="ForTheWomen_blacktext (2) (1).png" id="592" name="Google Shape;592;g1ef0b4169e7_0_4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grpSp>
        <p:nvGrpSpPr>
          <p:cNvPr id="597" name="Google Shape;597;g1ef11ad8548_0_630"/>
          <p:cNvGrpSpPr/>
          <p:nvPr/>
        </p:nvGrpSpPr>
        <p:grpSpPr>
          <a:xfrm>
            <a:off x="-3712" y="766059"/>
            <a:ext cx="7319700" cy="1073882"/>
            <a:chOff x="0" y="0"/>
            <a:chExt cx="7319700" cy="1073882"/>
          </a:xfrm>
        </p:grpSpPr>
        <p:sp>
          <p:nvSpPr>
            <p:cNvPr id="598" name="Google Shape;598;g1ef11ad8548_0_63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99" name="Google Shape;599;g1ef11ad8548_0_63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00" name="Google Shape;600;g1ef11ad8548_0_63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601" name="Google Shape;601;g1ef11ad8548_0_63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02" name="Google Shape;602;g1ef11ad8548_0_63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03" name="Google Shape;603;g1ef11ad8548_0_63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04" name="Google Shape;604;g1ef11ad8548_0_630"/>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05" name="Google Shape;605;g1ef11ad8548_0_630"/>
          <p:cNvSpPr txBox="1"/>
          <p:nvPr/>
        </p:nvSpPr>
        <p:spPr>
          <a:xfrm>
            <a:off x="2327025" y="2942775"/>
            <a:ext cx="129186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Aside from fit metrics that penalize overfitting, we can also make use of methods that split our data into test/train sets (or cross-validations).</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grpSp>
        <p:nvGrpSpPr>
          <p:cNvPr id="610" name="Google Shape;610;g1ef11ad8548_0_645"/>
          <p:cNvGrpSpPr/>
          <p:nvPr/>
        </p:nvGrpSpPr>
        <p:grpSpPr>
          <a:xfrm>
            <a:off x="-3712" y="766059"/>
            <a:ext cx="7319700" cy="1073882"/>
            <a:chOff x="0" y="0"/>
            <a:chExt cx="7319700" cy="1073882"/>
          </a:xfrm>
        </p:grpSpPr>
        <p:sp>
          <p:nvSpPr>
            <p:cNvPr id="611" name="Google Shape;611;g1ef11ad8548_0_64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12" name="Google Shape;612;g1ef11ad8548_0_64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13" name="Google Shape;613;g1ef11ad8548_0_64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614" name="Google Shape;614;g1ef11ad8548_0_64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15" name="Google Shape;615;g1ef11ad8548_0_64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16" name="Google Shape;616;g1ef11ad8548_0_64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17" name="Google Shape;617;g1ef11ad8548_0_645"/>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18" name="Google Shape;618;g1ef11ad8548_0_645"/>
          <p:cNvSpPr txBox="1"/>
          <p:nvPr/>
        </p:nvSpPr>
        <p:spPr>
          <a:xfrm>
            <a:off x="2327025" y="2942775"/>
            <a:ext cx="129186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Aside from fit metrics that penalize overfitting, we can also make use of methods that split our data into test/train sets (or cross-validations).</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For Continuous Cases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We can still make use of RMSE, MAE, MSE to check how well the model is able to generalize.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grpSp>
        <p:nvGrpSpPr>
          <p:cNvPr id="623" name="Google Shape;623;g1ef11ad8548_0_657"/>
          <p:cNvGrpSpPr/>
          <p:nvPr/>
        </p:nvGrpSpPr>
        <p:grpSpPr>
          <a:xfrm>
            <a:off x="-3712" y="766059"/>
            <a:ext cx="7319700" cy="1073882"/>
            <a:chOff x="0" y="0"/>
            <a:chExt cx="7319700" cy="1073882"/>
          </a:xfrm>
        </p:grpSpPr>
        <p:sp>
          <p:nvSpPr>
            <p:cNvPr id="624" name="Google Shape;624;g1ef11ad8548_0_6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25" name="Google Shape;625;g1ef11ad8548_0_6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26" name="Google Shape;626;g1ef11ad8548_0_6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Testing Metrics</a:t>
            </a:r>
            <a:endParaRPr b="0" i="0" sz="1400" u="none" cap="none" strike="noStrike">
              <a:solidFill>
                <a:srgbClr val="000000"/>
              </a:solidFill>
              <a:latin typeface="Arial"/>
              <a:ea typeface="Arial"/>
              <a:cs typeface="Arial"/>
              <a:sym typeface="Arial"/>
            </a:endParaRPr>
          </a:p>
        </p:txBody>
      </p:sp>
      <p:pic>
        <p:nvPicPr>
          <p:cNvPr descr="ForTheWomen_blacktext (2) (1).png" id="627" name="Google Shape;627;g1ef11ad8548_0_65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628" name="Google Shape;628;g1ef11ad8548_0_65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29" name="Google Shape;629;g1ef11ad8548_0_657"/>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30" name="Google Shape;630;g1ef11ad8548_0_657"/>
          <p:cNvSpPr txBox="1"/>
          <p:nvPr/>
        </p:nvSpPr>
        <p:spPr>
          <a:xfrm>
            <a:off x="8961750" y="9402050"/>
            <a:ext cx="521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31" name="Google Shape;631;g1ef11ad8548_0_657"/>
          <p:cNvSpPr txBox="1"/>
          <p:nvPr/>
        </p:nvSpPr>
        <p:spPr>
          <a:xfrm>
            <a:off x="2327025" y="2942775"/>
            <a:ext cx="12918600" cy="757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Aside from fit metrics that penalize overfitting, we can also make use of methods that split our data into test/train sets (or cross-validations).</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For Continuous Cases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We can still make use of RMSE, MAE, MSE to check how well the model is able to generalize.</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1" i="0" lang="en-PH" sz="4000" u="none" cap="none" strike="noStrike">
                <a:solidFill>
                  <a:srgbClr val="000000"/>
                </a:solidFill>
                <a:latin typeface="Helvetica Neue"/>
                <a:ea typeface="Helvetica Neue"/>
                <a:cs typeface="Helvetica Neue"/>
                <a:sym typeface="Helvetica Neue"/>
              </a:rPr>
              <a:t>For Classification Cases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LogLoss is still applicable; however, it’s not as easy to interpret as the distance metrics for continuous case.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g1ef0b4169e7_0_54"/>
          <p:cNvGrpSpPr/>
          <p:nvPr/>
        </p:nvGrpSpPr>
        <p:grpSpPr>
          <a:xfrm>
            <a:off x="-3712" y="766059"/>
            <a:ext cx="7319700" cy="1073882"/>
            <a:chOff x="0" y="0"/>
            <a:chExt cx="7319700" cy="1073882"/>
          </a:xfrm>
        </p:grpSpPr>
        <p:sp>
          <p:nvSpPr>
            <p:cNvPr id="100" name="Google Shape;100;g1ef0b4169e7_0_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1" name="Google Shape;101;g1ef0b4169e7_0_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2" name="Google Shape;102;g1ef0b4169e7_0_5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pic>
        <p:nvPicPr>
          <p:cNvPr descr="ForTheWomen_blacktext (2) (1).png" id="103" name="Google Shape;103;g1ef0b4169e7_0_5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4" name="Google Shape;104;g1ef0b4169e7_0_5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05" name="Google Shape;105;g1ef0b4169e7_0_54"/>
          <p:cNvPicPr preferRelativeResize="0"/>
          <p:nvPr/>
        </p:nvPicPr>
        <p:blipFill rotWithShape="1">
          <a:blip r:embed="rId4">
            <a:alphaModFix/>
          </a:blip>
          <a:srcRect b="0" l="0" r="0" t="0"/>
          <a:stretch/>
        </p:blipFill>
        <p:spPr>
          <a:xfrm>
            <a:off x="2334325" y="2482300"/>
            <a:ext cx="12041224" cy="9023926"/>
          </a:xfrm>
          <a:prstGeom prst="rect">
            <a:avLst/>
          </a:prstGeom>
          <a:noFill/>
          <a:ln>
            <a:noFill/>
          </a:ln>
        </p:spPr>
      </p:pic>
      <p:sp>
        <p:nvSpPr>
          <p:cNvPr id="106" name="Google Shape;106;g1ef0b4169e7_0_54"/>
          <p:cNvSpPr txBox="1"/>
          <p:nvPr/>
        </p:nvSpPr>
        <p:spPr>
          <a:xfrm>
            <a:off x="14129175" y="3421250"/>
            <a:ext cx="83892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g29694a6836c_0_0"/>
          <p:cNvPicPr preferRelativeResize="0"/>
          <p:nvPr/>
        </p:nvPicPr>
        <p:blipFill rotWithShape="1">
          <a:blip r:embed="rId3">
            <a:alphaModFix/>
          </a:blip>
          <a:srcRect b="0" l="0" r="0" t="0"/>
          <a:stretch/>
        </p:blipFill>
        <p:spPr>
          <a:xfrm>
            <a:off x="2334325" y="2482300"/>
            <a:ext cx="12041224" cy="9023926"/>
          </a:xfrm>
          <a:prstGeom prst="rect">
            <a:avLst/>
          </a:prstGeom>
          <a:noFill/>
          <a:ln>
            <a:noFill/>
          </a:ln>
        </p:spPr>
      </p:pic>
      <p:sp>
        <p:nvSpPr>
          <p:cNvPr id="637" name="Google Shape;637;g29694a6836c_0_0"/>
          <p:cNvSpPr/>
          <p:nvPr/>
        </p:nvSpPr>
        <p:spPr>
          <a:xfrm>
            <a:off x="13953725" y="3325550"/>
            <a:ext cx="8564700" cy="167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8" name="Google Shape;638;g29694a6836c_0_0"/>
          <p:cNvGrpSpPr/>
          <p:nvPr/>
        </p:nvGrpSpPr>
        <p:grpSpPr>
          <a:xfrm>
            <a:off x="-3712" y="766059"/>
            <a:ext cx="7319700" cy="1073882"/>
            <a:chOff x="0" y="0"/>
            <a:chExt cx="7319700" cy="1073882"/>
          </a:xfrm>
        </p:grpSpPr>
        <p:sp>
          <p:nvSpPr>
            <p:cNvPr id="639" name="Google Shape;639;g29694a6836c_0_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40" name="Google Shape;640;g29694a6836c_0_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41" name="Google Shape;641;g29694a6836c_0_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642" name="Google Shape;642;g29694a6836c_0_0"/>
          <p:cNvPicPr preferRelativeResize="0"/>
          <p:nvPr/>
        </p:nvPicPr>
        <p:blipFill rotWithShape="1">
          <a:blip r:embed="rId4">
            <a:alphaModFix/>
          </a:blip>
          <a:srcRect b="0" l="0" r="0" t="0"/>
          <a:stretch/>
        </p:blipFill>
        <p:spPr>
          <a:xfrm>
            <a:off x="-40505" y="11876198"/>
            <a:ext cx="2374818" cy="1678923"/>
          </a:xfrm>
          <a:prstGeom prst="rect">
            <a:avLst/>
          </a:prstGeom>
          <a:noFill/>
          <a:ln>
            <a:noFill/>
          </a:ln>
        </p:spPr>
      </p:pic>
      <p:sp>
        <p:nvSpPr>
          <p:cNvPr id="643" name="Google Shape;643;g29694a6836c_0_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644" name="Google Shape;644;g29694a6836c_0_0"/>
          <p:cNvSpPr txBox="1"/>
          <p:nvPr/>
        </p:nvSpPr>
        <p:spPr>
          <a:xfrm>
            <a:off x="14129175" y="3421250"/>
            <a:ext cx="8389200" cy="572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What are some surefire ways in which we can minimize our distance metrics?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Better Features</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More Features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645" name="Google Shape;645;g29694a6836c_0_0"/>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646" name="Google Shape;646;g29694a6836c_0_0"/>
          <p:cNvGrpSpPr/>
          <p:nvPr/>
        </p:nvGrpSpPr>
        <p:grpSpPr>
          <a:xfrm>
            <a:off x="-3712" y="766059"/>
            <a:ext cx="7319700" cy="1073882"/>
            <a:chOff x="0" y="0"/>
            <a:chExt cx="7319700" cy="1073882"/>
          </a:xfrm>
        </p:grpSpPr>
        <p:sp>
          <p:nvSpPr>
            <p:cNvPr id="647" name="Google Shape;647;g29694a6836c_0_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48" name="Google Shape;648;g29694a6836c_0_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49" name="Google Shape;649;g29694a6836c_0_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Better Features</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g1ef0b4169e7_0_65"/>
          <p:cNvGrpSpPr/>
          <p:nvPr/>
        </p:nvGrpSpPr>
        <p:grpSpPr>
          <a:xfrm>
            <a:off x="-3712" y="766059"/>
            <a:ext cx="7319700" cy="1073882"/>
            <a:chOff x="0" y="0"/>
            <a:chExt cx="7319700" cy="1073882"/>
          </a:xfrm>
        </p:grpSpPr>
        <p:sp>
          <p:nvSpPr>
            <p:cNvPr id="112" name="Google Shape;112;g1ef0b4169e7_0_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3" name="Google Shape;113;g1ef0b4169e7_0_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4" name="Google Shape;114;g1ef0b4169e7_0_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pic>
        <p:nvPicPr>
          <p:cNvPr descr="ForTheWomen_blacktext (2) (1).png" id="115" name="Google Shape;115;g1ef0b4169e7_0_6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6" name="Google Shape;116;g1ef0b4169e7_0_6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17" name="Google Shape;117;g1ef0b4169e7_0_65"/>
          <p:cNvPicPr preferRelativeResize="0"/>
          <p:nvPr/>
        </p:nvPicPr>
        <p:blipFill rotWithShape="1">
          <a:blip r:embed="rId4">
            <a:alphaModFix/>
          </a:blip>
          <a:srcRect b="0" l="0" r="0" t="0"/>
          <a:stretch/>
        </p:blipFill>
        <p:spPr>
          <a:xfrm>
            <a:off x="2334325" y="2482300"/>
            <a:ext cx="12041224" cy="9023926"/>
          </a:xfrm>
          <a:prstGeom prst="rect">
            <a:avLst/>
          </a:prstGeom>
          <a:noFill/>
          <a:ln>
            <a:noFill/>
          </a:ln>
        </p:spPr>
      </p:pic>
      <p:sp>
        <p:nvSpPr>
          <p:cNvPr id="118" name="Google Shape;118;g1ef0b4169e7_0_65"/>
          <p:cNvSpPr txBox="1"/>
          <p:nvPr/>
        </p:nvSpPr>
        <p:spPr>
          <a:xfrm>
            <a:off x="14129175" y="3421250"/>
            <a:ext cx="8389200" cy="664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In </a:t>
            </a:r>
            <a:r>
              <a:rPr b="1" i="0" lang="en-PH" sz="3000" u="none" cap="none" strike="noStrike">
                <a:solidFill>
                  <a:srgbClr val="000000"/>
                </a:solidFill>
                <a:latin typeface="Helvetica Neue"/>
                <a:ea typeface="Helvetica Neue"/>
                <a:cs typeface="Helvetica Neue"/>
                <a:sym typeface="Helvetica Neue"/>
              </a:rPr>
              <a:t>Supervised Learning</a:t>
            </a:r>
            <a:r>
              <a:rPr b="0" i="0" lang="en-PH" sz="3000" u="none" cap="none" strike="noStrike">
                <a:solidFill>
                  <a:srgbClr val="000000"/>
                </a:solidFill>
                <a:latin typeface="Helvetica Neue"/>
                <a:ea typeface="Helvetica Neue"/>
                <a:cs typeface="Helvetica Neue"/>
                <a:sym typeface="Helvetica Neue"/>
              </a:rPr>
              <a:t>, we’re concerned with minimizing the </a:t>
            </a:r>
            <a:r>
              <a:rPr b="1" i="1" lang="en-PH" sz="3000" u="none" cap="none" strike="noStrike">
                <a:solidFill>
                  <a:srgbClr val="000000"/>
                </a:solidFill>
                <a:latin typeface="Helvetica Neue"/>
                <a:ea typeface="Helvetica Neue"/>
                <a:cs typeface="Helvetica Neue"/>
                <a:sym typeface="Helvetica Neue"/>
              </a:rPr>
              <a:t>distance</a:t>
            </a:r>
            <a:r>
              <a:rPr b="0" i="0" lang="en-PH" sz="3000" u="none" cap="none" strike="noStrike">
                <a:solidFill>
                  <a:srgbClr val="000000"/>
                </a:solidFill>
                <a:latin typeface="Helvetica Neue"/>
                <a:ea typeface="Helvetica Neue"/>
                <a:cs typeface="Helvetica Neue"/>
                <a:sym typeface="Helvetica Neue"/>
              </a:rPr>
              <a:t> between our model (e.g. line, curve, etc.) and the gathered data.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For problems with </a:t>
            </a:r>
            <a:r>
              <a:rPr b="1" i="0" lang="en-PH" sz="3000" u="none" cap="none" strike="noStrike">
                <a:solidFill>
                  <a:srgbClr val="000000"/>
                </a:solidFill>
                <a:latin typeface="Helvetica Neue"/>
                <a:ea typeface="Helvetica Neue"/>
                <a:cs typeface="Helvetica Neue"/>
                <a:sym typeface="Helvetica Neue"/>
              </a:rPr>
              <a:t>continuous targets</a:t>
            </a:r>
            <a:r>
              <a:rPr b="0" i="0" lang="en-PH" sz="3000" u="none" cap="none" strike="noStrike">
                <a:solidFill>
                  <a:srgbClr val="000000"/>
                </a:solidFill>
                <a:latin typeface="Helvetica Neue"/>
                <a:ea typeface="Helvetica Neue"/>
                <a:cs typeface="Helvetica Neue"/>
                <a:sym typeface="Helvetica Neue"/>
              </a:rPr>
              <a:t> (i.e. Regression), there are three common ways we measure distance: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Mean Absolute Error (MAE)</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Mean Squared Error (MSE)</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PH" sz="3000" u="none" cap="none" strike="noStrike">
                <a:solidFill>
                  <a:srgbClr val="000000"/>
                </a:solidFill>
                <a:latin typeface="Helvetica Neue"/>
                <a:ea typeface="Helvetica Neue"/>
                <a:cs typeface="Helvetica Neue"/>
                <a:sym typeface="Helvetica Neue"/>
              </a:rPr>
              <a:t>Root Mean Squared Error (RMSE)</a:t>
            </a:r>
            <a:endParaRPr b="0" i="0" sz="3000" u="none" cap="none" strike="noStrike">
              <a:solidFill>
                <a:srgbClr val="000000"/>
              </a:solidFill>
              <a:latin typeface="Helvetica Neue"/>
              <a:ea typeface="Helvetica Neue"/>
              <a:cs typeface="Helvetica Neue"/>
              <a:sym typeface="Helvetica Neue"/>
            </a:endParaRPr>
          </a:p>
        </p:txBody>
      </p:sp>
      <p:sp>
        <p:nvSpPr>
          <p:cNvPr id="119" name="Google Shape;119;g1ef0b4169e7_0_65"/>
          <p:cNvSpPr txBox="1"/>
          <p:nvPr/>
        </p:nvSpPr>
        <p:spPr>
          <a:xfrm>
            <a:off x="21729400" y="4767775"/>
            <a:ext cx="26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nvGrpSpPr>
          <p:cNvPr id="120" name="Google Shape;120;g1ef0b4169e7_0_65"/>
          <p:cNvGrpSpPr/>
          <p:nvPr/>
        </p:nvGrpSpPr>
        <p:grpSpPr>
          <a:xfrm>
            <a:off x="-3712" y="766059"/>
            <a:ext cx="7319700" cy="1073882"/>
            <a:chOff x="0" y="0"/>
            <a:chExt cx="7319700" cy="1073882"/>
          </a:xfrm>
        </p:grpSpPr>
        <p:sp>
          <p:nvSpPr>
            <p:cNvPr id="121" name="Google Shape;121;g1ef0b4169e7_0_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2" name="Google Shape;122;g1ef0b4169e7_0_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3" name="Google Shape;123;g1ef0b4169e7_0_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1ef11ad8548_0_13"/>
          <p:cNvSpPr txBox="1"/>
          <p:nvPr/>
        </p:nvSpPr>
        <p:spPr>
          <a:xfrm>
            <a:off x="964333" y="1941667"/>
            <a:ext cx="9948900" cy="54975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Mean Absolute Error (MAE)</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This is the mean of the absolute value of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Easy to understand</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MAE won’t punish large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We want our error metrics to account for these!</a:t>
            </a:r>
            <a:endParaRPr b="0" i="0" sz="4300" u="none" cap="none" strike="noStrike">
              <a:solidFill>
                <a:srgbClr val="3C4043"/>
              </a:solidFill>
              <a:highlight>
                <a:srgbClr val="FFFFFF"/>
              </a:highlight>
              <a:latin typeface="Roboto"/>
              <a:ea typeface="Roboto"/>
              <a:cs typeface="Roboto"/>
              <a:sym typeface="Roboto"/>
            </a:endParaRPr>
          </a:p>
        </p:txBody>
      </p:sp>
      <p:pic>
        <p:nvPicPr>
          <p:cNvPr id="129" name="Google Shape;129;g1ef11ad8548_0_13"/>
          <p:cNvPicPr preferRelativeResize="0"/>
          <p:nvPr/>
        </p:nvPicPr>
        <p:blipFill rotWithShape="1">
          <a:blip r:embed="rId4">
            <a:alphaModFix/>
          </a:blip>
          <a:srcRect b="0" l="0" r="0" t="0"/>
          <a:stretch/>
        </p:blipFill>
        <p:spPr>
          <a:xfrm>
            <a:off x="10533467" y="2199200"/>
            <a:ext cx="13444136" cy="9292666"/>
          </a:xfrm>
          <a:prstGeom prst="rect">
            <a:avLst/>
          </a:prstGeom>
          <a:noFill/>
          <a:ln>
            <a:noFill/>
          </a:ln>
        </p:spPr>
      </p:pic>
      <p:pic>
        <p:nvPicPr>
          <p:cNvPr id="130" name="Google Shape;130;g1ef11ad8548_0_13"/>
          <p:cNvPicPr preferRelativeResize="0"/>
          <p:nvPr/>
        </p:nvPicPr>
        <p:blipFill rotWithShape="1">
          <a:blip r:embed="rId5">
            <a:alphaModFix/>
          </a:blip>
          <a:srcRect b="0" l="0" r="0" t="0"/>
          <a:stretch/>
        </p:blipFill>
        <p:spPr>
          <a:xfrm>
            <a:off x="2068977" y="8477467"/>
            <a:ext cx="6383399" cy="4533666"/>
          </a:xfrm>
          <a:prstGeom prst="rect">
            <a:avLst/>
          </a:prstGeom>
          <a:noFill/>
          <a:ln>
            <a:noFill/>
          </a:ln>
        </p:spPr>
      </p:pic>
      <p:cxnSp>
        <p:nvCxnSpPr>
          <p:cNvPr id="131" name="Google Shape;131;g1ef11ad8548_0_13"/>
          <p:cNvCxnSpPr>
            <a:endCxn id="130" idx="3"/>
          </p:cNvCxnSpPr>
          <p:nvPr/>
        </p:nvCxnSpPr>
        <p:spPr>
          <a:xfrm flipH="1">
            <a:off x="8452376" y="10417000"/>
            <a:ext cx="2292900" cy="327300"/>
          </a:xfrm>
          <a:prstGeom prst="straightConnector1">
            <a:avLst/>
          </a:prstGeom>
          <a:noFill/>
          <a:ln cap="flat" cmpd="sng" w="9525">
            <a:solidFill>
              <a:schemeClr val="dk2"/>
            </a:solidFill>
            <a:prstDash val="solid"/>
            <a:round/>
            <a:headEnd len="sm" w="sm" type="none"/>
            <a:tailEnd len="med" w="med" type="triangle"/>
          </a:ln>
        </p:spPr>
      </p:cxnSp>
      <p:grpSp>
        <p:nvGrpSpPr>
          <p:cNvPr id="132" name="Google Shape;132;g1ef11ad8548_0_13"/>
          <p:cNvGrpSpPr/>
          <p:nvPr/>
        </p:nvGrpSpPr>
        <p:grpSpPr>
          <a:xfrm>
            <a:off x="-3712" y="613659"/>
            <a:ext cx="7319700" cy="1073882"/>
            <a:chOff x="0" y="0"/>
            <a:chExt cx="7319700" cy="1073882"/>
          </a:xfrm>
        </p:grpSpPr>
        <p:sp>
          <p:nvSpPr>
            <p:cNvPr id="133" name="Google Shape;133;g1ef11ad8548_0_1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4" name="Google Shape;134;g1ef11ad8548_0_1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5" name="Google Shape;135;g1ef11ad8548_0_13"/>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36" name="Google Shape;136;g1ef11ad8548_0_13"/>
          <p:cNvGrpSpPr/>
          <p:nvPr/>
        </p:nvGrpSpPr>
        <p:grpSpPr>
          <a:xfrm>
            <a:off x="-3712" y="613659"/>
            <a:ext cx="7319700" cy="1073882"/>
            <a:chOff x="0" y="0"/>
            <a:chExt cx="7319700" cy="1073882"/>
          </a:xfrm>
        </p:grpSpPr>
        <p:sp>
          <p:nvSpPr>
            <p:cNvPr id="137" name="Google Shape;137;g1ef11ad8548_0_1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8" name="Google Shape;138;g1ef11ad8548_0_1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9" name="Google Shape;139;g1ef11ad8548_0_13"/>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pic>
        <p:nvPicPr>
          <p:cNvPr id="144" name="Google Shape;144;g1ef11ad8548_0_21"/>
          <p:cNvPicPr preferRelativeResize="0"/>
          <p:nvPr/>
        </p:nvPicPr>
        <p:blipFill rotWithShape="1">
          <a:blip r:embed="rId4">
            <a:alphaModFix/>
          </a:blip>
          <a:srcRect b="0" l="0" r="0" t="0"/>
          <a:stretch/>
        </p:blipFill>
        <p:spPr>
          <a:xfrm>
            <a:off x="406400" y="2199200"/>
            <a:ext cx="23571199" cy="10714181"/>
          </a:xfrm>
          <a:prstGeom prst="rect">
            <a:avLst/>
          </a:prstGeom>
          <a:noFill/>
          <a:ln>
            <a:noFill/>
          </a:ln>
        </p:spPr>
      </p:pic>
      <p:grpSp>
        <p:nvGrpSpPr>
          <p:cNvPr id="145" name="Google Shape;145;g1ef11ad8548_0_21"/>
          <p:cNvGrpSpPr/>
          <p:nvPr/>
        </p:nvGrpSpPr>
        <p:grpSpPr>
          <a:xfrm>
            <a:off x="-3712" y="613659"/>
            <a:ext cx="7319700" cy="1073882"/>
            <a:chOff x="0" y="0"/>
            <a:chExt cx="7319700" cy="1073882"/>
          </a:xfrm>
        </p:grpSpPr>
        <p:sp>
          <p:nvSpPr>
            <p:cNvPr id="146" name="Google Shape;146;g1ef11ad8548_0_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47" name="Google Shape;147;g1ef11ad8548_0_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48" name="Google Shape;148;g1ef11ad8548_0_21"/>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49" name="Google Shape;149;g1ef11ad8548_0_21"/>
          <p:cNvGrpSpPr/>
          <p:nvPr/>
        </p:nvGrpSpPr>
        <p:grpSpPr>
          <a:xfrm>
            <a:off x="-3712" y="613659"/>
            <a:ext cx="7319700" cy="1073882"/>
            <a:chOff x="0" y="0"/>
            <a:chExt cx="7319700" cy="1073882"/>
          </a:xfrm>
        </p:grpSpPr>
        <p:sp>
          <p:nvSpPr>
            <p:cNvPr id="150" name="Google Shape;150;g1ef11ad8548_0_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51" name="Google Shape;151;g1ef11ad8548_0_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52" name="Google Shape;152;g1ef11ad8548_0_21"/>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pic>
        <p:nvPicPr>
          <p:cNvPr id="157" name="Google Shape;157;g1ef11ad8548_0_26"/>
          <p:cNvPicPr preferRelativeResize="0"/>
          <p:nvPr/>
        </p:nvPicPr>
        <p:blipFill rotWithShape="1">
          <a:blip r:embed="rId4">
            <a:alphaModFix/>
          </a:blip>
          <a:srcRect b="0" l="0" r="0" t="0"/>
          <a:stretch/>
        </p:blipFill>
        <p:spPr>
          <a:xfrm>
            <a:off x="6030767" y="2142733"/>
            <a:ext cx="12322443" cy="11110399"/>
          </a:xfrm>
          <a:prstGeom prst="rect">
            <a:avLst/>
          </a:prstGeom>
          <a:noFill/>
          <a:ln>
            <a:noFill/>
          </a:ln>
        </p:spPr>
      </p:pic>
      <p:grpSp>
        <p:nvGrpSpPr>
          <p:cNvPr id="158" name="Google Shape;158;g1ef11ad8548_0_26"/>
          <p:cNvGrpSpPr/>
          <p:nvPr/>
        </p:nvGrpSpPr>
        <p:grpSpPr>
          <a:xfrm>
            <a:off x="-3712" y="613659"/>
            <a:ext cx="7319700" cy="1073882"/>
            <a:chOff x="0" y="0"/>
            <a:chExt cx="7319700" cy="1073882"/>
          </a:xfrm>
        </p:grpSpPr>
        <p:sp>
          <p:nvSpPr>
            <p:cNvPr id="159" name="Google Shape;159;g1ef11ad8548_0_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60" name="Google Shape;160;g1ef11ad8548_0_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61" name="Google Shape;161;g1ef11ad8548_0_26"/>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62" name="Google Shape;162;g1ef11ad8548_0_26"/>
          <p:cNvGrpSpPr/>
          <p:nvPr/>
        </p:nvGrpSpPr>
        <p:grpSpPr>
          <a:xfrm>
            <a:off x="-3712" y="766059"/>
            <a:ext cx="7319700" cy="1073882"/>
            <a:chOff x="0" y="0"/>
            <a:chExt cx="7319700" cy="1073882"/>
          </a:xfrm>
        </p:grpSpPr>
        <p:sp>
          <p:nvSpPr>
            <p:cNvPr id="163" name="Google Shape;163;g1ef11ad8548_0_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64" name="Google Shape;164;g1ef11ad8548_0_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65" name="Google Shape;165;g1ef11ad8548_0_2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g1ef11ad8548_0_31"/>
          <p:cNvSpPr txBox="1"/>
          <p:nvPr/>
        </p:nvSpPr>
        <p:spPr>
          <a:xfrm>
            <a:off x="964333" y="1941667"/>
            <a:ext cx="10741500" cy="48357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2900"/>
              </a:spcBef>
              <a:spcAft>
                <a:spcPts val="0"/>
              </a:spcAft>
              <a:buClr>
                <a:srgbClr val="000000"/>
              </a:buClr>
              <a:buSzPts val="4300"/>
              <a:buFont typeface="Arial"/>
              <a:buNone/>
            </a:pPr>
            <a:r>
              <a:rPr b="0" i="0" lang="en-PH" sz="4300" u="none" cap="none" strike="noStrike">
                <a:solidFill>
                  <a:srgbClr val="3C4043"/>
                </a:solidFill>
                <a:highlight>
                  <a:srgbClr val="FFFFFF"/>
                </a:highlight>
                <a:latin typeface="Roboto"/>
                <a:ea typeface="Roboto"/>
                <a:cs typeface="Roboto"/>
                <a:sym typeface="Roboto"/>
              </a:rPr>
              <a:t>Mean Squared Error (MSE)</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290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This is the mean of the squared errors.</a:t>
            </a:r>
            <a:endParaRPr b="0" i="0" sz="4300" u="none" cap="none" strike="noStrike">
              <a:solidFill>
                <a:srgbClr val="3C4043"/>
              </a:solidFill>
              <a:highlight>
                <a:srgbClr val="FFFFFF"/>
              </a:highlight>
              <a:latin typeface="Roboto"/>
              <a:ea typeface="Roboto"/>
              <a:cs typeface="Roboto"/>
              <a:sym typeface="Roboto"/>
            </a:endParaRPr>
          </a:p>
          <a:p>
            <a:pPr indent="-882650" lvl="0" marL="1219200" marR="0" rtl="0" algn="l">
              <a:lnSpc>
                <a:spcPct val="100000"/>
              </a:lnSpc>
              <a:spcBef>
                <a:spcPts val="0"/>
              </a:spcBef>
              <a:spcAft>
                <a:spcPts val="0"/>
              </a:spcAft>
              <a:buClr>
                <a:srgbClr val="3C4043"/>
              </a:buClr>
              <a:buSzPts val="4300"/>
              <a:buFont typeface="Roboto"/>
              <a:buChar char="●"/>
            </a:pPr>
            <a:r>
              <a:rPr b="0" i="0" lang="en-PH" sz="4300" u="none" cap="none" strike="noStrike">
                <a:solidFill>
                  <a:srgbClr val="3C4043"/>
                </a:solidFill>
                <a:highlight>
                  <a:srgbClr val="FFFFFF"/>
                </a:highlight>
                <a:latin typeface="Roboto"/>
                <a:ea typeface="Roboto"/>
                <a:cs typeface="Roboto"/>
                <a:sym typeface="Roboto"/>
              </a:rPr>
              <a:t>Larger errors are noted more than with MAE, making MSE more popular.</a:t>
            </a:r>
            <a:endParaRPr b="0" i="0" sz="4300" u="none" cap="none" strike="noStrike">
              <a:solidFill>
                <a:srgbClr val="3C4043"/>
              </a:solidFill>
              <a:highlight>
                <a:srgbClr val="FFFFFF"/>
              </a:highlight>
              <a:latin typeface="Roboto"/>
              <a:ea typeface="Roboto"/>
              <a:cs typeface="Roboto"/>
              <a:sym typeface="Roboto"/>
            </a:endParaRPr>
          </a:p>
        </p:txBody>
      </p:sp>
      <p:pic>
        <p:nvPicPr>
          <p:cNvPr id="171" name="Google Shape;171;g1ef11ad8548_0_31"/>
          <p:cNvPicPr preferRelativeResize="0"/>
          <p:nvPr/>
        </p:nvPicPr>
        <p:blipFill rotWithShape="1">
          <a:blip r:embed="rId4">
            <a:alphaModFix/>
          </a:blip>
          <a:srcRect b="0" l="0" r="0" t="0"/>
          <a:stretch/>
        </p:blipFill>
        <p:spPr>
          <a:xfrm>
            <a:off x="1692199" y="6686733"/>
            <a:ext cx="14167803" cy="6037399"/>
          </a:xfrm>
          <a:prstGeom prst="rect">
            <a:avLst/>
          </a:prstGeom>
          <a:noFill/>
          <a:ln>
            <a:noFill/>
          </a:ln>
        </p:spPr>
      </p:pic>
      <p:grpSp>
        <p:nvGrpSpPr>
          <p:cNvPr id="172" name="Google Shape;172;g1ef11ad8548_0_31"/>
          <p:cNvGrpSpPr/>
          <p:nvPr/>
        </p:nvGrpSpPr>
        <p:grpSpPr>
          <a:xfrm>
            <a:off x="-3712" y="613659"/>
            <a:ext cx="7319700" cy="1073882"/>
            <a:chOff x="0" y="0"/>
            <a:chExt cx="7319700" cy="1073882"/>
          </a:xfrm>
        </p:grpSpPr>
        <p:sp>
          <p:nvSpPr>
            <p:cNvPr id="173" name="Google Shape;173;g1ef11ad8548_0_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74" name="Google Shape;174;g1ef11ad8548_0_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75" name="Google Shape;175;g1ef11ad8548_0_31"/>
          <p:cNvSpPr txBox="1"/>
          <p:nvPr/>
        </p:nvSpPr>
        <p:spPr>
          <a:xfrm>
            <a:off x="328050" y="8984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Error Metrics</a:t>
            </a:r>
            <a:endParaRPr b="0" i="0" sz="1400" u="none" cap="none" strike="noStrike">
              <a:solidFill>
                <a:srgbClr val="000000"/>
              </a:solidFill>
              <a:latin typeface="Arial"/>
              <a:ea typeface="Arial"/>
              <a:cs typeface="Arial"/>
              <a:sym typeface="Arial"/>
            </a:endParaRPr>
          </a:p>
        </p:txBody>
      </p:sp>
      <p:grpSp>
        <p:nvGrpSpPr>
          <p:cNvPr id="176" name="Google Shape;176;g1ef11ad8548_0_31"/>
          <p:cNvGrpSpPr/>
          <p:nvPr/>
        </p:nvGrpSpPr>
        <p:grpSpPr>
          <a:xfrm>
            <a:off x="-3712" y="766059"/>
            <a:ext cx="7319700" cy="1073882"/>
            <a:chOff x="0" y="0"/>
            <a:chExt cx="7319700" cy="1073882"/>
          </a:xfrm>
        </p:grpSpPr>
        <p:sp>
          <p:nvSpPr>
            <p:cNvPr id="177" name="Google Shape;177;g1ef11ad8548_0_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78" name="Google Shape;178;g1ef11ad8548_0_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79" name="Google Shape;179;g1ef11ad8548_0_3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Distance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