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Nunito"/>
      <p:regular r:id="rId49"/>
      <p:bold r:id="rId50"/>
      <p:italic r:id="rId51"/>
      <p:boldItalic r:id="rId52"/>
    </p:embeddedFont>
    <p:embeddedFont>
      <p:font typeface="Montserrat"/>
      <p:regular r:id="rId53"/>
      <p:bold r:id="rId54"/>
      <p:italic r:id="rId55"/>
      <p:boldItalic r:id="rId56"/>
    </p:embeddedFont>
    <p:embeddedFont>
      <p:font typeface="Source Code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ontserrat-regular.fntdata"/><Relationship Id="rId52" Type="http://schemas.openxmlformats.org/officeDocument/2006/relationships/font" Target="fonts/Nunito-boldItalic.fntdata"/><Relationship Id="rId11" Type="http://schemas.openxmlformats.org/officeDocument/2006/relationships/slide" Target="slides/slide6.xml"/><Relationship Id="rId55" Type="http://schemas.openxmlformats.org/officeDocument/2006/relationships/font" Target="fonts/Montserrat-italic.fntdata"/><Relationship Id="rId10" Type="http://schemas.openxmlformats.org/officeDocument/2006/relationships/slide" Target="slides/slide5.xml"/><Relationship Id="rId54" Type="http://schemas.openxmlformats.org/officeDocument/2006/relationships/font" Target="fonts/Montserrat-bold.fntdata"/><Relationship Id="rId13" Type="http://schemas.openxmlformats.org/officeDocument/2006/relationships/slide" Target="slides/slide8.xml"/><Relationship Id="rId57" Type="http://schemas.openxmlformats.org/officeDocument/2006/relationships/font" Target="fonts/SourceCodePro-regular.fntdata"/><Relationship Id="rId12" Type="http://schemas.openxmlformats.org/officeDocument/2006/relationships/slide" Target="slides/slide7.xml"/><Relationship Id="rId56" Type="http://schemas.openxmlformats.org/officeDocument/2006/relationships/font" Target="fonts/Montserrat-boldItalic.fntdata"/><Relationship Id="rId15" Type="http://schemas.openxmlformats.org/officeDocument/2006/relationships/slide" Target="slides/slide10.xml"/><Relationship Id="rId59" Type="http://schemas.openxmlformats.org/officeDocument/2006/relationships/font" Target="fonts/SourceCodePro-italic.fntdata"/><Relationship Id="rId14" Type="http://schemas.openxmlformats.org/officeDocument/2006/relationships/slide" Target="slides/slide9.xml"/><Relationship Id="rId58" Type="http://schemas.openxmlformats.org/officeDocument/2006/relationships/font" Target="fonts/SourceCode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8a4cca263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8a4cca26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8a4cca263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8a4cca2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8a4cca263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8a4cca2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8a4cca263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8a4cca26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8a4cca263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8a4cca26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8a4cca263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8a4cca26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8a4cca263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8a4cca26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8a4cca263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8a4cca2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8a4cca263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8a4cca2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8a4cca263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8a4cca26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8a4cca263_0_3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a4cca26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8a4cca263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8a4cca26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8a4cca263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8a4cca26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8a4cca263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8a4cca26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8a4cca263_0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8a4cca26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8a4cca263_0_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8a4cca26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8a4cca263_0_3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8a4cca26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8a4cca263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8a4cca26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8a4cca263_0_3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8a4cca26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8a4cca263_0_3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8a4cca26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8a4cca263_0_4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8a4cca26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8a4cca263_0_4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8a4cca26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88a4cca263_0_4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8a4cca26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8a4cca263_0_4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8a4cca26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8a4cca263_0_4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8a4cca26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8a4cca263_0_4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8a4cca263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88a4cca263_0_3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8a4cca26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8a4cca263_0_3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8a4cca26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8a4cca263_0_4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8a4cca26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8a4cca263_0_3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8a4cca26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88a4cca263_0_3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8a4cca26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8a4cca263_0_4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8a4cca26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8a4cca263_0_3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8a4cca26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8a4cca263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8a4cca2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a4cca26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a4cca2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6.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47.png"/><Relationship Id="rId5"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4.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Ángela Bonilla Gómez</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Monitorización de infraestructuras con Nagios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226775" y="656575"/>
            <a:ext cx="3197700" cy="13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/usr/local/nagios/etc/objects/contacts.cfg </a:t>
            </a:r>
            <a:endParaRPr sz="2600"/>
          </a:p>
        </p:txBody>
      </p:sp>
      <p:sp>
        <p:nvSpPr>
          <p:cNvPr id="201" name="Google Shape;201;p22"/>
          <p:cNvSpPr txBox="1"/>
          <p:nvPr>
            <p:ph idx="1" type="body"/>
          </p:nvPr>
        </p:nvSpPr>
        <p:spPr>
          <a:xfrm>
            <a:off x="485225" y="1791725"/>
            <a:ext cx="25389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Montserrat"/>
                <a:ea typeface="Montserrat"/>
                <a:cs typeface="Montserrat"/>
                <a:sym typeface="Montserrat"/>
              </a:rPr>
              <a:t>Archivo de configuración </a:t>
            </a:r>
            <a:r>
              <a:rPr lang="es" sz="1600">
                <a:latin typeface="Montserrat"/>
                <a:ea typeface="Montserrat"/>
                <a:cs typeface="Montserrat"/>
                <a:sym typeface="Montserrat"/>
              </a:rPr>
              <a:t>donde se puede configurar la dirección o direcciones de correo donde vamos a enviar las notificaciones.</a:t>
            </a:r>
            <a:endParaRPr sz="1600">
              <a:latin typeface="Montserrat"/>
              <a:ea typeface="Montserrat"/>
              <a:cs typeface="Montserrat"/>
              <a:sym typeface="Montserrat"/>
            </a:endParaRPr>
          </a:p>
        </p:txBody>
      </p:sp>
      <p:pic>
        <p:nvPicPr>
          <p:cNvPr id="202" name="Google Shape;202;p22"/>
          <p:cNvPicPr preferRelativeResize="0"/>
          <p:nvPr/>
        </p:nvPicPr>
        <p:blipFill>
          <a:blip r:embed="rId3">
            <a:alphaModFix/>
          </a:blip>
          <a:stretch>
            <a:fillRect/>
          </a:stretch>
        </p:blipFill>
        <p:spPr>
          <a:xfrm>
            <a:off x="3424475" y="152400"/>
            <a:ext cx="5567125" cy="41684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cxnSp>
        <p:nvCxnSpPr>
          <p:cNvPr id="207" name="Google Shape;207;p23"/>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208" name="Google Shape;208;p23"/>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209" name="Google Shape;209;p23"/>
          <p:cNvSpPr txBox="1"/>
          <p:nvPr>
            <p:ph idx="4294967295" type="body"/>
          </p:nvPr>
        </p:nvSpPr>
        <p:spPr>
          <a:xfrm>
            <a:off x="318850" y="3982600"/>
            <a:ext cx="74397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accent3"/>
                </a:solidFill>
              </a:rPr>
              <a:t>/</a:t>
            </a:r>
            <a:r>
              <a:rPr b="1" lang="es" sz="2100">
                <a:solidFill>
                  <a:schemeClr val="accent3"/>
                </a:solidFill>
              </a:rPr>
              <a:t>usr/local/nagios/share/images/logos</a:t>
            </a:r>
            <a:endParaRPr b="1" sz="2100">
              <a:solidFill>
                <a:schemeClr val="accent3"/>
              </a:solidFill>
            </a:endParaRPr>
          </a:p>
        </p:txBody>
      </p:sp>
      <p:sp>
        <p:nvSpPr>
          <p:cNvPr id="210" name="Google Shape;210;p23"/>
          <p:cNvSpPr txBox="1"/>
          <p:nvPr>
            <p:ph idx="4294967295" type="body"/>
          </p:nvPr>
        </p:nvSpPr>
        <p:spPr>
          <a:xfrm>
            <a:off x="230925" y="4389150"/>
            <a:ext cx="81351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latin typeface="Montserrat"/>
                <a:ea typeface="Montserrat"/>
                <a:cs typeface="Montserrat"/>
                <a:sym typeface="Montserrat"/>
              </a:rPr>
              <a:t>En este directorio podemos ver todas las imágenes o logos disponibles. Para añadirlos a nuestros hosts lo haremos en sus respectivos archivos de configuración.</a:t>
            </a:r>
            <a:endParaRPr sz="1400">
              <a:latin typeface="Montserrat"/>
              <a:ea typeface="Montserrat"/>
              <a:cs typeface="Montserrat"/>
              <a:sym typeface="Montserrat"/>
            </a:endParaRPr>
          </a:p>
        </p:txBody>
      </p:sp>
      <p:pic>
        <p:nvPicPr>
          <p:cNvPr id="211" name="Google Shape;211;p23"/>
          <p:cNvPicPr preferRelativeResize="0"/>
          <p:nvPr/>
        </p:nvPicPr>
        <p:blipFill>
          <a:blip r:embed="rId3">
            <a:alphaModFix/>
          </a:blip>
          <a:stretch>
            <a:fillRect/>
          </a:stretch>
        </p:blipFill>
        <p:spPr>
          <a:xfrm>
            <a:off x="152400" y="152400"/>
            <a:ext cx="4659125" cy="3764101"/>
          </a:xfrm>
          <a:prstGeom prst="rect">
            <a:avLst/>
          </a:prstGeom>
          <a:noFill/>
          <a:ln>
            <a:noFill/>
          </a:ln>
        </p:spPr>
      </p:pic>
      <p:pic>
        <p:nvPicPr>
          <p:cNvPr id="212" name="Google Shape;212;p23"/>
          <p:cNvPicPr preferRelativeResize="0"/>
          <p:nvPr/>
        </p:nvPicPr>
        <p:blipFill>
          <a:blip r:embed="rId4">
            <a:alphaModFix/>
          </a:blip>
          <a:stretch>
            <a:fillRect/>
          </a:stretch>
        </p:blipFill>
        <p:spPr>
          <a:xfrm>
            <a:off x="4963925" y="152400"/>
            <a:ext cx="4027675" cy="1838390"/>
          </a:xfrm>
          <a:prstGeom prst="rect">
            <a:avLst/>
          </a:prstGeom>
          <a:noFill/>
          <a:ln>
            <a:noFill/>
          </a:ln>
        </p:spPr>
      </p:pic>
      <p:pic>
        <p:nvPicPr>
          <p:cNvPr id="213" name="Google Shape;213;p23"/>
          <p:cNvPicPr preferRelativeResize="0"/>
          <p:nvPr/>
        </p:nvPicPr>
        <p:blipFill>
          <a:blip r:embed="rId5">
            <a:alphaModFix/>
          </a:blip>
          <a:stretch>
            <a:fillRect/>
          </a:stretch>
        </p:blipFill>
        <p:spPr>
          <a:xfrm>
            <a:off x="4963925" y="2143200"/>
            <a:ext cx="4027674" cy="168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226775" y="644175"/>
            <a:ext cx="3197700" cy="15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/usr/local/nagios/etc/objects/contacts.cfg </a:t>
            </a:r>
            <a:endParaRPr sz="2600"/>
          </a:p>
        </p:txBody>
      </p:sp>
      <p:sp>
        <p:nvSpPr>
          <p:cNvPr id="219" name="Google Shape;219;p24"/>
          <p:cNvSpPr txBox="1"/>
          <p:nvPr>
            <p:ph idx="1" type="body"/>
          </p:nvPr>
        </p:nvSpPr>
        <p:spPr>
          <a:xfrm>
            <a:off x="440950" y="1965225"/>
            <a:ext cx="2538900" cy="23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Montserrat"/>
                <a:ea typeface="Montserrat"/>
                <a:cs typeface="Montserrat"/>
                <a:sym typeface="Montserrat"/>
              </a:rPr>
              <a:t>Archivo de configuración donde a</a:t>
            </a:r>
            <a:r>
              <a:rPr lang="es" sz="1600">
                <a:latin typeface="Montserrat"/>
                <a:ea typeface="Montserrat"/>
                <a:cs typeface="Montserrat"/>
                <a:sym typeface="Montserrat"/>
              </a:rPr>
              <a:t>ctivamos la recopilación de datos de rendimiento en Nagios para el uso de PNP4Nagios.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p:txBody>
      </p:sp>
      <p:pic>
        <p:nvPicPr>
          <p:cNvPr id="220" name="Google Shape;220;p24"/>
          <p:cNvPicPr preferRelativeResize="0"/>
          <p:nvPr/>
        </p:nvPicPr>
        <p:blipFill>
          <a:blip r:embed="rId3">
            <a:alphaModFix/>
          </a:blip>
          <a:stretch>
            <a:fillRect/>
          </a:stretch>
        </p:blipFill>
        <p:spPr>
          <a:xfrm>
            <a:off x="3424475" y="152400"/>
            <a:ext cx="4650451"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cxnSp>
        <p:nvCxnSpPr>
          <p:cNvPr id="225" name="Google Shape;225;p25"/>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226" name="Google Shape;226;p25"/>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227" name="Google Shape;227;p25"/>
          <p:cNvSpPr txBox="1"/>
          <p:nvPr>
            <p:ph idx="4294967295" type="body"/>
          </p:nvPr>
        </p:nvSpPr>
        <p:spPr>
          <a:xfrm>
            <a:off x="318850" y="3982600"/>
            <a:ext cx="74397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accent3"/>
                </a:solidFill>
              </a:rPr>
              <a:t>/usr/local/nagios/etc/objects/commands.cfg</a:t>
            </a:r>
            <a:endParaRPr b="1" sz="2100">
              <a:solidFill>
                <a:schemeClr val="accent3"/>
              </a:solidFill>
            </a:endParaRPr>
          </a:p>
        </p:txBody>
      </p:sp>
      <p:sp>
        <p:nvSpPr>
          <p:cNvPr id="228" name="Google Shape;228;p25"/>
          <p:cNvSpPr txBox="1"/>
          <p:nvPr>
            <p:ph idx="4294967295" type="body"/>
          </p:nvPr>
        </p:nvSpPr>
        <p:spPr>
          <a:xfrm>
            <a:off x="230925" y="4389150"/>
            <a:ext cx="81351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latin typeface="Montserrat"/>
                <a:ea typeface="Montserrat"/>
                <a:cs typeface="Montserrat"/>
                <a:sym typeface="Montserrat"/>
              </a:rPr>
              <a:t>En este fichero están todos los comandos que se usan al monitorear los hosts y servicios, con los que le damos </a:t>
            </a:r>
            <a:r>
              <a:rPr lang="es" sz="1400">
                <a:latin typeface="Montserrat"/>
                <a:ea typeface="Montserrat"/>
                <a:cs typeface="Montserrat"/>
                <a:sym typeface="Montserrat"/>
              </a:rPr>
              <a:t>instrucciones</a:t>
            </a:r>
            <a:r>
              <a:rPr lang="es" sz="1400">
                <a:latin typeface="Montserrat"/>
                <a:ea typeface="Montserrat"/>
                <a:cs typeface="Montserrat"/>
                <a:sym typeface="Montserrat"/>
              </a:rPr>
              <a:t> a Nagios. </a:t>
            </a:r>
            <a:endParaRPr sz="1400">
              <a:latin typeface="Montserrat"/>
              <a:ea typeface="Montserrat"/>
              <a:cs typeface="Montserrat"/>
              <a:sym typeface="Montserrat"/>
            </a:endParaRPr>
          </a:p>
        </p:txBody>
      </p:sp>
      <p:pic>
        <p:nvPicPr>
          <p:cNvPr id="229" name="Google Shape;229;p25"/>
          <p:cNvPicPr preferRelativeResize="0"/>
          <p:nvPr/>
        </p:nvPicPr>
        <p:blipFill rotWithShape="1">
          <a:blip r:embed="rId3">
            <a:alphaModFix/>
          </a:blip>
          <a:srcRect b="0" l="0" r="7313" t="0"/>
          <a:stretch/>
        </p:blipFill>
        <p:spPr>
          <a:xfrm>
            <a:off x="152400" y="152400"/>
            <a:ext cx="4544924" cy="3677800"/>
          </a:xfrm>
          <a:prstGeom prst="rect">
            <a:avLst/>
          </a:prstGeom>
          <a:noFill/>
          <a:ln>
            <a:noFill/>
          </a:ln>
        </p:spPr>
      </p:pic>
      <p:pic>
        <p:nvPicPr>
          <p:cNvPr id="230" name="Google Shape;230;p25"/>
          <p:cNvPicPr preferRelativeResize="0"/>
          <p:nvPr/>
        </p:nvPicPr>
        <p:blipFill rotWithShape="1">
          <a:blip r:embed="rId4">
            <a:alphaModFix/>
          </a:blip>
          <a:srcRect b="0" l="0" r="7201" t="0"/>
          <a:stretch/>
        </p:blipFill>
        <p:spPr>
          <a:xfrm>
            <a:off x="4784075" y="152400"/>
            <a:ext cx="4238750" cy="3673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85925" y="573800"/>
            <a:ext cx="3197700" cy="14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/usr/local/nagios/etc/objects/templates.cfg</a:t>
            </a:r>
            <a:endParaRPr sz="2600"/>
          </a:p>
        </p:txBody>
      </p:sp>
      <p:sp>
        <p:nvSpPr>
          <p:cNvPr id="236" name="Google Shape;236;p26"/>
          <p:cNvSpPr txBox="1"/>
          <p:nvPr>
            <p:ph idx="1" type="body"/>
          </p:nvPr>
        </p:nvSpPr>
        <p:spPr>
          <a:xfrm>
            <a:off x="515325" y="1779325"/>
            <a:ext cx="25389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Montserrat"/>
                <a:ea typeface="Montserrat"/>
                <a:cs typeface="Montserrat"/>
                <a:sym typeface="Montserrat"/>
              </a:rPr>
              <a:t>Archivo de configuración donde están </a:t>
            </a:r>
            <a:r>
              <a:rPr lang="es" sz="1600">
                <a:latin typeface="Montserrat"/>
                <a:ea typeface="Montserrat"/>
                <a:cs typeface="Montserrat"/>
                <a:sym typeface="Montserrat"/>
              </a:rPr>
              <a:t>plantillas que se invocarán desde equipos o servicios.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s" sz="1600">
                <a:latin typeface="Montserrat"/>
                <a:ea typeface="Montserrat"/>
                <a:cs typeface="Montserrat"/>
                <a:sym typeface="Montserrat"/>
              </a:rPr>
              <a:t>En mi caso he añadido las siguientes líneas para el uso de PNP4Nagios.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p:txBody>
      </p:sp>
      <p:pic>
        <p:nvPicPr>
          <p:cNvPr id="237" name="Google Shape;237;p26"/>
          <p:cNvPicPr preferRelativeResize="0"/>
          <p:nvPr/>
        </p:nvPicPr>
        <p:blipFill>
          <a:blip r:embed="rId3">
            <a:alphaModFix/>
          </a:blip>
          <a:stretch>
            <a:fillRect/>
          </a:stretch>
        </p:blipFill>
        <p:spPr>
          <a:xfrm>
            <a:off x="3272075" y="573800"/>
            <a:ext cx="5567125" cy="36442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cxnSp>
        <p:nvCxnSpPr>
          <p:cNvPr id="242" name="Google Shape;242;p27"/>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243" name="Google Shape;243;p27"/>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244" name="Google Shape;244;p27"/>
          <p:cNvSpPr txBox="1"/>
          <p:nvPr>
            <p:ph idx="4294967295" type="body"/>
          </p:nvPr>
        </p:nvSpPr>
        <p:spPr>
          <a:xfrm>
            <a:off x="0" y="3982600"/>
            <a:ext cx="90600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accent3"/>
                </a:solidFill>
              </a:rPr>
              <a:t>/usr/local/pnp4nagios/share/application/models/data.php</a:t>
            </a:r>
            <a:endParaRPr b="1" sz="2100">
              <a:solidFill>
                <a:schemeClr val="accent3"/>
              </a:solidFill>
            </a:endParaRPr>
          </a:p>
        </p:txBody>
      </p:sp>
      <p:sp>
        <p:nvSpPr>
          <p:cNvPr id="245" name="Google Shape;245;p27"/>
          <p:cNvSpPr txBox="1"/>
          <p:nvPr>
            <p:ph idx="4294967295" type="body"/>
          </p:nvPr>
        </p:nvSpPr>
        <p:spPr>
          <a:xfrm>
            <a:off x="230925" y="4389150"/>
            <a:ext cx="81351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latin typeface="Montserrat"/>
                <a:ea typeface="Montserrat"/>
                <a:cs typeface="Montserrat"/>
                <a:sym typeface="Montserrat"/>
              </a:rPr>
              <a:t>Este fichero lo he editado para solucionar errores en el php. La primera imagen es como aparece, la segunda después de arreglarlo.</a:t>
            </a:r>
            <a:endParaRPr sz="1400">
              <a:latin typeface="Montserrat"/>
              <a:ea typeface="Montserrat"/>
              <a:cs typeface="Montserrat"/>
              <a:sym typeface="Montserrat"/>
            </a:endParaRPr>
          </a:p>
        </p:txBody>
      </p:sp>
      <p:pic>
        <p:nvPicPr>
          <p:cNvPr id="246" name="Google Shape;246;p27"/>
          <p:cNvPicPr preferRelativeResize="0"/>
          <p:nvPr/>
        </p:nvPicPr>
        <p:blipFill>
          <a:blip r:embed="rId3">
            <a:alphaModFix/>
          </a:blip>
          <a:stretch>
            <a:fillRect/>
          </a:stretch>
        </p:blipFill>
        <p:spPr>
          <a:xfrm>
            <a:off x="152400" y="152400"/>
            <a:ext cx="4426949" cy="3677800"/>
          </a:xfrm>
          <a:prstGeom prst="rect">
            <a:avLst/>
          </a:prstGeom>
          <a:noFill/>
          <a:ln>
            <a:noFill/>
          </a:ln>
        </p:spPr>
      </p:pic>
      <p:pic>
        <p:nvPicPr>
          <p:cNvPr id="247" name="Google Shape;247;p27"/>
          <p:cNvPicPr preferRelativeResize="0"/>
          <p:nvPr/>
        </p:nvPicPr>
        <p:blipFill>
          <a:blip r:embed="rId4">
            <a:alphaModFix/>
          </a:blip>
          <a:stretch>
            <a:fillRect/>
          </a:stretch>
        </p:blipFill>
        <p:spPr>
          <a:xfrm>
            <a:off x="4673325" y="883625"/>
            <a:ext cx="4426951" cy="19836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224950" y="385900"/>
            <a:ext cx="3197700" cy="19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 /usr/local/nagios/etc/objects/printer.cfg</a:t>
            </a:r>
            <a:endParaRPr sz="2600"/>
          </a:p>
        </p:txBody>
      </p:sp>
      <p:sp>
        <p:nvSpPr>
          <p:cNvPr id="253" name="Google Shape;253;p28"/>
          <p:cNvSpPr txBox="1"/>
          <p:nvPr>
            <p:ph idx="1" type="body"/>
          </p:nvPr>
        </p:nvSpPr>
        <p:spPr>
          <a:xfrm>
            <a:off x="448025" y="2068750"/>
            <a:ext cx="25389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Montserrat"/>
                <a:ea typeface="Montserrat"/>
                <a:cs typeface="Montserrat"/>
                <a:sym typeface="Montserrat"/>
              </a:rPr>
              <a:t>Archivo de configuración para monitorear una impresora.</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p:txBody>
      </p:sp>
      <p:pic>
        <p:nvPicPr>
          <p:cNvPr id="254" name="Google Shape;254;p28"/>
          <p:cNvPicPr preferRelativeResize="0"/>
          <p:nvPr/>
        </p:nvPicPr>
        <p:blipFill rotWithShape="1">
          <a:blip r:embed="rId3">
            <a:alphaModFix/>
          </a:blip>
          <a:srcRect b="0" l="0" r="0" t="49586"/>
          <a:stretch/>
        </p:blipFill>
        <p:spPr>
          <a:xfrm>
            <a:off x="3337700" y="198326"/>
            <a:ext cx="5567125" cy="2127375"/>
          </a:xfrm>
          <a:prstGeom prst="rect">
            <a:avLst/>
          </a:prstGeom>
          <a:noFill/>
          <a:ln>
            <a:noFill/>
          </a:ln>
        </p:spPr>
      </p:pic>
      <p:pic>
        <p:nvPicPr>
          <p:cNvPr id="255" name="Google Shape;255;p28"/>
          <p:cNvPicPr preferRelativeResize="0"/>
          <p:nvPr/>
        </p:nvPicPr>
        <p:blipFill rotWithShape="1">
          <a:blip r:embed="rId4">
            <a:alphaModFix/>
          </a:blip>
          <a:srcRect b="0" l="0" r="0" t="44413"/>
          <a:stretch/>
        </p:blipFill>
        <p:spPr>
          <a:xfrm>
            <a:off x="3337700" y="2571750"/>
            <a:ext cx="5635550" cy="244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59" name="Shape 259"/>
        <p:cNvGrpSpPr/>
        <p:nvPr/>
      </p:nvGrpSpPr>
      <p:grpSpPr>
        <a:xfrm>
          <a:off x="0" y="0"/>
          <a:ext cx="0" cy="0"/>
          <a:chOff x="0" y="0"/>
          <a:chExt cx="0" cy="0"/>
        </a:xfrm>
      </p:grpSpPr>
      <p:sp>
        <p:nvSpPr>
          <p:cNvPr id="260" name="Google Shape;260;p2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Creación de mi propio plugin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175375" y="118875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Comandos</a:t>
            </a:r>
            <a:endParaRPr>
              <a:solidFill>
                <a:schemeClr val="accent1"/>
              </a:solidFill>
            </a:endParaRPr>
          </a:p>
        </p:txBody>
      </p:sp>
      <p:sp>
        <p:nvSpPr>
          <p:cNvPr id="266" name="Google Shape;266;p30"/>
          <p:cNvSpPr txBox="1"/>
          <p:nvPr>
            <p:ph idx="1" type="body"/>
          </p:nvPr>
        </p:nvSpPr>
        <p:spPr>
          <a:xfrm>
            <a:off x="175375" y="21927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Primero creamos los comandos que vayamos a añadir al script.</a:t>
            </a:r>
            <a:endParaRPr sz="1400">
              <a:latin typeface="Montserrat"/>
              <a:ea typeface="Montserrat"/>
              <a:cs typeface="Montserrat"/>
              <a:sym typeface="Montserrat"/>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s" sz="1400">
                <a:latin typeface="Montserrat"/>
                <a:ea typeface="Montserrat"/>
                <a:cs typeface="Montserrat"/>
                <a:sym typeface="Montserrat"/>
              </a:rPr>
              <a:t>Le damos los permisos necesarios y ejecutamos el script para comprobar que funciona.</a:t>
            </a:r>
            <a:endParaRPr sz="1400">
              <a:latin typeface="Montserrat"/>
              <a:ea typeface="Montserrat"/>
              <a:cs typeface="Montserrat"/>
              <a:sym typeface="Montserrat"/>
            </a:endParaRPr>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p:txBody>
      </p:sp>
      <p:pic>
        <p:nvPicPr>
          <p:cNvPr id="267" name="Google Shape;267;p30"/>
          <p:cNvPicPr preferRelativeResize="0"/>
          <p:nvPr/>
        </p:nvPicPr>
        <p:blipFill rotWithShape="1">
          <a:blip r:embed="rId3">
            <a:alphaModFix/>
          </a:blip>
          <a:srcRect b="77051" l="0" r="5087" t="0"/>
          <a:stretch/>
        </p:blipFill>
        <p:spPr>
          <a:xfrm>
            <a:off x="2230925" y="320500"/>
            <a:ext cx="6829075" cy="1297700"/>
          </a:xfrm>
          <a:prstGeom prst="rect">
            <a:avLst/>
          </a:prstGeom>
          <a:noFill/>
          <a:ln>
            <a:noFill/>
          </a:ln>
        </p:spPr>
      </p:pic>
      <p:pic>
        <p:nvPicPr>
          <p:cNvPr id="268" name="Google Shape;268;p30"/>
          <p:cNvPicPr preferRelativeResize="0"/>
          <p:nvPr/>
        </p:nvPicPr>
        <p:blipFill>
          <a:blip r:embed="rId4">
            <a:alphaModFix/>
          </a:blip>
          <a:stretch>
            <a:fillRect/>
          </a:stretch>
        </p:blipFill>
        <p:spPr>
          <a:xfrm>
            <a:off x="3135775" y="2235363"/>
            <a:ext cx="5855825" cy="422295"/>
          </a:xfrm>
          <a:prstGeom prst="rect">
            <a:avLst/>
          </a:prstGeom>
          <a:noFill/>
          <a:ln>
            <a:noFill/>
          </a:ln>
        </p:spPr>
      </p:pic>
      <p:pic>
        <p:nvPicPr>
          <p:cNvPr id="269" name="Google Shape;269;p30"/>
          <p:cNvPicPr preferRelativeResize="0"/>
          <p:nvPr/>
        </p:nvPicPr>
        <p:blipFill>
          <a:blip r:embed="rId5">
            <a:alphaModFix/>
          </a:blip>
          <a:stretch>
            <a:fillRect/>
          </a:stretch>
        </p:blipFill>
        <p:spPr>
          <a:xfrm>
            <a:off x="3135775" y="3274820"/>
            <a:ext cx="5855825" cy="9478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249125" y="6225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Ficheros de configuración</a:t>
            </a:r>
            <a:endParaRPr>
              <a:solidFill>
                <a:schemeClr val="accent1"/>
              </a:solidFill>
            </a:endParaRPr>
          </a:p>
        </p:txBody>
      </p:sp>
      <p:sp>
        <p:nvSpPr>
          <p:cNvPr id="275" name="Google Shape;275;p31"/>
          <p:cNvSpPr txBox="1"/>
          <p:nvPr>
            <p:ph idx="1" type="body"/>
          </p:nvPr>
        </p:nvSpPr>
        <p:spPr>
          <a:xfrm>
            <a:off x="299325" y="21927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Debemos añadir el comando que va a utilizar Nagios para llevar a cabo la monitorización y definir el servicio en el equipo que se va a monitorizar.</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p:txBody>
      </p:sp>
      <p:pic>
        <p:nvPicPr>
          <p:cNvPr id="276" name="Google Shape;276;p31"/>
          <p:cNvPicPr preferRelativeResize="0"/>
          <p:nvPr/>
        </p:nvPicPr>
        <p:blipFill rotWithShape="1">
          <a:blip r:embed="rId3">
            <a:alphaModFix/>
          </a:blip>
          <a:srcRect b="0" l="0" r="21556" t="67515"/>
          <a:stretch/>
        </p:blipFill>
        <p:spPr>
          <a:xfrm>
            <a:off x="3321700" y="818650"/>
            <a:ext cx="5217776" cy="1482050"/>
          </a:xfrm>
          <a:prstGeom prst="rect">
            <a:avLst/>
          </a:prstGeom>
          <a:noFill/>
          <a:ln>
            <a:noFill/>
          </a:ln>
        </p:spPr>
      </p:pic>
      <p:pic>
        <p:nvPicPr>
          <p:cNvPr id="277" name="Google Shape;277;p31"/>
          <p:cNvPicPr preferRelativeResize="0"/>
          <p:nvPr/>
        </p:nvPicPr>
        <p:blipFill rotWithShape="1">
          <a:blip r:embed="rId4">
            <a:alphaModFix/>
          </a:blip>
          <a:srcRect b="39101" l="0" r="44134" t="26728"/>
          <a:stretch/>
        </p:blipFill>
        <p:spPr>
          <a:xfrm>
            <a:off x="3958325" y="2801025"/>
            <a:ext cx="4147349" cy="168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Nagios?</a:t>
            </a:r>
            <a:endParaRPr/>
          </a:p>
        </p:txBody>
      </p:sp>
      <p:sp>
        <p:nvSpPr>
          <p:cNvPr id="135" name="Google Shape;135;p14"/>
          <p:cNvSpPr txBox="1"/>
          <p:nvPr>
            <p:ph idx="1" type="body"/>
          </p:nvPr>
        </p:nvSpPr>
        <p:spPr>
          <a:xfrm>
            <a:off x="311700" y="1506000"/>
            <a:ext cx="85206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lang="es">
                <a:latin typeface="Montserrat"/>
                <a:ea typeface="Montserrat"/>
                <a:cs typeface="Montserrat"/>
                <a:sym typeface="Montserrat"/>
              </a:rPr>
              <a:t>Nagios es un sistema de monitorización de redes de código abierto, que vigila los equipos y servicios, generando alertas cuando exista un mal funcionamiento.</a:t>
            </a:r>
            <a:endParaRPr>
              <a:latin typeface="Montserrat"/>
              <a:ea typeface="Montserrat"/>
              <a:cs typeface="Montserrat"/>
              <a:sym typeface="Montserrat"/>
            </a:endParaRPr>
          </a:p>
          <a:p>
            <a:pPr indent="0" lvl="0" marL="0" rtl="0" algn="l">
              <a:spcBef>
                <a:spcPts val="1600"/>
              </a:spcBef>
              <a:spcAft>
                <a:spcPts val="0"/>
              </a:spcAft>
              <a:buClr>
                <a:schemeClr val="dk2"/>
              </a:buClr>
              <a:buSzPts val="1100"/>
              <a:buNone/>
            </a:pPr>
            <a:r>
              <a:rPr lang="es">
                <a:latin typeface="Montserrat"/>
                <a:ea typeface="Montserrat"/>
                <a:cs typeface="Montserrat"/>
                <a:sym typeface="Montserrat"/>
              </a:rPr>
              <a:t>Características principales:</a:t>
            </a:r>
            <a:endParaRPr>
              <a:latin typeface="Montserrat"/>
              <a:ea typeface="Montserrat"/>
              <a:cs typeface="Montserrat"/>
              <a:sym typeface="Montserrat"/>
            </a:endParaRPr>
          </a:p>
          <a:p>
            <a:pPr indent="-311150" lvl="0" marL="457200" rtl="0" algn="l">
              <a:spcBef>
                <a:spcPts val="1600"/>
              </a:spcBef>
              <a:spcAft>
                <a:spcPts val="0"/>
              </a:spcAft>
              <a:buSzPts val="1300"/>
              <a:buFont typeface="Montserrat"/>
              <a:buChar char="●"/>
            </a:pPr>
            <a:r>
              <a:rPr lang="es">
                <a:latin typeface="Montserrat"/>
                <a:ea typeface="Montserrat"/>
                <a:cs typeface="Montserrat"/>
                <a:sym typeface="Montserrat"/>
              </a:rPr>
              <a:t>Monitoriza servicios de red.</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Monitoriza </a:t>
            </a:r>
            <a:r>
              <a:rPr lang="es">
                <a:latin typeface="Montserrat"/>
                <a:ea typeface="Montserrat"/>
                <a:cs typeface="Montserrat"/>
                <a:sym typeface="Montserrat"/>
              </a:rPr>
              <a:t>recursos de sistemas hardware.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Monitoriza </a:t>
            </a:r>
            <a:r>
              <a:rPr lang="es">
                <a:latin typeface="Montserrat"/>
                <a:ea typeface="Montserrat"/>
                <a:cs typeface="Montserrat"/>
                <a:sym typeface="Montserrat"/>
              </a:rPr>
              <a:t>servidores virtuales con sistemas operativos.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Posibilidad de monitorización remota.</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Posibilidad de programar </a:t>
            </a:r>
            <a:r>
              <a:rPr lang="es">
                <a:latin typeface="Montserrat"/>
                <a:ea typeface="Montserrat"/>
                <a:cs typeface="Montserrat"/>
                <a:sym typeface="Montserrat"/>
              </a:rPr>
              <a:t>plugins</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285075" y="247575"/>
            <a:ext cx="280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chemeClr val="accent1"/>
                </a:solidFill>
              </a:rPr>
              <a:t>Comprobación</a:t>
            </a:r>
            <a:endParaRPr sz="2500">
              <a:solidFill>
                <a:schemeClr val="accent1"/>
              </a:solidFill>
            </a:endParaRPr>
          </a:p>
        </p:txBody>
      </p:sp>
      <p:pic>
        <p:nvPicPr>
          <p:cNvPr id="283" name="Google Shape;283;p32"/>
          <p:cNvPicPr preferRelativeResize="0"/>
          <p:nvPr/>
        </p:nvPicPr>
        <p:blipFill rotWithShape="1">
          <a:blip r:embed="rId3">
            <a:alphaModFix/>
          </a:blip>
          <a:srcRect b="0" l="14431" r="4353" t="57092"/>
          <a:stretch/>
        </p:blipFill>
        <p:spPr>
          <a:xfrm>
            <a:off x="1722775" y="1137850"/>
            <a:ext cx="6984099" cy="1291375"/>
          </a:xfrm>
          <a:prstGeom prst="rect">
            <a:avLst/>
          </a:prstGeom>
          <a:noFill/>
          <a:ln>
            <a:noFill/>
          </a:ln>
        </p:spPr>
      </p:pic>
      <p:pic>
        <p:nvPicPr>
          <p:cNvPr id="284" name="Google Shape;284;p32"/>
          <p:cNvPicPr preferRelativeResize="0"/>
          <p:nvPr/>
        </p:nvPicPr>
        <p:blipFill>
          <a:blip r:embed="rId4">
            <a:alphaModFix/>
          </a:blip>
          <a:stretch>
            <a:fillRect/>
          </a:stretch>
        </p:blipFill>
        <p:spPr>
          <a:xfrm>
            <a:off x="577475" y="3110900"/>
            <a:ext cx="8327474" cy="1554625"/>
          </a:xfrm>
          <a:prstGeom prst="rect">
            <a:avLst/>
          </a:prstGeom>
          <a:noFill/>
          <a:ln>
            <a:noFill/>
          </a:ln>
        </p:spPr>
      </p:pic>
      <p:sp>
        <p:nvSpPr>
          <p:cNvPr id="285" name="Google Shape;285;p32"/>
          <p:cNvSpPr txBox="1"/>
          <p:nvPr/>
        </p:nvSpPr>
        <p:spPr>
          <a:xfrm>
            <a:off x="3229775" y="506175"/>
            <a:ext cx="8601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2"/>
                </a:solidFill>
                <a:latin typeface="Montserrat"/>
                <a:ea typeface="Montserrat"/>
                <a:cs typeface="Montserrat"/>
                <a:sym typeface="Montserrat"/>
              </a:rPr>
              <a:t>Día 1</a:t>
            </a:r>
            <a:endParaRPr b="1" sz="1600">
              <a:solidFill>
                <a:schemeClr val="dk2"/>
              </a:solidFill>
              <a:latin typeface="Montserrat"/>
              <a:ea typeface="Montserrat"/>
              <a:cs typeface="Montserrat"/>
              <a:sym typeface="Montserrat"/>
            </a:endParaRPr>
          </a:p>
        </p:txBody>
      </p:sp>
      <p:sp>
        <p:nvSpPr>
          <p:cNvPr id="286" name="Google Shape;286;p32"/>
          <p:cNvSpPr txBox="1"/>
          <p:nvPr/>
        </p:nvSpPr>
        <p:spPr>
          <a:xfrm>
            <a:off x="779475" y="2571750"/>
            <a:ext cx="8601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2"/>
                </a:solidFill>
                <a:latin typeface="Montserrat"/>
                <a:ea typeface="Montserrat"/>
                <a:cs typeface="Montserrat"/>
                <a:sym typeface="Montserrat"/>
              </a:rPr>
              <a:t>Día 2</a:t>
            </a:r>
            <a:endParaRPr b="1" sz="1600">
              <a:solidFill>
                <a:schemeClr val="dk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290" name="Shape 290"/>
        <p:cNvGrpSpPr/>
        <p:nvPr/>
      </p:nvGrpSpPr>
      <p:grpSpPr>
        <a:xfrm>
          <a:off x="0" y="0"/>
          <a:ext cx="0" cy="0"/>
          <a:chOff x="0" y="0"/>
          <a:chExt cx="0" cy="0"/>
        </a:xfrm>
      </p:grpSpPr>
      <p:sp>
        <p:nvSpPr>
          <p:cNvPr id="291" name="Google Shape;291;p3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Interfaz de Nagios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474650" y="3983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 Cómo entrar</a:t>
            </a:r>
            <a:endParaRPr sz="2600">
              <a:solidFill>
                <a:schemeClr val="accent6"/>
              </a:solidFill>
            </a:endParaRPr>
          </a:p>
        </p:txBody>
      </p:sp>
      <p:sp>
        <p:nvSpPr>
          <p:cNvPr id="297" name="Google Shape;297;p34"/>
          <p:cNvSpPr txBox="1"/>
          <p:nvPr/>
        </p:nvSpPr>
        <p:spPr>
          <a:xfrm>
            <a:off x="818000" y="102870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Montserrat"/>
                <a:ea typeface="Montserrat"/>
                <a:cs typeface="Montserrat"/>
                <a:sym typeface="Montserrat"/>
              </a:rPr>
              <a:t>Nos vamos al navegador y escribimos la IP del servidor + /nagios. Nos pedirá la contraseña y usuario que creamos al instalarlo, y al introducirlo ya tenemos acceso.</a:t>
            </a:r>
            <a:endParaRPr>
              <a:latin typeface="Montserrat"/>
              <a:ea typeface="Montserrat"/>
              <a:cs typeface="Montserrat"/>
              <a:sym typeface="Montserrat"/>
            </a:endParaRPr>
          </a:p>
        </p:txBody>
      </p:sp>
      <p:pic>
        <p:nvPicPr>
          <p:cNvPr id="298" name="Google Shape;298;p34"/>
          <p:cNvPicPr preferRelativeResize="0"/>
          <p:nvPr/>
        </p:nvPicPr>
        <p:blipFill>
          <a:blip r:embed="rId3">
            <a:alphaModFix/>
          </a:blip>
          <a:stretch>
            <a:fillRect/>
          </a:stretch>
        </p:blipFill>
        <p:spPr>
          <a:xfrm>
            <a:off x="363075" y="2013900"/>
            <a:ext cx="3898100" cy="2129450"/>
          </a:xfrm>
          <a:prstGeom prst="rect">
            <a:avLst/>
          </a:prstGeom>
          <a:noFill/>
          <a:ln>
            <a:noFill/>
          </a:ln>
        </p:spPr>
      </p:pic>
      <p:pic>
        <p:nvPicPr>
          <p:cNvPr id="299" name="Google Shape;299;p34"/>
          <p:cNvPicPr preferRelativeResize="0"/>
          <p:nvPr/>
        </p:nvPicPr>
        <p:blipFill>
          <a:blip r:embed="rId4">
            <a:alphaModFix/>
          </a:blip>
          <a:stretch>
            <a:fillRect/>
          </a:stretch>
        </p:blipFill>
        <p:spPr>
          <a:xfrm>
            <a:off x="4499575" y="1755950"/>
            <a:ext cx="4188600" cy="289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474650" y="3983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 </a:t>
            </a:r>
            <a:r>
              <a:rPr lang="es" sz="2600">
                <a:solidFill>
                  <a:schemeClr val="accent6"/>
                </a:solidFill>
              </a:rPr>
              <a:t>Localhost</a:t>
            </a:r>
            <a:endParaRPr sz="2600">
              <a:solidFill>
                <a:schemeClr val="accent6"/>
              </a:solidFill>
            </a:endParaRPr>
          </a:p>
        </p:txBody>
      </p:sp>
      <p:pic>
        <p:nvPicPr>
          <p:cNvPr id="305" name="Google Shape;305;p35"/>
          <p:cNvPicPr preferRelativeResize="0"/>
          <p:nvPr/>
        </p:nvPicPr>
        <p:blipFill>
          <a:blip r:embed="rId3">
            <a:alphaModFix/>
          </a:blip>
          <a:stretch>
            <a:fillRect/>
          </a:stretch>
        </p:blipFill>
        <p:spPr>
          <a:xfrm>
            <a:off x="474650" y="1016300"/>
            <a:ext cx="8169151" cy="3652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3878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Ubuntu 18.04</a:t>
            </a:r>
            <a:endParaRPr sz="2600">
              <a:solidFill>
                <a:schemeClr val="accent6"/>
              </a:solidFill>
            </a:endParaRPr>
          </a:p>
        </p:txBody>
      </p:sp>
      <p:pic>
        <p:nvPicPr>
          <p:cNvPr id="311" name="Google Shape;311;p36"/>
          <p:cNvPicPr preferRelativeResize="0"/>
          <p:nvPr/>
        </p:nvPicPr>
        <p:blipFill>
          <a:blip r:embed="rId3">
            <a:alphaModFix/>
          </a:blip>
          <a:stretch>
            <a:fillRect/>
          </a:stretch>
        </p:blipFill>
        <p:spPr>
          <a:xfrm>
            <a:off x="387850" y="1214500"/>
            <a:ext cx="8300325" cy="325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497600" y="410675"/>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Windows 7</a:t>
            </a:r>
            <a:endParaRPr sz="2600">
              <a:solidFill>
                <a:schemeClr val="accent6"/>
              </a:solidFill>
            </a:endParaRPr>
          </a:p>
        </p:txBody>
      </p:sp>
      <p:pic>
        <p:nvPicPr>
          <p:cNvPr id="317" name="Google Shape;317;p37"/>
          <p:cNvPicPr preferRelativeResize="0"/>
          <p:nvPr/>
        </p:nvPicPr>
        <p:blipFill>
          <a:blip r:embed="rId3">
            <a:alphaModFix/>
          </a:blip>
          <a:stretch>
            <a:fillRect/>
          </a:stretch>
        </p:blipFill>
        <p:spPr>
          <a:xfrm>
            <a:off x="329963" y="1239275"/>
            <a:ext cx="8484076" cy="318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Windows 10</a:t>
            </a:r>
            <a:endParaRPr sz="2600">
              <a:solidFill>
                <a:schemeClr val="accent6"/>
              </a:solidFill>
            </a:endParaRPr>
          </a:p>
        </p:txBody>
      </p:sp>
      <p:pic>
        <p:nvPicPr>
          <p:cNvPr id="323" name="Google Shape;323;p38"/>
          <p:cNvPicPr preferRelativeResize="0"/>
          <p:nvPr/>
        </p:nvPicPr>
        <p:blipFill>
          <a:blip r:embed="rId3">
            <a:alphaModFix/>
          </a:blip>
          <a:stretch>
            <a:fillRect/>
          </a:stretch>
        </p:blipFill>
        <p:spPr>
          <a:xfrm>
            <a:off x="389638" y="1288975"/>
            <a:ext cx="8364726" cy="298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Ubuntu 14.04</a:t>
            </a:r>
            <a:endParaRPr sz="2600">
              <a:solidFill>
                <a:schemeClr val="accent6"/>
              </a:solidFill>
            </a:endParaRPr>
          </a:p>
        </p:txBody>
      </p:sp>
      <p:pic>
        <p:nvPicPr>
          <p:cNvPr id="329" name="Google Shape;329;p39"/>
          <p:cNvPicPr preferRelativeResize="0"/>
          <p:nvPr/>
        </p:nvPicPr>
        <p:blipFill>
          <a:blip r:embed="rId3">
            <a:alphaModFix/>
          </a:blip>
          <a:stretch>
            <a:fillRect/>
          </a:stretch>
        </p:blipFill>
        <p:spPr>
          <a:xfrm>
            <a:off x="371825" y="1214500"/>
            <a:ext cx="8446250" cy="3172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Impresora EPSON</a:t>
            </a:r>
            <a:endParaRPr sz="2600">
              <a:solidFill>
                <a:schemeClr val="accent6"/>
              </a:solidFill>
            </a:endParaRPr>
          </a:p>
        </p:txBody>
      </p:sp>
      <p:pic>
        <p:nvPicPr>
          <p:cNvPr id="335" name="Google Shape;335;p40"/>
          <p:cNvPicPr preferRelativeResize="0"/>
          <p:nvPr/>
        </p:nvPicPr>
        <p:blipFill>
          <a:blip r:embed="rId3">
            <a:alphaModFix/>
          </a:blip>
          <a:stretch>
            <a:fillRect/>
          </a:stretch>
        </p:blipFill>
        <p:spPr>
          <a:xfrm>
            <a:off x="474550" y="1044675"/>
            <a:ext cx="8194900" cy="3763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 </a:t>
            </a:r>
            <a:r>
              <a:rPr lang="es" sz="2600">
                <a:solidFill>
                  <a:schemeClr val="accent6"/>
                </a:solidFill>
              </a:rPr>
              <a:t>Todos los hosts monitoreados</a:t>
            </a:r>
            <a:endParaRPr sz="2600">
              <a:solidFill>
                <a:schemeClr val="accent6"/>
              </a:solidFill>
            </a:endParaRPr>
          </a:p>
        </p:txBody>
      </p:sp>
      <p:pic>
        <p:nvPicPr>
          <p:cNvPr id="341" name="Google Shape;341;p41"/>
          <p:cNvPicPr preferRelativeResize="0"/>
          <p:nvPr/>
        </p:nvPicPr>
        <p:blipFill>
          <a:blip r:embed="rId3">
            <a:alphaModFix/>
          </a:blip>
          <a:stretch>
            <a:fillRect/>
          </a:stretch>
        </p:blipFill>
        <p:spPr>
          <a:xfrm>
            <a:off x="303150" y="1028725"/>
            <a:ext cx="8533751" cy="3705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cxnSp>
        <p:nvCxnSpPr>
          <p:cNvPr id="140" name="Google Shape;140;p15"/>
          <p:cNvCxnSpPr/>
          <p:nvPr/>
        </p:nvCxnSpPr>
        <p:spPr>
          <a:xfrm>
            <a:off x="-6875" y="2900700"/>
            <a:ext cx="9150900" cy="0"/>
          </a:xfrm>
          <a:prstGeom prst="straightConnector1">
            <a:avLst/>
          </a:prstGeom>
          <a:noFill/>
          <a:ln cap="flat" cmpd="sng" w="19050">
            <a:solidFill>
              <a:schemeClr val="dk2"/>
            </a:solidFill>
            <a:prstDash val="solid"/>
            <a:round/>
            <a:headEnd len="sm" w="sm" type="none"/>
            <a:tailEnd len="sm" w="sm" type="none"/>
          </a:ln>
        </p:spPr>
      </p:cxnSp>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he usado para mi proyecto?</a:t>
            </a:r>
            <a:endParaRPr/>
          </a:p>
        </p:txBody>
      </p:sp>
      <p:sp>
        <p:nvSpPr>
          <p:cNvPr id="142" name="Google Shape;142;p15"/>
          <p:cNvSpPr/>
          <p:nvPr/>
        </p:nvSpPr>
        <p:spPr>
          <a:xfrm>
            <a:off x="421176" y="2235693"/>
            <a:ext cx="1329900" cy="13299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nvSpPr>
        <p:spPr>
          <a:xfrm>
            <a:off x="421225" y="2596750"/>
            <a:ext cx="13299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Source Code Pro"/>
                <a:ea typeface="Source Code Pro"/>
                <a:cs typeface="Source Code Pro"/>
                <a:sym typeface="Source Code Pro"/>
              </a:rPr>
              <a:t>Windows 7 y Windows 10</a:t>
            </a:r>
            <a:endParaRPr sz="1500">
              <a:solidFill>
                <a:schemeClr val="lt1"/>
              </a:solidFill>
              <a:latin typeface="Source Code Pro"/>
              <a:ea typeface="Source Code Pro"/>
              <a:cs typeface="Source Code Pro"/>
              <a:sym typeface="Source Code Pro"/>
            </a:endParaRPr>
          </a:p>
        </p:txBody>
      </p:sp>
      <p:sp>
        <p:nvSpPr>
          <p:cNvPr id="144" name="Google Shape;144;p15"/>
          <p:cNvSpPr/>
          <p:nvPr/>
        </p:nvSpPr>
        <p:spPr>
          <a:xfrm>
            <a:off x="2253122" y="1423415"/>
            <a:ext cx="2954700" cy="295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2253125" y="25967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Ubuntu Server 18.04</a:t>
            </a:r>
            <a:endParaRPr sz="3000">
              <a:solidFill>
                <a:schemeClr val="lt1"/>
              </a:solidFill>
              <a:latin typeface="Source Code Pro"/>
              <a:ea typeface="Source Code Pro"/>
              <a:cs typeface="Source Code Pro"/>
              <a:sym typeface="Source Code Pro"/>
            </a:endParaRPr>
          </a:p>
        </p:txBody>
      </p:sp>
      <p:sp>
        <p:nvSpPr>
          <p:cNvPr id="146" name="Google Shape;146;p15"/>
          <p:cNvSpPr/>
          <p:nvPr/>
        </p:nvSpPr>
        <p:spPr>
          <a:xfrm>
            <a:off x="5709626" y="2147440"/>
            <a:ext cx="1506600" cy="15066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5709825" y="2596750"/>
            <a:ext cx="15066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Source Code Pro"/>
                <a:ea typeface="Source Code Pro"/>
                <a:cs typeface="Source Code Pro"/>
                <a:sym typeface="Source Code Pro"/>
              </a:rPr>
              <a:t>Ubuntu 18.04 y Ubuntu 14.04</a:t>
            </a:r>
            <a:endParaRPr sz="1500">
              <a:solidFill>
                <a:schemeClr val="lt1"/>
              </a:solidFill>
              <a:latin typeface="Source Code Pro"/>
              <a:ea typeface="Source Code Pro"/>
              <a:cs typeface="Source Code Pro"/>
              <a:sym typeface="Source Code Pro"/>
            </a:endParaRPr>
          </a:p>
        </p:txBody>
      </p:sp>
      <p:sp>
        <p:nvSpPr>
          <p:cNvPr id="148" name="Google Shape;148;p15"/>
          <p:cNvSpPr/>
          <p:nvPr/>
        </p:nvSpPr>
        <p:spPr>
          <a:xfrm>
            <a:off x="7718079" y="2394636"/>
            <a:ext cx="1012500" cy="101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nvSpPr>
        <p:spPr>
          <a:xfrm>
            <a:off x="7559375" y="2596750"/>
            <a:ext cx="1329900" cy="7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Source Code Pro"/>
                <a:ea typeface="Source Code Pro"/>
                <a:cs typeface="Source Code Pro"/>
                <a:sym typeface="Source Code Pro"/>
              </a:rPr>
              <a:t>Impresora EPSON</a:t>
            </a:r>
            <a:endParaRPr sz="1500">
              <a:solidFill>
                <a:schemeClr val="lt1"/>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 Logos/Imágenes</a:t>
            </a:r>
            <a:endParaRPr sz="2600">
              <a:solidFill>
                <a:schemeClr val="accent6"/>
              </a:solidFill>
            </a:endParaRPr>
          </a:p>
        </p:txBody>
      </p:sp>
      <p:pic>
        <p:nvPicPr>
          <p:cNvPr id="347" name="Google Shape;347;p42"/>
          <p:cNvPicPr preferRelativeResize="0"/>
          <p:nvPr/>
        </p:nvPicPr>
        <p:blipFill rotWithShape="1">
          <a:blip r:embed="rId3">
            <a:alphaModFix/>
          </a:blip>
          <a:srcRect b="0" l="25183" r="0" t="3660"/>
          <a:stretch/>
        </p:blipFill>
        <p:spPr>
          <a:xfrm>
            <a:off x="385300" y="1214500"/>
            <a:ext cx="4186699" cy="3491526"/>
          </a:xfrm>
          <a:prstGeom prst="rect">
            <a:avLst/>
          </a:prstGeom>
          <a:noFill/>
          <a:ln>
            <a:noFill/>
          </a:ln>
        </p:spPr>
      </p:pic>
      <p:pic>
        <p:nvPicPr>
          <p:cNvPr id="348" name="Google Shape;348;p42"/>
          <p:cNvPicPr preferRelativeResize="0"/>
          <p:nvPr/>
        </p:nvPicPr>
        <p:blipFill rotWithShape="1">
          <a:blip r:embed="rId4">
            <a:alphaModFix/>
          </a:blip>
          <a:srcRect b="30434" l="15038" r="55188" t="38127"/>
          <a:stretch/>
        </p:blipFill>
        <p:spPr>
          <a:xfrm>
            <a:off x="4684925" y="1933450"/>
            <a:ext cx="3938524" cy="1805937"/>
          </a:xfrm>
          <a:prstGeom prst="rect">
            <a:avLst/>
          </a:prstGeom>
          <a:noFill/>
          <a:ln>
            <a:noFill/>
          </a:ln>
        </p:spPr>
      </p:pic>
      <p:sp>
        <p:nvSpPr>
          <p:cNvPr id="349" name="Google Shape;349;p42"/>
          <p:cNvSpPr/>
          <p:nvPr/>
        </p:nvSpPr>
        <p:spPr>
          <a:xfrm>
            <a:off x="6977800" y="1871500"/>
            <a:ext cx="966600" cy="1995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solidFill>
                  <a:schemeClr val="accent6"/>
                </a:solidFill>
              </a:rPr>
              <a:t>PNP4Nagios</a:t>
            </a:r>
            <a:endParaRPr sz="2600">
              <a:solidFill>
                <a:schemeClr val="accent6"/>
              </a:solidFill>
            </a:endParaRPr>
          </a:p>
        </p:txBody>
      </p:sp>
      <p:pic>
        <p:nvPicPr>
          <p:cNvPr id="355" name="Google Shape;355;p43"/>
          <p:cNvPicPr preferRelativeResize="0"/>
          <p:nvPr/>
        </p:nvPicPr>
        <p:blipFill rotWithShape="1">
          <a:blip r:embed="rId3">
            <a:alphaModFix/>
          </a:blip>
          <a:srcRect b="0" l="15576" r="50643" t="58822"/>
          <a:stretch/>
        </p:blipFill>
        <p:spPr>
          <a:xfrm>
            <a:off x="3433125" y="385900"/>
            <a:ext cx="3840176" cy="1140250"/>
          </a:xfrm>
          <a:prstGeom prst="rect">
            <a:avLst/>
          </a:prstGeom>
          <a:noFill/>
          <a:ln>
            <a:noFill/>
          </a:ln>
        </p:spPr>
      </p:pic>
      <p:sp>
        <p:nvSpPr>
          <p:cNvPr id="356" name="Google Shape;356;p43"/>
          <p:cNvSpPr/>
          <p:nvPr/>
        </p:nvSpPr>
        <p:spPr>
          <a:xfrm>
            <a:off x="5329400" y="731250"/>
            <a:ext cx="1239300" cy="8286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43"/>
          <p:cNvPicPr preferRelativeResize="0"/>
          <p:nvPr/>
        </p:nvPicPr>
        <p:blipFill>
          <a:blip r:embed="rId4">
            <a:alphaModFix/>
          </a:blip>
          <a:stretch>
            <a:fillRect/>
          </a:stretch>
        </p:blipFill>
        <p:spPr>
          <a:xfrm>
            <a:off x="348900" y="1821925"/>
            <a:ext cx="4139776" cy="2772575"/>
          </a:xfrm>
          <a:prstGeom prst="rect">
            <a:avLst/>
          </a:prstGeom>
          <a:noFill/>
          <a:ln>
            <a:noFill/>
          </a:ln>
        </p:spPr>
      </p:pic>
      <p:pic>
        <p:nvPicPr>
          <p:cNvPr id="358" name="Google Shape;358;p43"/>
          <p:cNvPicPr preferRelativeResize="0"/>
          <p:nvPr/>
        </p:nvPicPr>
        <p:blipFill>
          <a:blip r:embed="rId5">
            <a:alphaModFix/>
          </a:blip>
          <a:stretch>
            <a:fillRect/>
          </a:stretch>
        </p:blipFill>
        <p:spPr>
          <a:xfrm>
            <a:off x="4678275" y="1821925"/>
            <a:ext cx="3935490" cy="277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362" name="Shape 362"/>
        <p:cNvGrpSpPr/>
        <p:nvPr/>
      </p:nvGrpSpPr>
      <p:grpSpPr>
        <a:xfrm>
          <a:off x="0" y="0"/>
          <a:ext cx="0" cy="0"/>
          <a:chOff x="0" y="0"/>
          <a:chExt cx="0" cy="0"/>
        </a:xfrm>
      </p:grpSpPr>
      <p:sp>
        <p:nvSpPr>
          <p:cNvPr id="363" name="Google Shape;363;p4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Otras opciones del menú de Nagios.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5"/>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accent2"/>
                </a:solidFill>
              </a:rPr>
              <a:t>Availability o Disponibilidad</a:t>
            </a:r>
            <a:endParaRPr sz="2600">
              <a:solidFill>
                <a:schemeClr val="accent2"/>
              </a:solidFill>
            </a:endParaRPr>
          </a:p>
        </p:txBody>
      </p:sp>
      <p:sp>
        <p:nvSpPr>
          <p:cNvPr id="369" name="Google Shape;369;p45"/>
          <p:cNvSpPr txBox="1"/>
          <p:nvPr/>
        </p:nvSpPr>
        <p:spPr>
          <a:xfrm>
            <a:off x="495750" y="1437700"/>
            <a:ext cx="2491200" cy="28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Montserrat"/>
                <a:ea typeface="Montserrat"/>
                <a:cs typeface="Montserrat"/>
                <a:sym typeface="Montserrat"/>
              </a:rPr>
              <a:t>Nos muestra un informe de la disponibilidad de según lo que necesitemos.</a:t>
            </a:r>
            <a:endParaRPr sz="1500">
              <a:latin typeface="Montserrat"/>
              <a:ea typeface="Montserrat"/>
              <a:cs typeface="Montserrat"/>
              <a:sym typeface="Montserrat"/>
            </a:endParaRPr>
          </a:p>
          <a:p>
            <a:pPr indent="0" lvl="0" marL="45720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370" name="Google Shape;370;p45"/>
          <p:cNvPicPr preferRelativeResize="0"/>
          <p:nvPr/>
        </p:nvPicPr>
        <p:blipFill>
          <a:blip r:embed="rId3">
            <a:alphaModFix/>
          </a:blip>
          <a:stretch>
            <a:fillRect/>
          </a:stretch>
        </p:blipFill>
        <p:spPr>
          <a:xfrm>
            <a:off x="4143275" y="933100"/>
            <a:ext cx="4307620" cy="36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accent2"/>
                </a:solidFill>
              </a:rPr>
              <a:t>Trends o Tendencias</a:t>
            </a:r>
            <a:endParaRPr sz="2600">
              <a:solidFill>
                <a:schemeClr val="accent2"/>
              </a:solidFill>
            </a:endParaRPr>
          </a:p>
        </p:txBody>
      </p:sp>
      <p:sp>
        <p:nvSpPr>
          <p:cNvPr id="376" name="Google Shape;376;p46"/>
          <p:cNvSpPr txBox="1"/>
          <p:nvPr/>
        </p:nvSpPr>
        <p:spPr>
          <a:xfrm>
            <a:off x="495750" y="1437700"/>
            <a:ext cx="2491200" cy="28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Montserrat"/>
                <a:ea typeface="Montserrat"/>
                <a:cs typeface="Montserrat"/>
                <a:sym typeface="Montserrat"/>
              </a:rPr>
              <a:t>Nos muestra un informe de la disponibilidad </a:t>
            </a:r>
            <a:r>
              <a:rPr lang="es" sz="1500">
                <a:latin typeface="Montserrat"/>
                <a:ea typeface="Montserrat"/>
                <a:cs typeface="Montserrat"/>
                <a:sym typeface="Montserrat"/>
              </a:rPr>
              <a:t>gráficamente. </a:t>
            </a:r>
            <a:endParaRPr sz="1500">
              <a:latin typeface="Montserrat"/>
              <a:ea typeface="Montserrat"/>
              <a:cs typeface="Montserrat"/>
              <a:sym typeface="Montserrat"/>
            </a:endParaRPr>
          </a:p>
          <a:p>
            <a:pPr indent="0" lvl="0" marL="45720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377" name="Google Shape;377;p46"/>
          <p:cNvPicPr preferRelativeResize="0"/>
          <p:nvPr/>
        </p:nvPicPr>
        <p:blipFill>
          <a:blip r:embed="rId3">
            <a:alphaModFix/>
          </a:blip>
          <a:stretch>
            <a:fillRect/>
          </a:stretch>
        </p:blipFill>
        <p:spPr>
          <a:xfrm>
            <a:off x="2841900" y="1267750"/>
            <a:ext cx="5852250" cy="299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accent2"/>
                </a:solidFill>
              </a:rPr>
              <a:t>Alerts o Alertas</a:t>
            </a:r>
            <a:endParaRPr sz="2600">
              <a:solidFill>
                <a:schemeClr val="accent2"/>
              </a:solidFill>
            </a:endParaRPr>
          </a:p>
        </p:txBody>
      </p:sp>
      <p:sp>
        <p:nvSpPr>
          <p:cNvPr id="383" name="Google Shape;383;p47"/>
          <p:cNvSpPr txBox="1"/>
          <p:nvPr/>
        </p:nvSpPr>
        <p:spPr>
          <a:xfrm>
            <a:off x="309850" y="1313750"/>
            <a:ext cx="3681000" cy="3358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s" sz="1500">
                <a:latin typeface="Montserrat"/>
                <a:ea typeface="Montserrat"/>
                <a:cs typeface="Montserrat"/>
                <a:sym typeface="Montserrat"/>
              </a:rPr>
              <a:t>History: nos muestra un listado de alertas por orden cronológico.</a:t>
            </a:r>
            <a:endParaRPr sz="1500">
              <a:latin typeface="Montserrat"/>
              <a:ea typeface="Montserrat"/>
              <a:cs typeface="Montserrat"/>
              <a:sym typeface="Montserrat"/>
            </a:endParaRPr>
          </a:p>
          <a:p>
            <a:pPr indent="0" lvl="0" marL="457200" rtl="0" algn="l">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s" sz="1500">
                <a:latin typeface="Montserrat"/>
                <a:ea typeface="Montserrat"/>
                <a:cs typeface="Montserrat"/>
                <a:sym typeface="Montserrat"/>
              </a:rPr>
              <a:t>Summary o Resumen: lo vemos de forma resumida según la configuración que le indiquemos.</a:t>
            </a:r>
            <a:endParaRPr sz="1500">
              <a:latin typeface="Montserrat"/>
              <a:ea typeface="Montserrat"/>
              <a:cs typeface="Montserrat"/>
              <a:sym typeface="Montserrat"/>
            </a:endParaRPr>
          </a:p>
          <a:p>
            <a:pPr indent="0" lvl="0" marL="457200" rtl="0" algn="l">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s" sz="1500">
                <a:latin typeface="Montserrat"/>
                <a:ea typeface="Montserrat"/>
                <a:cs typeface="Montserrat"/>
                <a:sym typeface="Montserrat"/>
              </a:rPr>
              <a:t>Histogram o Histograma: Podemos ver una </a:t>
            </a:r>
            <a:r>
              <a:rPr lang="es" sz="1500">
                <a:latin typeface="Montserrat"/>
                <a:ea typeface="Montserrat"/>
                <a:cs typeface="Montserrat"/>
                <a:sym typeface="Montserrat"/>
              </a:rPr>
              <a:t>gráfica</a:t>
            </a:r>
            <a:r>
              <a:rPr lang="es" sz="1500">
                <a:latin typeface="Montserrat"/>
                <a:ea typeface="Montserrat"/>
                <a:cs typeface="Montserrat"/>
                <a:sym typeface="Montserrat"/>
              </a:rPr>
              <a:t> </a:t>
            </a:r>
            <a:r>
              <a:rPr lang="es" sz="1500">
                <a:latin typeface="Montserrat"/>
                <a:ea typeface="Montserrat"/>
                <a:cs typeface="Montserrat"/>
                <a:sym typeface="Montserrat"/>
              </a:rPr>
              <a:t>histórica</a:t>
            </a:r>
            <a:r>
              <a:rPr lang="es" sz="1500">
                <a:latin typeface="Montserrat"/>
                <a:ea typeface="Montserrat"/>
                <a:cs typeface="Montserrat"/>
                <a:sym typeface="Montserrat"/>
              </a:rPr>
              <a:t> por "Hosts" o "Servicios".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45720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384" name="Google Shape;384;p47"/>
          <p:cNvPicPr preferRelativeResize="0"/>
          <p:nvPr/>
        </p:nvPicPr>
        <p:blipFill rotWithShape="1">
          <a:blip r:embed="rId3">
            <a:alphaModFix/>
          </a:blip>
          <a:srcRect b="0" l="0" r="24075" t="33884"/>
          <a:stretch/>
        </p:blipFill>
        <p:spPr>
          <a:xfrm>
            <a:off x="4279575" y="274350"/>
            <a:ext cx="4346625" cy="2185850"/>
          </a:xfrm>
          <a:prstGeom prst="rect">
            <a:avLst/>
          </a:prstGeom>
          <a:noFill/>
          <a:ln>
            <a:noFill/>
          </a:ln>
        </p:spPr>
      </p:pic>
      <p:pic>
        <p:nvPicPr>
          <p:cNvPr id="385" name="Google Shape;385;p47"/>
          <p:cNvPicPr preferRelativeResize="0"/>
          <p:nvPr/>
        </p:nvPicPr>
        <p:blipFill rotWithShape="1">
          <a:blip r:embed="rId4">
            <a:alphaModFix/>
          </a:blip>
          <a:srcRect b="0" l="11226" r="12092" t="14661"/>
          <a:stretch/>
        </p:blipFill>
        <p:spPr>
          <a:xfrm>
            <a:off x="3369900" y="2571750"/>
            <a:ext cx="3149425" cy="1859200"/>
          </a:xfrm>
          <a:prstGeom prst="rect">
            <a:avLst/>
          </a:prstGeom>
          <a:noFill/>
          <a:ln>
            <a:noFill/>
          </a:ln>
        </p:spPr>
      </p:pic>
      <p:pic>
        <p:nvPicPr>
          <p:cNvPr id="386" name="Google Shape;386;p47"/>
          <p:cNvPicPr preferRelativeResize="0"/>
          <p:nvPr/>
        </p:nvPicPr>
        <p:blipFill rotWithShape="1">
          <a:blip r:embed="rId5">
            <a:alphaModFix/>
          </a:blip>
          <a:srcRect b="17021" l="3567" r="25515" t="28018"/>
          <a:stretch/>
        </p:blipFill>
        <p:spPr>
          <a:xfrm>
            <a:off x="5403825" y="3249450"/>
            <a:ext cx="3569425" cy="1423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accent2"/>
                </a:solidFill>
              </a:rPr>
              <a:t>Notifications o Notificaciones</a:t>
            </a:r>
            <a:endParaRPr sz="2600">
              <a:solidFill>
                <a:schemeClr val="accent2"/>
              </a:solidFill>
            </a:endParaRPr>
          </a:p>
        </p:txBody>
      </p:sp>
      <p:sp>
        <p:nvSpPr>
          <p:cNvPr id="392" name="Google Shape;392;p48"/>
          <p:cNvSpPr txBox="1"/>
          <p:nvPr/>
        </p:nvSpPr>
        <p:spPr>
          <a:xfrm>
            <a:off x="359400" y="1350925"/>
            <a:ext cx="1995600" cy="30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Montserrat"/>
                <a:ea typeface="Montserrat"/>
                <a:cs typeface="Montserrat"/>
                <a:sym typeface="Montserrat"/>
              </a:rPr>
              <a:t>Nos muestra una lista de las notificaciones que se mandan por email u otros medios de todos los dispositivos ordenados cronológicamente.</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45720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393" name="Google Shape;393;p48"/>
          <p:cNvPicPr preferRelativeResize="0"/>
          <p:nvPr/>
        </p:nvPicPr>
        <p:blipFill>
          <a:blip r:embed="rId3">
            <a:alphaModFix/>
          </a:blip>
          <a:stretch>
            <a:fillRect/>
          </a:stretch>
        </p:blipFill>
        <p:spPr>
          <a:xfrm>
            <a:off x="2540775" y="1515625"/>
            <a:ext cx="6085449" cy="2413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accent2"/>
                </a:solidFill>
              </a:rPr>
              <a:t>Event log</a:t>
            </a:r>
            <a:endParaRPr sz="2600">
              <a:solidFill>
                <a:schemeClr val="accent2"/>
              </a:solidFill>
            </a:endParaRPr>
          </a:p>
        </p:txBody>
      </p:sp>
      <p:sp>
        <p:nvSpPr>
          <p:cNvPr id="399" name="Google Shape;399;p49"/>
          <p:cNvSpPr txBox="1"/>
          <p:nvPr/>
        </p:nvSpPr>
        <p:spPr>
          <a:xfrm>
            <a:off x="384200" y="1437700"/>
            <a:ext cx="2763900" cy="28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Montserrat"/>
                <a:ea typeface="Montserrat"/>
                <a:cs typeface="Montserrat"/>
                <a:sym typeface="Montserrat"/>
              </a:rPr>
              <a:t>Nos muestra el archivo de log que tienen "todos" los servicios que podemos instalar en Linux, pero desde la interfaz Web, en el cual se visualiza mejor, pero que al fin y al cabo lo que vemos son las entradas del archivo de log.  </a:t>
            </a:r>
            <a:endParaRPr sz="1500">
              <a:latin typeface="Montserrat"/>
              <a:ea typeface="Montserrat"/>
              <a:cs typeface="Montserrat"/>
              <a:sym typeface="Montserrat"/>
            </a:endParaRPr>
          </a:p>
          <a:p>
            <a:pPr indent="0" lvl="0" marL="45720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400" name="Google Shape;400;p49"/>
          <p:cNvPicPr preferRelativeResize="0"/>
          <p:nvPr/>
        </p:nvPicPr>
        <p:blipFill rotWithShape="1">
          <a:blip r:embed="rId3">
            <a:alphaModFix/>
          </a:blip>
          <a:srcRect b="0" l="0" r="21881" t="0"/>
          <a:stretch/>
        </p:blipFill>
        <p:spPr>
          <a:xfrm>
            <a:off x="3406275" y="867550"/>
            <a:ext cx="5257100" cy="3612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404" name="Shape 404"/>
        <p:cNvGrpSpPr/>
        <p:nvPr/>
      </p:nvGrpSpPr>
      <p:grpSpPr>
        <a:xfrm>
          <a:off x="0" y="0"/>
          <a:ext cx="0" cy="0"/>
          <a:chOff x="0" y="0"/>
          <a:chExt cx="0" cy="0"/>
        </a:xfrm>
      </p:grpSpPr>
      <p:sp>
        <p:nvSpPr>
          <p:cNvPr id="405" name="Google Shape;405;p5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Nagios Log Server y Nagios Network Analyzer</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1"/>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lt2"/>
                </a:solidFill>
              </a:rPr>
              <a:t>Introducción</a:t>
            </a:r>
            <a:endParaRPr sz="2600">
              <a:solidFill>
                <a:schemeClr val="lt2"/>
              </a:solidFill>
            </a:endParaRPr>
          </a:p>
        </p:txBody>
      </p:sp>
      <p:sp>
        <p:nvSpPr>
          <p:cNvPr id="411" name="Google Shape;411;p51"/>
          <p:cNvSpPr txBox="1"/>
          <p:nvPr/>
        </p:nvSpPr>
        <p:spPr>
          <a:xfrm>
            <a:off x="805600" y="1437700"/>
            <a:ext cx="7138800" cy="2540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s" sz="1500">
                <a:latin typeface="Montserrat"/>
                <a:ea typeface="Montserrat"/>
                <a:cs typeface="Montserrat"/>
                <a:sym typeface="Montserrat"/>
              </a:rPr>
              <a:t>Nagios Log Server</a:t>
            </a:r>
            <a:r>
              <a:rPr lang="es" sz="1500">
                <a:latin typeface="Montserrat"/>
                <a:ea typeface="Montserrat"/>
                <a:cs typeface="Montserrat"/>
                <a:sym typeface="Montserrat"/>
              </a:rPr>
              <a:t> proporciona a los técnicos la capacidad de buscar y analizar todo tipo de datos en sus logs de una forma rápida y fácil. </a:t>
            </a:r>
            <a:endParaRPr sz="1500">
              <a:latin typeface="Montserrat"/>
              <a:ea typeface="Montserrat"/>
              <a:cs typeface="Montserrat"/>
              <a:sym typeface="Montserrat"/>
            </a:endParaRPr>
          </a:p>
          <a:p>
            <a:pPr indent="0" lvl="0" marL="457200" rtl="0" algn="l">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s" sz="1500">
                <a:latin typeface="Montserrat"/>
                <a:ea typeface="Montserrat"/>
                <a:cs typeface="Montserrat"/>
                <a:sym typeface="Montserrat"/>
              </a:rPr>
              <a:t>Nagios Network Analyzer</a:t>
            </a:r>
            <a:r>
              <a:rPr lang="es" sz="1500">
                <a:latin typeface="Montserrat"/>
                <a:ea typeface="Montserrat"/>
                <a:cs typeface="Montserrat"/>
                <a:sym typeface="Montserrat"/>
              </a:rPr>
              <a:t> proporciona el tráfico de red y la información de la banda ancha para toda la infraestructura de TI, lo que hace que sea más fácil para los usuarios y equipos garantizar que los sistemas, aplicaciones, servicios y procesos del negocio estén funcionando correctamente. </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Archivos de configuración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lt2"/>
                </a:solidFill>
              </a:rPr>
              <a:t>Cómo acceder</a:t>
            </a:r>
            <a:endParaRPr sz="2600">
              <a:solidFill>
                <a:schemeClr val="lt2"/>
              </a:solidFill>
            </a:endParaRPr>
          </a:p>
        </p:txBody>
      </p:sp>
      <p:sp>
        <p:nvSpPr>
          <p:cNvPr id="417" name="Google Shape;417;p52"/>
          <p:cNvSpPr txBox="1"/>
          <p:nvPr/>
        </p:nvSpPr>
        <p:spPr>
          <a:xfrm>
            <a:off x="929550" y="979125"/>
            <a:ext cx="7138800" cy="17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AutoNum type="arabicPeriod"/>
            </a:pPr>
            <a:r>
              <a:rPr lang="es">
                <a:latin typeface="Montserrat"/>
                <a:ea typeface="Montserrat"/>
                <a:cs typeface="Montserrat"/>
                <a:sym typeface="Montserrat"/>
              </a:rPr>
              <a:t>Lo primero que debemos hacer es descargar unas ovas, donde nos aparecerá la IP. Debemos hacernos root en ella con el usuario y contraseña que se nos indica y a continuación entrar al navegador escribiendo dicha IP.</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s">
                <a:latin typeface="Montserrat"/>
                <a:ea typeface="Montserrat"/>
                <a:cs typeface="Montserrat"/>
                <a:sym typeface="Montserrat"/>
              </a:rPr>
              <a:t>Lo siguiente sería proceder con la instalación y una vez acabada ingresamos la contraseña y el usuario usados en la misma.</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418" name="Google Shape;418;p52"/>
          <p:cNvPicPr preferRelativeResize="0"/>
          <p:nvPr/>
        </p:nvPicPr>
        <p:blipFill rotWithShape="1">
          <a:blip r:embed="rId3">
            <a:alphaModFix/>
          </a:blip>
          <a:srcRect b="7295" l="0" r="0" t="0"/>
          <a:stretch/>
        </p:blipFill>
        <p:spPr>
          <a:xfrm>
            <a:off x="4899325" y="2643050"/>
            <a:ext cx="2933675" cy="2164700"/>
          </a:xfrm>
          <a:prstGeom prst="rect">
            <a:avLst/>
          </a:prstGeom>
          <a:noFill/>
          <a:ln>
            <a:noFill/>
          </a:ln>
        </p:spPr>
      </p:pic>
      <p:pic>
        <p:nvPicPr>
          <p:cNvPr id="419" name="Google Shape;419;p52"/>
          <p:cNvPicPr preferRelativeResize="0"/>
          <p:nvPr/>
        </p:nvPicPr>
        <p:blipFill rotWithShape="1">
          <a:blip r:embed="rId4">
            <a:alphaModFix/>
          </a:blip>
          <a:srcRect b="38514" l="0" r="58727" t="0"/>
          <a:stretch/>
        </p:blipFill>
        <p:spPr>
          <a:xfrm>
            <a:off x="1251875" y="2714325"/>
            <a:ext cx="2813961" cy="2022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3"/>
          <p:cNvSpPr txBox="1"/>
          <p:nvPr>
            <p:ph type="title"/>
          </p:nvPr>
        </p:nvSpPr>
        <p:spPr>
          <a:xfrm>
            <a:off x="224950" y="3859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lt2"/>
                </a:solidFill>
              </a:rPr>
              <a:t>Nagios LS</a:t>
            </a:r>
            <a:endParaRPr sz="2600">
              <a:solidFill>
                <a:schemeClr val="lt2"/>
              </a:solidFill>
            </a:endParaRPr>
          </a:p>
        </p:txBody>
      </p:sp>
      <p:sp>
        <p:nvSpPr>
          <p:cNvPr id="425" name="Google Shape;425;p53"/>
          <p:cNvSpPr txBox="1"/>
          <p:nvPr/>
        </p:nvSpPr>
        <p:spPr>
          <a:xfrm>
            <a:off x="224950" y="1090675"/>
            <a:ext cx="2739000" cy="3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Al añadir los hosts podemos entre otras cosas: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Ver las e</a:t>
            </a:r>
            <a:r>
              <a:rPr lang="es"/>
              <a:t>stadísticas del sistema del Admin.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Ver la cantidad de registros.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Gestionar los usuarios.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Gestionar las alertas.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Cambiar la configuración global.</a:t>
            </a:r>
            <a:endParaRPr/>
          </a:p>
        </p:txBody>
      </p:sp>
      <p:pic>
        <p:nvPicPr>
          <p:cNvPr id="426" name="Google Shape;426;p53"/>
          <p:cNvPicPr preferRelativeResize="0"/>
          <p:nvPr/>
        </p:nvPicPr>
        <p:blipFill rotWithShape="1">
          <a:blip r:embed="rId3">
            <a:alphaModFix/>
          </a:blip>
          <a:srcRect b="51136" l="0" r="0" t="0"/>
          <a:stretch/>
        </p:blipFill>
        <p:spPr>
          <a:xfrm>
            <a:off x="3222425" y="385900"/>
            <a:ext cx="5602075" cy="1919375"/>
          </a:xfrm>
          <a:prstGeom prst="rect">
            <a:avLst/>
          </a:prstGeom>
          <a:noFill/>
          <a:ln>
            <a:noFill/>
          </a:ln>
        </p:spPr>
      </p:pic>
      <p:pic>
        <p:nvPicPr>
          <p:cNvPr id="427" name="Google Shape;427;p53"/>
          <p:cNvPicPr preferRelativeResize="0"/>
          <p:nvPr/>
        </p:nvPicPr>
        <p:blipFill>
          <a:blip r:embed="rId4">
            <a:alphaModFix/>
          </a:blip>
          <a:stretch>
            <a:fillRect/>
          </a:stretch>
        </p:blipFill>
        <p:spPr>
          <a:xfrm>
            <a:off x="3959150" y="2485225"/>
            <a:ext cx="4258075" cy="2183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4"/>
          <p:cNvSpPr txBox="1"/>
          <p:nvPr>
            <p:ph type="title"/>
          </p:nvPr>
        </p:nvSpPr>
        <p:spPr>
          <a:xfrm>
            <a:off x="224950" y="162800"/>
            <a:ext cx="6207600" cy="82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2600">
                <a:solidFill>
                  <a:schemeClr val="lt2"/>
                </a:solidFill>
              </a:rPr>
              <a:t>Nagios NA</a:t>
            </a:r>
            <a:endParaRPr sz="2600">
              <a:solidFill>
                <a:schemeClr val="lt2"/>
              </a:solidFill>
            </a:endParaRPr>
          </a:p>
        </p:txBody>
      </p:sp>
      <p:sp>
        <p:nvSpPr>
          <p:cNvPr id="433" name="Google Shape;433;p54"/>
          <p:cNvSpPr txBox="1"/>
          <p:nvPr/>
        </p:nvSpPr>
        <p:spPr>
          <a:xfrm>
            <a:off x="224950" y="644500"/>
            <a:ext cx="3121500" cy="41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Al añadir los hosts podemos entre otras cosas: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Ver una descripción de alto nivel de las fuentes, los chequeos, los datos de flujo de red y mucho más.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Ver las</a:t>
            </a:r>
            <a:r>
              <a:rPr lang="es"/>
              <a:t> fuentes que hemos añadido e informes sobre ellas.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Ver los grupos creados y gestionar los usuarios.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Ver l</a:t>
            </a:r>
            <a:r>
              <a:rPr lang="es"/>
              <a:t>os informes guardados que podemos ejecutar.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Ver las consultas guardadas que pueden ser ejecutadas, editadas o borradas.</a:t>
            </a:r>
            <a:endParaRPr/>
          </a:p>
        </p:txBody>
      </p:sp>
      <p:pic>
        <p:nvPicPr>
          <p:cNvPr id="434" name="Google Shape;434;p54"/>
          <p:cNvPicPr preferRelativeResize="0"/>
          <p:nvPr/>
        </p:nvPicPr>
        <p:blipFill>
          <a:blip r:embed="rId3">
            <a:alphaModFix/>
          </a:blip>
          <a:stretch>
            <a:fillRect/>
          </a:stretch>
        </p:blipFill>
        <p:spPr>
          <a:xfrm>
            <a:off x="3557075" y="385900"/>
            <a:ext cx="5186676" cy="2601050"/>
          </a:xfrm>
          <a:prstGeom prst="rect">
            <a:avLst/>
          </a:prstGeom>
          <a:noFill/>
          <a:ln>
            <a:noFill/>
          </a:ln>
        </p:spPr>
      </p:pic>
      <p:pic>
        <p:nvPicPr>
          <p:cNvPr id="435" name="Google Shape;435;p54"/>
          <p:cNvPicPr preferRelativeResize="0"/>
          <p:nvPr/>
        </p:nvPicPr>
        <p:blipFill rotWithShape="1">
          <a:blip r:embed="rId4">
            <a:alphaModFix/>
          </a:blip>
          <a:srcRect b="19348" l="0" r="0" t="0"/>
          <a:stretch/>
        </p:blipFill>
        <p:spPr>
          <a:xfrm>
            <a:off x="3557075" y="3077375"/>
            <a:ext cx="5186676" cy="1756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150175" y="941950"/>
            <a:ext cx="6595800" cy="386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Antes de modificar los archivos de configuración se ha necesitado una instalación previa de paquetes y complementos necesarios para el funcionamiento de Nagios. Además de configurar la IP como fija, para no tener que cambiarla constantemente en los ficheros.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97600" y="152325"/>
            <a:ext cx="7142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/etc/apache2/conf-available/nagios.conf</a:t>
            </a:r>
            <a:endParaRPr/>
          </a:p>
        </p:txBody>
      </p:sp>
      <p:sp>
        <p:nvSpPr>
          <p:cNvPr id="165" name="Google Shape;165;p18"/>
          <p:cNvSpPr txBox="1"/>
          <p:nvPr>
            <p:ph idx="1" type="body"/>
          </p:nvPr>
        </p:nvSpPr>
        <p:spPr>
          <a:xfrm>
            <a:off x="584375" y="1556225"/>
            <a:ext cx="2638200" cy="231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latin typeface="Montserrat"/>
                <a:ea typeface="Montserrat"/>
                <a:cs typeface="Montserrat"/>
                <a:sym typeface="Montserrat"/>
              </a:rPr>
              <a:t>A</a:t>
            </a:r>
            <a:r>
              <a:rPr lang="es" sz="1600">
                <a:latin typeface="Montserrat"/>
                <a:ea typeface="Montserrat"/>
                <a:cs typeface="Montserrat"/>
                <a:sym typeface="Montserrat"/>
              </a:rPr>
              <a:t>rchivo de configuración de Apache para nuestro servidor Nagios.</a:t>
            </a:r>
            <a:endParaRPr sz="1600">
              <a:latin typeface="Montserrat"/>
              <a:ea typeface="Montserrat"/>
              <a:cs typeface="Montserrat"/>
              <a:sym typeface="Montserrat"/>
            </a:endParaRPr>
          </a:p>
        </p:txBody>
      </p:sp>
      <p:pic>
        <p:nvPicPr>
          <p:cNvPr id="166" name="Google Shape;166;p18"/>
          <p:cNvPicPr preferRelativeResize="0"/>
          <p:nvPr/>
        </p:nvPicPr>
        <p:blipFill>
          <a:blip r:embed="rId3">
            <a:alphaModFix/>
          </a:blip>
          <a:stretch>
            <a:fillRect/>
          </a:stretch>
        </p:blipFill>
        <p:spPr>
          <a:xfrm>
            <a:off x="3606650" y="915300"/>
            <a:ext cx="5031975" cy="406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cxnSp>
        <p:nvCxnSpPr>
          <p:cNvPr id="171" name="Google Shape;171;p19"/>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72" name="Google Shape;172;p19"/>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173" name="Google Shape;173;p19"/>
          <p:cNvSpPr txBox="1"/>
          <p:nvPr>
            <p:ph idx="4294967295" type="body"/>
          </p:nvPr>
        </p:nvSpPr>
        <p:spPr>
          <a:xfrm>
            <a:off x="318850" y="3771900"/>
            <a:ext cx="39999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accent3"/>
                </a:solidFill>
                <a:latin typeface="Montserrat"/>
                <a:ea typeface="Montserrat"/>
                <a:cs typeface="Montserrat"/>
                <a:sym typeface="Montserrat"/>
              </a:rPr>
              <a:t>/etc/nagios/nrpe.cfg</a:t>
            </a:r>
            <a:endParaRPr b="1" sz="2100">
              <a:solidFill>
                <a:schemeClr val="accent3"/>
              </a:solidFill>
              <a:latin typeface="Montserrat"/>
              <a:ea typeface="Montserrat"/>
              <a:cs typeface="Montserrat"/>
              <a:sym typeface="Montserrat"/>
            </a:endParaRPr>
          </a:p>
        </p:txBody>
      </p:sp>
      <p:sp>
        <p:nvSpPr>
          <p:cNvPr id="174" name="Google Shape;174;p19"/>
          <p:cNvSpPr txBox="1"/>
          <p:nvPr>
            <p:ph idx="4294967295" type="body"/>
          </p:nvPr>
        </p:nvSpPr>
        <p:spPr>
          <a:xfrm>
            <a:off x="318844" y="4228050"/>
            <a:ext cx="3999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Montserrat"/>
                <a:ea typeface="Montserrat"/>
                <a:cs typeface="Montserrat"/>
                <a:sym typeface="Montserrat"/>
              </a:rPr>
              <a:t>Archivo de configuración nrpe en el que agregamos nuestra ip de servicio nagios en los hosts permitidos</a:t>
            </a:r>
            <a:r>
              <a:rPr lang="es" sz="1200"/>
              <a:t>.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175" name="Google Shape;175;p19"/>
          <p:cNvSpPr txBox="1"/>
          <p:nvPr>
            <p:ph idx="4294967295" type="body"/>
          </p:nvPr>
        </p:nvSpPr>
        <p:spPr>
          <a:xfrm>
            <a:off x="4263525" y="3771900"/>
            <a:ext cx="47718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accent3"/>
                </a:solidFill>
                <a:latin typeface="Montserrat"/>
                <a:ea typeface="Montserrat"/>
                <a:cs typeface="Montserrat"/>
                <a:sym typeface="Montserrat"/>
              </a:rPr>
              <a:t>/usr/local/nagios/etc/nagios.cfg </a:t>
            </a:r>
            <a:endParaRPr b="1" sz="2100">
              <a:solidFill>
                <a:schemeClr val="accent3"/>
              </a:solidFill>
              <a:latin typeface="Montserrat"/>
              <a:ea typeface="Montserrat"/>
              <a:cs typeface="Montserrat"/>
              <a:sym typeface="Montserrat"/>
            </a:endParaRPr>
          </a:p>
        </p:txBody>
      </p:sp>
      <p:sp>
        <p:nvSpPr>
          <p:cNvPr id="176" name="Google Shape;176;p19"/>
          <p:cNvSpPr txBox="1"/>
          <p:nvPr>
            <p:ph idx="4294967295" type="body"/>
          </p:nvPr>
        </p:nvSpPr>
        <p:spPr>
          <a:xfrm>
            <a:off x="4825256" y="4228050"/>
            <a:ext cx="3999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Montserrat"/>
                <a:ea typeface="Montserrat"/>
                <a:cs typeface="Montserrat"/>
                <a:sym typeface="Montserrat"/>
              </a:rPr>
              <a:t>Donde descomentamos las líneas pertenecientes a las carpetas que vamos a usar para agregar los hosts.</a:t>
            </a:r>
            <a:endParaRPr sz="1200">
              <a:latin typeface="Montserrat"/>
              <a:ea typeface="Montserrat"/>
              <a:cs typeface="Montserrat"/>
              <a:sym typeface="Montserrat"/>
            </a:endParaRPr>
          </a:p>
        </p:txBody>
      </p:sp>
      <p:pic>
        <p:nvPicPr>
          <p:cNvPr id="177" name="Google Shape;177;p19"/>
          <p:cNvPicPr preferRelativeResize="0"/>
          <p:nvPr/>
        </p:nvPicPr>
        <p:blipFill>
          <a:blip r:embed="rId3">
            <a:alphaModFix/>
          </a:blip>
          <a:stretch>
            <a:fillRect/>
          </a:stretch>
        </p:blipFill>
        <p:spPr>
          <a:xfrm>
            <a:off x="127000" y="152400"/>
            <a:ext cx="4319074" cy="3467101"/>
          </a:xfrm>
          <a:prstGeom prst="rect">
            <a:avLst/>
          </a:prstGeom>
          <a:noFill/>
          <a:ln>
            <a:noFill/>
          </a:ln>
        </p:spPr>
      </p:pic>
      <p:pic>
        <p:nvPicPr>
          <p:cNvPr id="178" name="Google Shape;178;p19"/>
          <p:cNvPicPr preferRelativeResize="0"/>
          <p:nvPr/>
        </p:nvPicPr>
        <p:blipFill>
          <a:blip r:embed="rId4">
            <a:alphaModFix/>
          </a:blip>
          <a:stretch>
            <a:fillRect/>
          </a:stretch>
        </p:blipFill>
        <p:spPr>
          <a:xfrm>
            <a:off x="4572000" y="152400"/>
            <a:ext cx="4419600" cy="346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83075"/>
            <a:ext cx="29745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/usr/local/nagios/etc/servers/(nombre-elegido)</a:t>
            </a:r>
            <a:endParaRPr sz="2400"/>
          </a:p>
        </p:txBody>
      </p:sp>
      <p:sp>
        <p:nvSpPr>
          <p:cNvPr id="184" name="Google Shape;184;p20"/>
          <p:cNvSpPr txBox="1"/>
          <p:nvPr>
            <p:ph idx="1" type="body"/>
          </p:nvPr>
        </p:nvSpPr>
        <p:spPr>
          <a:xfrm>
            <a:off x="311700" y="2064375"/>
            <a:ext cx="25389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latin typeface="Montserrat"/>
                <a:ea typeface="Montserrat"/>
                <a:cs typeface="Montserrat"/>
                <a:sym typeface="Montserrat"/>
              </a:rPr>
              <a:t>Archivo de configuración de un host Linux con sus respectivos servicios definidos.</a:t>
            </a:r>
            <a:endParaRPr sz="1600">
              <a:latin typeface="Montserrat"/>
              <a:ea typeface="Montserrat"/>
              <a:cs typeface="Montserrat"/>
              <a:sym typeface="Montserrat"/>
            </a:endParaRPr>
          </a:p>
        </p:txBody>
      </p:sp>
      <p:pic>
        <p:nvPicPr>
          <p:cNvPr id="185" name="Google Shape;185;p20"/>
          <p:cNvPicPr preferRelativeResize="0"/>
          <p:nvPr/>
        </p:nvPicPr>
        <p:blipFill>
          <a:blip r:embed="rId3">
            <a:alphaModFix/>
          </a:blip>
          <a:stretch>
            <a:fillRect/>
          </a:stretch>
        </p:blipFill>
        <p:spPr>
          <a:xfrm>
            <a:off x="3272075" y="338325"/>
            <a:ext cx="5800649" cy="433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cxnSp>
        <p:nvCxnSpPr>
          <p:cNvPr id="190" name="Google Shape;190;p21"/>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91" name="Google Shape;191;p21"/>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192" name="Google Shape;192;p21"/>
          <p:cNvSpPr txBox="1"/>
          <p:nvPr>
            <p:ph idx="4294967295" type="body"/>
          </p:nvPr>
        </p:nvSpPr>
        <p:spPr>
          <a:xfrm>
            <a:off x="318850" y="3982600"/>
            <a:ext cx="7898400" cy="530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accent3"/>
                </a:solidFill>
              </a:rPr>
              <a:t>/usr/local/nagios/etc/servers/(nombre-elegido)</a:t>
            </a:r>
            <a:endParaRPr b="1" sz="2100">
              <a:solidFill>
                <a:schemeClr val="accent3"/>
              </a:solidFill>
            </a:endParaRPr>
          </a:p>
        </p:txBody>
      </p:sp>
      <p:sp>
        <p:nvSpPr>
          <p:cNvPr id="193" name="Google Shape;193;p21"/>
          <p:cNvSpPr txBox="1"/>
          <p:nvPr>
            <p:ph idx="4294967295" type="body"/>
          </p:nvPr>
        </p:nvSpPr>
        <p:spPr>
          <a:xfrm>
            <a:off x="318849" y="4401550"/>
            <a:ext cx="77124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latin typeface="Montserrat"/>
                <a:ea typeface="Montserrat"/>
                <a:cs typeface="Montserrat"/>
                <a:sym typeface="Montserrat"/>
              </a:rPr>
              <a:t>Archivo de configuración de un host Windows con sus respectivos servicios definidos.</a:t>
            </a:r>
            <a:endParaRPr sz="1400">
              <a:latin typeface="Montserrat"/>
              <a:ea typeface="Montserrat"/>
              <a:cs typeface="Montserrat"/>
              <a:sym typeface="Montserrat"/>
            </a:endParaRPr>
          </a:p>
        </p:txBody>
      </p:sp>
      <p:pic>
        <p:nvPicPr>
          <p:cNvPr id="194" name="Google Shape;194;p21"/>
          <p:cNvPicPr preferRelativeResize="0"/>
          <p:nvPr/>
        </p:nvPicPr>
        <p:blipFill>
          <a:blip r:embed="rId3">
            <a:alphaModFix/>
          </a:blip>
          <a:stretch>
            <a:fillRect/>
          </a:stretch>
        </p:blipFill>
        <p:spPr>
          <a:xfrm>
            <a:off x="61975" y="152400"/>
            <a:ext cx="4781000" cy="38302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941300" y="152400"/>
            <a:ext cx="4093901" cy="3776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