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1" r:id="rId4"/>
    <p:sldId id="258" r:id="rId5"/>
    <p:sldId id="274" r:id="rId6"/>
    <p:sldId id="268" r:id="rId7"/>
    <p:sldId id="270" r:id="rId8"/>
    <p:sldId id="273" r:id="rId9"/>
    <p:sldId id="269" r:id="rId10"/>
    <p:sldId id="267" r:id="rId11"/>
    <p:sldId id="271" r:id="rId12"/>
    <p:sldId id="272" r:id="rId13"/>
    <p:sldId id="259" r:id="rId14"/>
    <p:sldId id="275" r:id="rId15"/>
    <p:sldId id="260" r:id="rId16"/>
    <p:sldId id="262" r:id="rId17"/>
    <p:sldId id="279" r:id="rId18"/>
    <p:sldId id="281" r:id="rId19"/>
    <p:sldId id="276" r:id="rId20"/>
    <p:sldId id="283" r:id="rId21"/>
    <p:sldId id="282" r:id="rId22"/>
    <p:sldId id="263" r:id="rId23"/>
    <p:sldId id="278" r:id="rId24"/>
    <p:sldId id="264" r:id="rId25"/>
    <p:sldId id="284"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0" d="100"/>
          <a:sy n="110" d="100"/>
        </p:scale>
        <p:origin x="-540" y="-9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pPr algn="l"/>
          <a:r>
            <a:rPr lang="en-US" dirty="0" smtClean="0">
              <a:latin typeface="Arial" pitchFamily="34" charset="0"/>
              <a:cs typeface="Arial" pitchFamily="34" charset="0"/>
            </a:rPr>
            <a:t>Limitation</a:t>
          </a:r>
          <a:endParaRPr lang="en-US" dirty="0">
            <a:latin typeface="Arial" pitchFamily="34" charset="0"/>
            <a:cs typeface="Arial" pitchFamily="34" charset="0"/>
          </a:endParaRPr>
        </a:p>
      </dgm:t>
      <dgm:extLst/>
    </dgm:pt>
    <dgm:pt modelId="{05E1DD5C-7FEF-48F0-9651-C74D082ACBA9}" type="parTrans" cxnId="{9653D664-EC18-40D7-9F5E-3B27A70DCA4D}">
      <dgm:prSet/>
      <dgm:spPr/>
      <dgm:t>
        <a:bodyPr/>
        <a:lstStyle/>
        <a:p>
          <a:pPr algn="l"/>
          <a:endParaRPr lang="en-US"/>
        </a:p>
      </dgm:t>
    </dgm:pt>
    <dgm:pt modelId="{F14B97BF-E90F-4D5A-A42B-6364BCB81249}" type="sibTrans" cxnId="{9653D664-EC18-40D7-9F5E-3B27A70DCA4D}">
      <dgm:prSet/>
      <dgm:spPr/>
      <dgm:t>
        <a:bodyPr/>
        <a:lstStyle/>
        <a:p>
          <a:pPr algn="l"/>
          <a:endParaRPr lang="en-US"/>
        </a:p>
      </dgm:t>
    </dgm:pt>
    <dgm:pt modelId="{743FE7B1-011B-42E6-8768-1EB3E95741FA}">
      <dgm:prSet phldrT="[Text]"/>
      <dgm:spPr/>
      <dgm:t>
        <a:bodyPr/>
        <a:lstStyle/>
        <a:p>
          <a:pPr algn="l"/>
          <a:r>
            <a:rPr lang="en-US" dirty="0" smtClean="0">
              <a:latin typeface="Arial" pitchFamily="34" charset="0"/>
              <a:cs typeface="Arial" pitchFamily="34" charset="0"/>
            </a:rPr>
            <a:t>Lack of Reporting</a:t>
          </a:r>
          <a:endParaRPr lang="en-US" dirty="0">
            <a:latin typeface="Arial" pitchFamily="34" charset="0"/>
            <a:cs typeface="Arial" pitchFamily="34" charset="0"/>
          </a:endParaRPr>
        </a:p>
      </dgm:t>
    </dgm:pt>
    <dgm:pt modelId="{921AFB12-2D70-40FB-8AB1-299E0FF2C5A6}" type="parTrans" cxnId="{6D29C741-1B1E-4EBC-A0C7-F287A8ED285A}">
      <dgm:prSet/>
      <dgm:spPr/>
      <dgm:t>
        <a:bodyPr/>
        <a:lstStyle/>
        <a:p>
          <a:pPr algn="l"/>
          <a:endParaRPr lang="en-US"/>
        </a:p>
      </dgm:t>
    </dgm:pt>
    <dgm:pt modelId="{FFAF77DD-A644-4C36-8908-6204BB0D9268}" type="sibTrans" cxnId="{6D29C741-1B1E-4EBC-A0C7-F287A8ED285A}">
      <dgm:prSet/>
      <dgm:spPr/>
      <dgm:t>
        <a:bodyPr/>
        <a:lstStyle/>
        <a:p>
          <a:pPr algn="l"/>
          <a:endParaRPr lang="en-US"/>
        </a:p>
      </dgm:t>
    </dgm:pt>
    <dgm:pt modelId="{DB6AA457-F75F-415D-BDD5-92045774FE4B}">
      <dgm:prSet phldrT="[Text]"/>
      <dgm:spPr/>
      <dgm:t>
        <a:bodyPr/>
        <a:lstStyle/>
        <a:p>
          <a:pPr algn="l"/>
          <a:r>
            <a:rPr lang="en-US" dirty="0" smtClean="0">
              <a:latin typeface="Arial" pitchFamily="34" charset="0"/>
              <a:cs typeface="Arial" pitchFamily="34" charset="0"/>
            </a:rPr>
            <a:t>Limitation </a:t>
          </a:r>
          <a:endParaRPr lang="en-US" dirty="0">
            <a:latin typeface="Arial" pitchFamily="34" charset="0"/>
            <a:cs typeface="Arial" pitchFamily="34" charset="0"/>
          </a:endParaRPr>
        </a:p>
      </dgm:t>
    </dgm:pt>
    <dgm:pt modelId="{195DBB62-3C1E-4BED-ADB6-6E31CA6ABD63}" type="parTrans" cxnId="{93F76B4F-907D-4630-B1A9-C3BE3C102DFF}">
      <dgm:prSet/>
      <dgm:spPr/>
      <dgm:t>
        <a:bodyPr/>
        <a:lstStyle/>
        <a:p>
          <a:pPr algn="l"/>
          <a:endParaRPr lang="en-US"/>
        </a:p>
      </dgm:t>
    </dgm:pt>
    <dgm:pt modelId="{C684833D-85CC-4010-A138-ABC65E139C69}" type="sibTrans" cxnId="{93F76B4F-907D-4630-B1A9-C3BE3C102DFF}">
      <dgm:prSet/>
      <dgm:spPr/>
      <dgm:t>
        <a:bodyPr/>
        <a:lstStyle/>
        <a:p>
          <a:pPr algn="l"/>
          <a:endParaRPr lang="en-US"/>
        </a:p>
      </dgm:t>
    </dgm:pt>
    <dgm:pt modelId="{C3DC95A2-4D92-42C5-966E-8600E4BA31BD}">
      <dgm:prSet phldrT="[Text]"/>
      <dgm:spPr/>
      <dgm:t>
        <a:bodyPr/>
        <a:lstStyle/>
        <a:p>
          <a:pPr algn="l"/>
          <a:r>
            <a:rPr lang="en-US" dirty="0" smtClean="0">
              <a:latin typeface="Arial" pitchFamily="34" charset="0"/>
              <a:cs typeface="Arial" pitchFamily="34" charset="0"/>
            </a:rPr>
            <a:t>Limitation</a:t>
          </a:r>
          <a:endParaRPr lang="en-US" dirty="0">
            <a:latin typeface="Arial" pitchFamily="34" charset="0"/>
            <a:cs typeface="Arial" pitchFamily="34" charset="0"/>
          </a:endParaRPr>
        </a:p>
      </dgm:t>
    </dgm:pt>
    <dgm:pt modelId="{F9D94033-59E5-4228-A5F3-6CB272E77E3B}" type="parTrans" cxnId="{8A476EEB-6A39-4004-AD8C-BD56913E7B26}">
      <dgm:prSet/>
      <dgm:spPr/>
      <dgm:t>
        <a:bodyPr/>
        <a:lstStyle/>
        <a:p>
          <a:pPr algn="l"/>
          <a:endParaRPr lang="en-US"/>
        </a:p>
      </dgm:t>
    </dgm:pt>
    <dgm:pt modelId="{A43E3114-C8AC-4F44-952D-8A0D6A8A6B45}" type="sibTrans" cxnId="{8A476EEB-6A39-4004-AD8C-BD56913E7B26}">
      <dgm:prSet/>
      <dgm:spPr/>
      <dgm:t>
        <a:bodyPr/>
        <a:lstStyle/>
        <a:p>
          <a:pPr algn="l"/>
          <a:endParaRPr lang="en-US"/>
        </a:p>
      </dgm:t>
    </dgm:pt>
    <dgm:pt modelId="{17ACD041-408C-4E7D-B463-7267D32756A1}">
      <dgm:prSet phldrT="[Text]"/>
      <dgm:spPr/>
      <dgm:t>
        <a:bodyPr/>
        <a:lstStyle/>
        <a:p>
          <a:pPr algn="l"/>
          <a:r>
            <a:rPr lang="en-US" dirty="0" smtClean="0">
              <a:latin typeface="Arial" pitchFamily="34" charset="0"/>
              <a:cs typeface="Arial" pitchFamily="34" charset="0"/>
            </a:rPr>
            <a:t>Missing Data</a:t>
          </a:r>
          <a:endParaRPr lang="en-US" dirty="0">
            <a:latin typeface="Arial" pitchFamily="34" charset="0"/>
            <a:cs typeface="Arial" pitchFamily="34" charset="0"/>
          </a:endParaRPr>
        </a:p>
      </dgm:t>
    </dgm:pt>
    <dgm:pt modelId="{209FC651-3F8E-4BF8-8C06-328027667041}" type="parTrans" cxnId="{EBCDDEFB-4955-4864-90AB-7D693BE5DA0A}">
      <dgm:prSet/>
      <dgm:spPr/>
      <dgm:t>
        <a:bodyPr/>
        <a:lstStyle/>
        <a:p>
          <a:pPr algn="l"/>
          <a:endParaRPr lang="en-US"/>
        </a:p>
      </dgm:t>
    </dgm:pt>
    <dgm:pt modelId="{A6AA8096-532A-4378-9BB6-B585B46357E5}" type="sibTrans" cxnId="{EBCDDEFB-4955-4864-90AB-7D693BE5DA0A}">
      <dgm:prSet/>
      <dgm:spPr/>
      <dgm:t>
        <a:bodyPr/>
        <a:lstStyle/>
        <a:p>
          <a:pPr algn="l"/>
          <a:endParaRPr lang="en-US"/>
        </a:p>
      </dgm:t>
    </dgm:pt>
    <dgm:pt modelId="{99C943DF-AAA4-4E2C-A283-FA2BF761F447}">
      <dgm:prSet phldrT="[Text]"/>
      <dgm:spPr/>
      <dgm:t>
        <a:bodyPr/>
        <a:lstStyle/>
        <a:p>
          <a:pPr algn="l"/>
          <a:r>
            <a:rPr lang="en-US" dirty="0" smtClean="0">
              <a:latin typeface="Arial" pitchFamily="34" charset="0"/>
              <a:cs typeface="Arial" pitchFamily="34" charset="0"/>
            </a:rPr>
            <a:t>Unreliable Device Problem Codes</a:t>
          </a:r>
          <a:endParaRPr lang="en-US" dirty="0">
            <a:latin typeface="Arial" pitchFamily="34" charset="0"/>
            <a:cs typeface="Arial" pitchFamily="34" charset="0"/>
          </a:endParaRPr>
        </a:p>
      </dgm:t>
    </dgm:pt>
    <dgm:pt modelId="{4802CB64-7B32-458C-A9FF-C35C0A51E69A}" type="sibTrans" cxnId="{F9232B4D-645E-4C93-A5D6-A89B30504327}">
      <dgm:prSet/>
      <dgm:spPr/>
      <dgm:t>
        <a:bodyPr/>
        <a:lstStyle/>
        <a:p>
          <a:pPr algn="l"/>
          <a:endParaRPr lang="en-US"/>
        </a:p>
      </dgm:t>
    </dgm:pt>
    <dgm:pt modelId="{20F107AF-35DA-4D25-AB35-B8AD821D3FE7}" type="parTrans" cxnId="{F9232B4D-645E-4C93-A5D6-A89B30504327}">
      <dgm:prSet/>
      <dgm:spPr/>
      <dgm:t>
        <a:bodyPr/>
        <a:lstStyle/>
        <a:p>
          <a:pPr algn="l"/>
          <a:endParaRPr lang="en-US"/>
        </a:p>
      </dgm:t>
    </dgm:pt>
    <dgm:pt modelId="{876C1FCD-8B05-4CEC-ACFF-F4E4E9EBD51E}" type="pres">
      <dgm:prSet presAssocID="{CD5204CD-6958-4A55-82AA-4AD73B3B6A19}" presName="Name0" presStyleCnt="0">
        <dgm:presLayoutVars>
          <dgm:dir/>
          <dgm:resizeHandles val="exact"/>
        </dgm:presLayoutVars>
      </dgm:prSet>
      <dgm:spPr/>
      <dgm:t>
        <a:bodyPr/>
        <a:lstStyle/>
        <a:p>
          <a:endParaRPr lang="en-US"/>
        </a:p>
      </dgm:t>
    </dgm:pt>
    <dgm:pt modelId="{7846DED3-0F7B-481B-B111-7D22A03BA923}" type="pres">
      <dgm:prSet presAssocID="{C712D637-7FF1-401C-9304-F85D1B95B226}" presName="node" presStyleLbl="node1" presStyleIdx="0" presStyleCnt="3" custLinFactNeighborX="-514" custLinFactNeighborY="69">
        <dgm:presLayoutVars>
          <dgm:bulletEnabled val="1"/>
        </dgm:presLayoutVars>
      </dgm:prSet>
      <dgm:spPr/>
      <dgm:t>
        <a:bodyPr/>
        <a:lstStyle/>
        <a:p>
          <a:endParaRPr lang="en-US"/>
        </a:p>
      </dgm:t>
    </dgm:pt>
    <dgm:pt modelId="{9DF4065E-28B1-4D71-BF45-58AD9FB92370}" type="pres">
      <dgm:prSet presAssocID="{F14B97BF-E90F-4D5A-A42B-6364BCB81249}" presName="sibTrans" presStyleCnt="0"/>
      <dgm:spPr/>
    </dgm:pt>
    <dgm:pt modelId="{B7C60DFC-F1A4-4DCB-A60B-FEB4BD4E5236}" type="pres">
      <dgm:prSet presAssocID="{DB6AA457-F75F-415D-BDD5-92045774FE4B}" presName="node" presStyleLbl="node1" presStyleIdx="1" presStyleCnt="3">
        <dgm:presLayoutVars>
          <dgm:bulletEnabled val="1"/>
        </dgm:presLayoutVars>
      </dgm:prSet>
      <dgm:spPr/>
      <dgm:t>
        <a:bodyPr/>
        <a:lstStyle/>
        <a:p>
          <a:endParaRPr lang="en-US"/>
        </a:p>
      </dgm:t>
    </dgm:pt>
    <dgm:pt modelId="{615C9E7A-675C-4AA7-BA99-F164497A471D}" type="pres">
      <dgm:prSet presAssocID="{C684833D-85CC-4010-A138-ABC65E139C69}" presName="sibTrans" presStyleCnt="0"/>
      <dgm:spPr/>
    </dgm:pt>
    <dgm:pt modelId="{47EF1BBA-C429-4922-8F55-2AA845214547}" type="pres">
      <dgm:prSet presAssocID="{C3DC95A2-4D92-42C5-966E-8600E4BA31BD}" presName="node" presStyleLbl="node1" presStyleIdx="2" presStyleCnt="3" custLinFactNeighborX="-12635">
        <dgm:presLayoutVars>
          <dgm:bulletEnabled val="1"/>
        </dgm:presLayoutVars>
      </dgm:prSet>
      <dgm:spPr/>
      <dgm:t>
        <a:bodyPr/>
        <a:lstStyle/>
        <a:p>
          <a:endParaRPr lang="en-US"/>
        </a:p>
      </dgm:t>
    </dgm:pt>
  </dgm:ptLst>
  <dgm:cxnLst>
    <dgm:cxn modelId="{BD1F91E8-05E2-4B34-AE6B-42A7CB07E20B}" type="presOf" srcId="{C3DC95A2-4D92-42C5-966E-8600E4BA31BD}" destId="{47EF1BBA-C429-4922-8F55-2AA845214547}" srcOrd="0" destOrd="0" presId="urn:microsoft.com/office/officeart/2005/8/layout/hList6"/>
    <dgm:cxn modelId="{76C2C295-AB66-4F03-BF26-E0ACDB478098}" type="presOf" srcId="{99C943DF-AAA4-4E2C-A283-FA2BF761F447}" destId="{B7C60DFC-F1A4-4DCB-A60B-FEB4BD4E5236}" srcOrd="0" destOrd="1" presId="urn:microsoft.com/office/officeart/2005/8/layout/hList6"/>
    <dgm:cxn modelId="{8A476EEB-6A39-4004-AD8C-BD56913E7B26}" srcId="{CD5204CD-6958-4A55-82AA-4AD73B3B6A19}" destId="{C3DC95A2-4D92-42C5-966E-8600E4BA31BD}" srcOrd="2" destOrd="0" parTransId="{F9D94033-59E5-4228-A5F3-6CB272E77E3B}" sibTransId="{A43E3114-C8AC-4F44-952D-8A0D6A8A6B45}"/>
    <dgm:cxn modelId="{A0635093-729F-473A-85E1-8F1B2376CB2B}" type="presOf" srcId="{DB6AA457-F75F-415D-BDD5-92045774FE4B}" destId="{B7C60DFC-F1A4-4DCB-A60B-FEB4BD4E5236}" srcOrd="0" destOrd="0" presId="urn:microsoft.com/office/officeart/2005/8/layout/hList6"/>
    <dgm:cxn modelId="{93F76B4F-907D-4630-B1A9-C3BE3C102DFF}" srcId="{CD5204CD-6958-4A55-82AA-4AD73B3B6A19}" destId="{DB6AA457-F75F-415D-BDD5-92045774FE4B}" srcOrd="1" destOrd="0" parTransId="{195DBB62-3C1E-4BED-ADB6-6E31CA6ABD63}" sibTransId="{C684833D-85CC-4010-A138-ABC65E139C69}"/>
    <dgm:cxn modelId="{195B5BCB-A797-49AD-87C7-D3C1FCF883A6}" type="presOf" srcId="{17ACD041-408C-4E7D-B463-7267D32756A1}" destId="{47EF1BBA-C429-4922-8F55-2AA845214547}" srcOrd="0" destOrd="1" presId="urn:microsoft.com/office/officeart/2005/8/layout/hList6"/>
    <dgm:cxn modelId="{81B8D973-3C52-4062-AB0A-A5848AB3BD3E}" type="presOf" srcId="{C712D637-7FF1-401C-9304-F85D1B95B226}" destId="{7846DED3-0F7B-481B-B111-7D22A03BA923}" srcOrd="0" destOrd="0" presId="urn:microsoft.com/office/officeart/2005/8/layout/hList6"/>
    <dgm:cxn modelId="{1648F6C7-CB3E-4CC9-ADFF-843B1558C110}" type="presOf" srcId="{743FE7B1-011B-42E6-8768-1EB3E95741FA}" destId="{7846DED3-0F7B-481B-B111-7D22A03BA923}" srcOrd="0" destOrd="1" presId="urn:microsoft.com/office/officeart/2005/8/layout/hList6"/>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393BE364-8AB2-49B9-B64E-AE1CA0975B13}" type="presOf" srcId="{CD5204CD-6958-4A55-82AA-4AD73B3B6A19}" destId="{876C1FCD-8B05-4CEC-ACFF-F4E4E9EBD51E}" srcOrd="0" destOrd="0" presId="urn:microsoft.com/office/officeart/2005/8/layout/hList6"/>
    <dgm:cxn modelId="{F9232B4D-645E-4C93-A5D6-A89B30504327}" srcId="{DB6AA457-F75F-415D-BDD5-92045774FE4B}" destId="{99C943DF-AAA4-4E2C-A283-FA2BF761F447}" srcOrd="0" destOrd="0" parTransId="{20F107AF-35DA-4D25-AB35-B8AD821D3FE7}" sibTransId="{4802CB64-7B32-458C-A9FF-C35C0A51E69A}"/>
    <dgm:cxn modelId="{EBCDDEFB-4955-4864-90AB-7D693BE5DA0A}" srcId="{C3DC95A2-4D92-42C5-966E-8600E4BA31BD}" destId="{17ACD041-408C-4E7D-B463-7267D32756A1}" srcOrd="0" destOrd="0" parTransId="{209FC651-3F8E-4BF8-8C06-328027667041}" sibTransId="{A6AA8096-532A-4378-9BB6-B585B46357E5}"/>
    <dgm:cxn modelId="{F379F315-8580-4670-BA0B-6A9838B29115}" type="presParOf" srcId="{876C1FCD-8B05-4CEC-ACFF-F4E4E9EBD51E}" destId="{7846DED3-0F7B-481B-B111-7D22A03BA923}" srcOrd="0" destOrd="0" presId="urn:microsoft.com/office/officeart/2005/8/layout/hList6"/>
    <dgm:cxn modelId="{EFEA0FCF-C883-4845-A1DE-1F73B22881E2}" type="presParOf" srcId="{876C1FCD-8B05-4CEC-ACFF-F4E4E9EBD51E}" destId="{9DF4065E-28B1-4D71-BF45-58AD9FB92370}" srcOrd="1" destOrd="0" presId="urn:microsoft.com/office/officeart/2005/8/layout/hList6"/>
    <dgm:cxn modelId="{965E0EEB-0E87-4CED-B095-05534A40CF23}" type="presParOf" srcId="{876C1FCD-8B05-4CEC-ACFF-F4E4E9EBD51E}" destId="{B7C60DFC-F1A4-4DCB-A60B-FEB4BD4E5236}" srcOrd="2" destOrd="0" presId="urn:microsoft.com/office/officeart/2005/8/layout/hList6"/>
    <dgm:cxn modelId="{CA099A5A-D70D-4E2B-8E36-825E57859ECA}" type="presParOf" srcId="{876C1FCD-8B05-4CEC-ACFF-F4E4E9EBD51E}" destId="{615C9E7A-675C-4AA7-BA99-F164497A471D}" srcOrd="3" destOrd="0" presId="urn:microsoft.com/office/officeart/2005/8/layout/hList6"/>
    <dgm:cxn modelId="{C085E180-2394-4C07-8E02-2B6DCB70C80B}" type="presParOf" srcId="{876C1FCD-8B05-4CEC-ACFF-F4E4E9EBD51E}" destId="{47EF1BBA-C429-4922-8F55-2AA845214547}"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46DED3-0F7B-481B-B111-7D22A03BA923}">
      <dsp:nvSpPr>
        <dsp:cNvPr id="0" name=""/>
        <dsp:cNvSpPr/>
      </dsp:nvSpPr>
      <dsp:spPr>
        <a:xfrm rot="16200000">
          <a:off x="-1419001" y="1419001"/>
          <a:ext cx="4724399" cy="1886396"/>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276" bIns="0" numCol="1" spcCol="1270" anchor="t" anchorCtr="0">
          <a:noAutofit/>
        </a:bodyPr>
        <a:lstStyle/>
        <a:p>
          <a:pPr lvl="0" algn="l" defTabSz="1244600">
            <a:lnSpc>
              <a:spcPct val="90000"/>
            </a:lnSpc>
            <a:spcBef>
              <a:spcPct val="0"/>
            </a:spcBef>
            <a:spcAft>
              <a:spcPct val="35000"/>
            </a:spcAft>
          </a:pPr>
          <a:r>
            <a:rPr lang="en-US" sz="2800" kern="1200" dirty="0" smtClean="0">
              <a:latin typeface="Arial" pitchFamily="34" charset="0"/>
              <a:cs typeface="Arial" pitchFamily="34" charset="0"/>
            </a:rPr>
            <a:t>Limitation</a:t>
          </a:r>
          <a:endParaRPr lang="en-US" sz="2800" kern="1200" dirty="0">
            <a:latin typeface="Arial" pitchFamily="34" charset="0"/>
            <a:cs typeface="Arial" pitchFamily="34" charset="0"/>
          </a:endParaRPr>
        </a:p>
        <a:p>
          <a:pPr marL="228600" lvl="1" indent="-228600" algn="l" defTabSz="977900">
            <a:lnSpc>
              <a:spcPct val="90000"/>
            </a:lnSpc>
            <a:spcBef>
              <a:spcPct val="0"/>
            </a:spcBef>
            <a:spcAft>
              <a:spcPct val="15000"/>
            </a:spcAft>
            <a:buChar char="••"/>
          </a:pPr>
          <a:r>
            <a:rPr lang="en-US" sz="2200" kern="1200" dirty="0" smtClean="0">
              <a:latin typeface="Arial" pitchFamily="34" charset="0"/>
              <a:cs typeface="Arial" pitchFamily="34" charset="0"/>
            </a:rPr>
            <a:t>Lack of Reporting</a:t>
          </a:r>
          <a:endParaRPr lang="en-US" sz="2200" kern="1200" dirty="0">
            <a:latin typeface="Arial" pitchFamily="34" charset="0"/>
            <a:cs typeface="Arial" pitchFamily="34" charset="0"/>
          </a:endParaRPr>
        </a:p>
      </dsp:txBody>
      <dsp:txXfrm rot="16200000">
        <a:off x="-1419001" y="1419001"/>
        <a:ext cx="4724399" cy="1886396"/>
      </dsp:txXfrm>
    </dsp:sp>
    <dsp:sp modelId="{B7C60DFC-F1A4-4DCB-A60B-FEB4BD4E5236}">
      <dsp:nvSpPr>
        <dsp:cNvPr id="0" name=""/>
        <dsp:cNvSpPr/>
      </dsp:nvSpPr>
      <dsp:spPr>
        <a:xfrm rot="16200000">
          <a:off x="609600" y="1419001"/>
          <a:ext cx="4724399" cy="1886396"/>
        </a:xfrm>
        <a:prstGeom prst="flowChartManualOperation">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276" bIns="0" numCol="1" spcCol="1270" anchor="t" anchorCtr="0">
          <a:noAutofit/>
        </a:bodyPr>
        <a:lstStyle/>
        <a:p>
          <a:pPr lvl="0" algn="l" defTabSz="1244600">
            <a:lnSpc>
              <a:spcPct val="90000"/>
            </a:lnSpc>
            <a:spcBef>
              <a:spcPct val="0"/>
            </a:spcBef>
            <a:spcAft>
              <a:spcPct val="35000"/>
            </a:spcAft>
          </a:pPr>
          <a:r>
            <a:rPr lang="en-US" sz="2800" kern="1200" dirty="0" smtClean="0">
              <a:latin typeface="Arial" pitchFamily="34" charset="0"/>
              <a:cs typeface="Arial" pitchFamily="34" charset="0"/>
            </a:rPr>
            <a:t>Limitation </a:t>
          </a:r>
          <a:endParaRPr lang="en-US" sz="2800" kern="1200" dirty="0">
            <a:latin typeface="Arial" pitchFamily="34" charset="0"/>
            <a:cs typeface="Arial" pitchFamily="34" charset="0"/>
          </a:endParaRPr>
        </a:p>
        <a:p>
          <a:pPr marL="228600" lvl="1" indent="-228600" algn="l" defTabSz="977900">
            <a:lnSpc>
              <a:spcPct val="90000"/>
            </a:lnSpc>
            <a:spcBef>
              <a:spcPct val="0"/>
            </a:spcBef>
            <a:spcAft>
              <a:spcPct val="15000"/>
            </a:spcAft>
            <a:buChar char="••"/>
          </a:pPr>
          <a:r>
            <a:rPr lang="en-US" sz="2200" kern="1200" dirty="0" smtClean="0">
              <a:latin typeface="Arial" pitchFamily="34" charset="0"/>
              <a:cs typeface="Arial" pitchFamily="34" charset="0"/>
            </a:rPr>
            <a:t>Unreliable Device Problem Codes</a:t>
          </a:r>
          <a:endParaRPr lang="en-US" sz="2200" kern="1200" dirty="0">
            <a:latin typeface="Arial" pitchFamily="34" charset="0"/>
            <a:cs typeface="Arial" pitchFamily="34" charset="0"/>
          </a:endParaRPr>
        </a:p>
      </dsp:txBody>
      <dsp:txXfrm rot="16200000">
        <a:off x="609600" y="1419001"/>
        <a:ext cx="4724399" cy="1886396"/>
      </dsp:txXfrm>
    </dsp:sp>
    <dsp:sp modelId="{47EF1BBA-C429-4922-8F55-2AA845214547}">
      <dsp:nvSpPr>
        <dsp:cNvPr id="0" name=""/>
        <dsp:cNvSpPr/>
      </dsp:nvSpPr>
      <dsp:spPr>
        <a:xfrm rot="16200000">
          <a:off x="2619600" y="1419001"/>
          <a:ext cx="4724399" cy="1886396"/>
        </a:xfrm>
        <a:prstGeom prst="flowChartManualOperation">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9276" bIns="0" numCol="1" spcCol="1270" anchor="t" anchorCtr="0">
          <a:noAutofit/>
        </a:bodyPr>
        <a:lstStyle/>
        <a:p>
          <a:pPr lvl="0" algn="l" defTabSz="1244600">
            <a:lnSpc>
              <a:spcPct val="90000"/>
            </a:lnSpc>
            <a:spcBef>
              <a:spcPct val="0"/>
            </a:spcBef>
            <a:spcAft>
              <a:spcPct val="35000"/>
            </a:spcAft>
          </a:pPr>
          <a:r>
            <a:rPr lang="en-US" sz="2800" kern="1200" dirty="0" smtClean="0">
              <a:latin typeface="Arial" pitchFamily="34" charset="0"/>
              <a:cs typeface="Arial" pitchFamily="34" charset="0"/>
            </a:rPr>
            <a:t>Limitation</a:t>
          </a:r>
          <a:endParaRPr lang="en-US" sz="2800" kern="1200" dirty="0">
            <a:latin typeface="Arial" pitchFamily="34" charset="0"/>
            <a:cs typeface="Arial" pitchFamily="34" charset="0"/>
          </a:endParaRPr>
        </a:p>
        <a:p>
          <a:pPr marL="228600" lvl="1" indent="-228600" algn="l" defTabSz="977900">
            <a:lnSpc>
              <a:spcPct val="90000"/>
            </a:lnSpc>
            <a:spcBef>
              <a:spcPct val="0"/>
            </a:spcBef>
            <a:spcAft>
              <a:spcPct val="15000"/>
            </a:spcAft>
            <a:buChar char="••"/>
          </a:pPr>
          <a:r>
            <a:rPr lang="en-US" sz="2200" kern="1200" dirty="0" smtClean="0">
              <a:latin typeface="Arial" pitchFamily="34" charset="0"/>
              <a:cs typeface="Arial" pitchFamily="34" charset="0"/>
            </a:rPr>
            <a:t>Missing Data</a:t>
          </a:r>
          <a:endParaRPr lang="en-US" sz="2200" kern="1200" dirty="0">
            <a:latin typeface="Arial" pitchFamily="34" charset="0"/>
            <a:cs typeface="Arial" pitchFamily="34" charset="0"/>
          </a:endParaRPr>
        </a:p>
      </dsp:txBody>
      <dsp:txXfrm rot="16200000">
        <a:off x="2619600" y="1419001"/>
        <a:ext cx="4724399" cy="18863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2/1/2020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dirty="0"/>
          </a:p>
        </p:txBody>
      </p:sp>
    </p:spTree>
    <p:extLst>
      <p:ext uri="{BB962C8B-B14F-4D97-AF65-F5344CB8AC3E}">
        <p14:creationId xmlns:p14="http://schemas.microsoft.com/office/powerpoint/2010/main" xmlns=""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2/1/2020</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dirty="0"/>
          </a:p>
        </p:txBody>
      </p:sp>
    </p:spTree>
    <p:extLst>
      <p:ext uri="{BB962C8B-B14F-4D97-AF65-F5344CB8AC3E}">
        <p14:creationId xmlns:p14="http://schemas.microsoft.com/office/powerpoint/2010/main" xmlns=""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xmlns="" val="798862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2477154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25246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311244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3506778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pPr/>
              <a:t>2/1/2020</a:t>
            </a:fld>
            <a:endParaRPr dirty="0"/>
          </a:p>
        </p:txBody>
      </p:sp>
      <p:sp>
        <p:nvSpPr>
          <p:cNvPr id="7" name="Slide Number Placeholder 6"/>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4044567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pPr/>
              <a:t>2/1/2020</a:t>
            </a:fld>
            <a:endParaRPr dirty="0"/>
          </a:p>
        </p:txBody>
      </p:sp>
      <p:sp>
        <p:nvSpPr>
          <p:cNvPr id="9" name="Slide Number Placeholder 8"/>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3397906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pPr/>
              <a:t>2/1/2020</a:t>
            </a:fld>
            <a:endParaRPr dirty="0"/>
          </a:p>
        </p:txBody>
      </p:sp>
      <p:sp>
        <p:nvSpPr>
          <p:cNvPr id="5" name="Slide Number Placeholder 4"/>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323897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pPr/>
              <a:t>2/1/2020</a:t>
            </a:fld>
            <a:endParaRPr dirty="0"/>
          </a:p>
        </p:txBody>
      </p:sp>
      <p:sp>
        <p:nvSpPr>
          <p:cNvPr id="4" name="Slide Number Placeholder 3"/>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1667374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97724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xmlns=""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da.gov/medical-devices/mandatory-reporting-requirements-manufacturers-importers-and-device-user-facilities/manufacturer-and-user-facility-device-experience-database-mau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76200"/>
            <a:ext cx="5029199" cy="6629400"/>
          </a:xfrm>
        </p:spPr>
        <p:txBody>
          <a:bodyPr>
            <a:normAutofit/>
          </a:bodyPr>
          <a:lstStyle/>
          <a:p>
            <a:pPr algn="ctr"/>
            <a:r>
              <a:rPr lang="en-US" sz="2400" b="1" dirty="0" smtClean="0">
                <a:solidFill>
                  <a:schemeClr val="tx1"/>
                </a:solidFill>
                <a:latin typeface="Arial" pitchFamily="34" charset="0"/>
                <a:cs typeface="Arial" pitchFamily="34" charset="0"/>
              </a:rPr>
              <a:t>ANALYZING CARDIAC MEDICAL DEVICE FAILURES WITH A MACHINE LEARNING APPROACH</a:t>
            </a:r>
            <a:r>
              <a:rPr lang="en-US" sz="1600" dirty="0" smtClean="0"/>
              <a:t/>
            </a:r>
            <a:br>
              <a:rPr lang="en-US" sz="1600" dirty="0" smtClean="0"/>
            </a:br>
            <a:r>
              <a:rPr lang="en-US" altLang="en-US" sz="1600" b="1" dirty="0" smtClean="0">
                <a:solidFill>
                  <a:schemeClr val="tx1"/>
                </a:solidFill>
                <a:latin typeface="Arial" pitchFamily="34" charset="0"/>
                <a:cs typeface="Arial" pitchFamily="34" charset="0"/>
              </a:rPr>
              <a:t/>
            </a:r>
            <a:br>
              <a:rPr lang="en-US" altLang="en-US" sz="1600" b="1" dirty="0" smtClean="0">
                <a:solidFill>
                  <a:schemeClr val="tx1"/>
                </a:solidFill>
                <a:latin typeface="Arial" pitchFamily="34" charset="0"/>
                <a:cs typeface="Arial" pitchFamily="34" charset="0"/>
              </a:rPr>
            </a:br>
            <a:r>
              <a:rPr lang="en-US" altLang="en-US" sz="2200" b="1" dirty="0" smtClean="0">
                <a:solidFill>
                  <a:schemeClr val="tx1"/>
                </a:solidFill>
                <a:latin typeface="Arial" pitchFamily="34" charset="0"/>
                <a:cs typeface="Arial" pitchFamily="34" charset="0"/>
              </a:rPr>
              <a:t/>
            </a:r>
            <a:br>
              <a:rPr lang="en-US" altLang="en-US" sz="2200" b="1" dirty="0" smtClean="0">
                <a:solidFill>
                  <a:schemeClr val="tx1"/>
                </a:solidFill>
                <a:latin typeface="Arial" pitchFamily="34" charset="0"/>
                <a:cs typeface="Arial" pitchFamily="34" charset="0"/>
              </a:rPr>
            </a:br>
            <a:r>
              <a:rPr lang="en-US" altLang="en-US" sz="2000" dirty="0" smtClean="0">
                <a:solidFill>
                  <a:schemeClr val="tx1"/>
                </a:solidFill>
                <a:latin typeface="Arial" pitchFamily="34" charset="0"/>
                <a:cs typeface="Arial" pitchFamily="34" charset="0"/>
              </a:rPr>
              <a:t>By</a:t>
            </a:r>
            <a:br>
              <a:rPr lang="en-US" altLang="en-US" sz="2000" dirty="0" smtClean="0">
                <a:solidFill>
                  <a:schemeClr val="tx1"/>
                </a:solidFill>
                <a:latin typeface="Arial" pitchFamily="34" charset="0"/>
                <a:cs typeface="Arial" pitchFamily="34" charset="0"/>
              </a:rPr>
            </a:br>
            <a:r>
              <a:rPr lang="en-US" altLang="en-US" sz="2000" dirty="0" smtClean="0">
                <a:solidFill>
                  <a:schemeClr val="tx1"/>
                </a:solidFill>
                <a:latin typeface="Arial" pitchFamily="34" charset="0"/>
                <a:cs typeface="Arial" pitchFamily="34" charset="0"/>
              </a:rPr>
              <a:t>Angela K. Baltes, MPA, MS</a:t>
            </a:r>
            <a:r>
              <a:rPr lang="en-US" altLang="en-US" sz="2000" b="1" dirty="0" smtClean="0">
                <a:solidFill>
                  <a:schemeClr val="tx1"/>
                </a:solidFill>
                <a:latin typeface="Arial" pitchFamily="34" charset="0"/>
                <a:cs typeface="Arial" pitchFamily="34" charset="0"/>
              </a:rPr>
              <a:t/>
            </a:r>
            <a:br>
              <a:rPr lang="en-US" altLang="en-US" sz="2000" b="1" dirty="0" smtClean="0">
                <a:solidFill>
                  <a:schemeClr val="tx1"/>
                </a:solidFill>
                <a:latin typeface="Arial" pitchFamily="34" charset="0"/>
                <a:cs typeface="Arial" pitchFamily="34" charset="0"/>
              </a:rPr>
            </a:br>
            <a:r>
              <a:rPr lang="en-US" altLang="en-US" sz="2000" b="1" dirty="0" smtClean="0">
                <a:solidFill>
                  <a:schemeClr val="tx1"/>
                </a:solidFill>
                <a:latin typeface="Arial" pitchFamily="34" charset="0"/>
                <a:cs typeface="Arial" pitchFamily="34" charset="0"/>
              </a:rPr>
              <a:t/>
            </a:r>
            <a:br>
              <a:rPr lang="en-US" altLang="en-US" sz="2000" b="1" dirty="0" smtClean="0">
                <a:solidFill>
                  <a:schemeClr val="tx1"/>
                </a:solidFill>
                <a:latin typeface="Arial" pitchFamily="34" charset="0"/>
                <a:cs typeface="Arial" pitchFamily="34" charset="0"/>
              </a:rPr>
            </a:br>
            <a:r>
              <a:rPr lang="en-US" altLang="en-US" sz="1800" dirty="0" smtClean="0">
                <a:solidFill>
                  <a:schemeClr val="tx1"/>
                </a:solidFill>
                <a:latin typeface="Arial" pitchFamily="34" charset="0"/>
                <a:cs typeface="Arial" pitchFamily="34" charset="0"/>
              </a:rPr>
              <a:t>A Dissertation Proposal Submitted in Partial Fulfillment of the Requirements for the Degree of Doctor of Philosophy in Biomedical Informatics</a:t>
            </a:r>
            <a:r>
              <a:rPr lang="en-US" altLang="en-US" sz="2000" dirty="0" smtClean="0">
                <a:solidFill>
                  <a:schemeClr val="tx1"/>
                </a:solidFill>
                <a:latin typeface="Arial" pitchFamily="34" charset="0"/>
                <a:cs typeface="Arial" pitchFamily="34" charset="0"/>
              </a:rPr>
              <a:t/>
            </a:r>
            <a:br>
              <a:rPr lang="en-US" altLang="en-US" sz="2000" dirty="0" smtClean="0">
                <a:solidFill>
                  <a:schemeClr val="tx1"/>
                </a:solidFill>
                <a:latin typeface="Arial" pitchFamily="34" charset="0"/>
                <a:cs typeface="Arial" pitchFamily="34" charset="0"/>
              </a:rPr>
            </a:br>
            <a:r>
              <a:rPr lang="en-US" altLang="en-US" sz="1800" dirty="0" smtClean="0">
                <a:solidFill>
                  <a:schemeClr val="tx1"/>
                </a:solidFill>
                <a:latin typeface="Arial" pitchFamily="34" charset="0"/>
                <a:cs typeface="Arial" pitchFamily="34" charset="0"/>
              </a:rPr>
              <a:t/>
            </a:r>
            <a:br>
              <a:rPr lang="en-US" altLang="en-US" sz="18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Department of Biomedical Informatics</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School of Health Related Professions</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Rutgers, the State University of New Jersey</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November 2019</a:t>
            </a:r>
            <a:r>
              <a:rPr lang="en-US" altLang="en-US" sz="2000" dirty="0" smtClean="0">
                <a:solidFill>
                  <a:schemeClr val="bg2"/>
                </a:solidFill>
                <a:latin typeface="Arial" pitchFamily="34" charset="0"/>
                <a:cs typeface="Arial" pitchFamily="34" charset="0"/>
              </a:rPr>
              <a:t/>
            </a:r>
            <a:br>
              <a:rPr lang="en-US" altLang="en-US" sz="2000" dirty="0" smtClean="0">
                <a:solidFill>
                  <a:schemeClr val="bg2"/>
                </a:solidFill>
                <a:latin typeface="Arial" pitchFamily="34" charset="0"/>
                <a:cs typeface="Arial" pitchFamily="34" charset="0"/>
              </a:rPr>
            </a:br>
            <a:r>
              <a:rPr lang="en-US" altLang="en-US" sz="4800" dirty="0" smtClean="0">
                <a:solidFill>
                  <a:schemeClr val="bg2"/>
                </a:solidFill>
              </a:rPr>
              <a:t/>
            </a:r>
            <a:br>
              <a:rPr lang="en-US" altLang="en-US" sz="4800" dirty="0" smtClean="0">
                <a:solidFill>
                  <a:schemeClr val="bg2"/>
                </a:solidFill>
              </a:rPr>
            </a:br>
            <a:endParaRPr lang="en-US" dirty="0"/>
          </a:p>
        </p:txBody>
      </p:sp>
    </p:spTree>
    <p:extLst>
      <p:ext uri="{BB962C8B-B14F-4D97-AF65-F5344CB8AC3E}">
        <p14:creationId xmlns:p14="http://schemas.microsoft.com/office/powerpoint/2010/main" xmlns="" val="4351416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Initial Findings</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a:bodyPr>
          <a:lstStyle/>
          <a:p>
            <a:r>
              <a:rPr lang="en-US" sz="1800" dirty="0" smtClean="0">
                <a:latin typeface="Arial" pitchFamily="34" charset="0"/>
                <a:cs typeface="Arial" pitchFamily="34" charset="0"/>
              </a:rPr>
              <a:t>For the years of interest (1997-2017), there has been an obvious upward trend in the number of device failures overall. We believe this is largely due to improved reporting and oversight. </a:t>
            </a:r>
          </a:p>
          <a:p>
            <a:r>
              <a:rPr lang="en-US" sz="1800" dirty="0" smtClean="0">
                <a:latin typeface="Arial" pitchFamily="34" charset="0"/>
                <a:cs typeface="Arial" pitchFamily="34" charset="0"/>
              </a:rPr>
              <a:t>Of the total proven device failures, only 5% were cardiac-related devices. </a:t>
            </a:r>
          </a:p>
          <a:p>
            <a:r>
              <a:rPr lang="en-US" sz="1800" dirty="0" smtClean="0">
                <a:latin typeface="Arial" pitchFamily="34" charset="0"/>
                <a:cs typeface="Arial" pitchFamily="34" charset="0"/>
              </a:rPr>
              <a:t>Using problem codes for failures of interest have proven to be unreliable-of the identified cardiac events, only 1% were migration, extrusion and expulsion. There were several years in which the reported failures were few. </a:t>
            </a:r>
          </a:p>
          <a:p>
            <a:pPr>
              <a:buNone/>
            </a:pPr>
            <a:endParaRPr lang="en-US" sz="1800" dirty="0">
              <a:latin typeface="Arial" pitchFamily="34" charset="0"/>
              <a:cs typeface="Arial" pitchFamily="34" charset="0"/>
            </a:endParaRPr>
          </a:p>
        </p:txBody>
      </p:sp>
      <p:pic>
        <p:nvPicPr>
          <p:cNvPr id="5" name="Picture 4"/>
          <p:cNvPicPr/>
          <p:nvPr/>
        </p:nvPicPr>
        <p:blipFill>
          <a:blip r:embed="rId2" cstate="print"/>
          <a:srcRect/>
          <a:stretch>
            <a:fillRect/>
          </a:stretch>
        </p:blipFill>
        <p:spPr bwMode="auto">
          <a:xfrm>
            <a:off x="1752600" y="4267200"/>
            <a:ext cx="41148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6629400" y="4267200"/>
            <a:ext cx="4114800" cy="2041539"/>
          </a:xfrm>
          <a:prstGeom prst="rect">
            <a:avLst/>
          </a:prstGeom>
          <a:noFill/>
          <a:ln w="9525">
            <a:noFill/>
            <a:miter lim="800000"/>
            <a:headEnd/>
            <a:tailEnd/>
          </a:ln>
        </p:spPr>
      </p:pic>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Initial Findings Cont’d.</a:t>
            </a:r>
            <a:endParaRPr lang="en-US" sz="3200" dirty="0">
              <a:latin typeface="Arial" pitchFamily="34" charset="0"/>
              <a:cs typeface="Arial" pitchFamily="34" charset="0"/>
            </a:endParaRPr>
          </a:p>
        </p:txBody>
      </p:sp>
      <p:graphicFrame>
        <p:nvGraphicFramePr>
          <p:cNvPr id="1030" name="Object 6"/>
          <p:cNvGraphicFramePr>
            <a:graphicFrameLocks noChangeAspect="1"/>
          </p:cNvGraphicFramePr>
          <p:nvPr/>
        </p:nvGraphicFramePr>
        <p:xfrm>
          <a:off x="3279775" y="1677988"/>
          <a:ext cx="5383213" cy="4892675"/>
        </p:xfrm>
        <a:graphic>
          <a:graphicData uri="http://schemas.openxmlformats.org/presentationml/2006/ole">
            <p:oleObj spid="_x0000_s1030" name="Document" r:id="rId3" imgW="5741480" imgH="5206387" progId="Word.Document.12">
              <p:embed/>
            </p:oleObj>
          </a:graphicData>
        </a:graphic>
      </p:graphicFrame>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Hypotheses</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a:bodyPr>
          <a:lstStyle/>
          <a:p>
            <a:pPr>
              <a:buNone/>
            </a:pPr>
            <a:r>
              <a:rPr lang="en-US" sz="1800" dirty="0" smtClean="0">
                <a:latin typeface="Arial" pitchFamily="34" charset="0"/>
                <a:cs typeface="Arial" pitchFamily="34" charset="0"/>
              </a:rPr>
              <a:t>There are three (3) hypotheses that were identified during this research:</a:t>
            </a:r>
          </a:p>
          <a:p>
            <a:pPr marL="342900" indent="-342900">
              <a:buAutoNum type="arabicPeriod"/>
            </a:pPr>
            <a:r>
              <a:rPr lang="en-US" sz="1800" dirty="0" smtClean="0">
                <a:latin typeface="Arial" pitchFamily="34" charset="0"/>
                <a:cs typeface="Arial" pitchFamily="34" charset="0"/>
              </a:rPr>
              <a:t>We hypothesize that a larger percentage of cardiac devices should include the failures of migration, expulsion and extrusion. </a:t>
            </a:r>
          </a:p>
          <a:p>
            <a:pPr marL="342900" indent="-342900">
              <a:buAutoNum type="arabicPeriod"/>
            </a:pPr>
            <a:r>
              <a:rPr lang="en-US" sz="1800" dirty="0" smtClean="0">
                <a:latin typeface="Arial" pitchFamily="34" charset="0"/>
                <a:cs typeface="Arial" pitchFamily="34" charset="0"/>
              </a:rPr>
              <a:t>We hypothesize that a larger number of cardiac devices exist within the data, and we expect to identify more devices than the initial 5%. </a:t>
            </a:r>
          </a:p>
          <a:p>
            <a:pPr marL="342900" indent="-342900">
              <a:buAutoNum type="arabicPeriod"/>
            </a:pPr>
            <a:r>
              <a:rPr lang="en-US" sz="1800" dirty="0" smtClean="0">
                <a:latin typeface="Arial" pitchFamily="34" charset="0"/>
                <a:cs typeface="Arial" pitchFamily="34" charset="0"/>
              </a:rPr>
              <a:t>We hypothesize patient outcomes related to cardiac migrations, extrusions and expulsions to be largely fatal. </a:t>
            </a:r>
          </a:p>
          <a:p>
            <a:pPr marL="342900" indent="-342900">
              <a:buAutoNum type="arabicPeriod"/>
            </a:pPr>
            <a:endParaRPr lang="en-US" sz="1800" dirty="0" smtClean="0">
              <a:latin typeface="Arial" pitchFamily="34" charset="0"/>
              <a:cs typeface="Arial" pitchFamily="34" charset="0"/>
            </a:endParaRPr>
          </a:p>
          <a:p>
            <a:pPr marL="342900" indent="-342900">
              <a:buAutoNum type="arabicPeriod"/>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Limitations</a:t>
            </a:r>
            <a:endParaRPr lang="en-US" dirty="0">
              <a:latin typeface="Arial" pitchFamily="34" charset="0"/>
              <a:cs typeface="Arial" pitchFamily="34" charset="0"/>
            </a:endParaRP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xmlns="" val="2057455494"/>
              </p:ext>
            </p:extLst>
          </p:nvPr>
        </p:nvGraphicFramePr>
        <p:xfrm>
          <a:off x="3352800" y="1828800"/>
          <a:ext cx="5943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48826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Data</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lnSpcReduction="10000"/>
          </a:bodyPr>
          <a:lstStyle/>
          <a:p>
            <a:r>
              <a:rPr lang="en-US" sz="1800" dirty="0" smtClean="0">
                <a:latin typeface="Arial" pitchFamily="34" charset="0"/>
                <a:cs typeface="Arial" pitchFamily="34" charset="0"/>
              </a:rPr>
              <a:t>Data originated from The Manufacturer and User Facility Device Experience Database (MAUDE), representing reports of adverse events regarding medical devices starting in 1991. </a:t>
            </a:r>
            <a:endParaRPr lang="en-US" sz="1800" dirty="0">
              <a:latin typeface="Arial" pitchFamily="34" charset="0"/>
              <a:cs typeface="Arial" pitchFamily="34" charset="0"/>
            </a:endParaRPr>
          </a:p>
          <a:p>
            <a:r>
              <a:rPr lang="en-US" sz="1800" dirty="0" smtClean="0">
                <a:latin typeface="Arial" pitchFamily="34" charset="0"/>
                <a:cs typeface="Arial" pitchFamily="34" charset="0"/>
              </a:rPr>
              <a:t>Three sets of files used to create foundational file: narrative text files, master record and device information. Device problem codes were excluded due to the limitation it had on dataset.</a:t>
            </a:r>
          </a:p>
          <a:p>
            <a:r>
              <a:rPr lang="en-US" sz="1800" dirty="0" smtClean="0">
                <a:latin typeface="Arial" pitchFamily="34" charset="0"/>
                <a:cs typeface="Arial" pitchFamily="34" charset="0"/>
              </a:rPr>
              <a:t>“|” pipe delimited values.</a:t>
            </a:r>
            <a:endParaRPr lang="en-US" sz="1800" dirty="0">
              <a:latin typeface="Arial" pitchFamily="34" charset="0"/>
              <a:cs typeface="Arial" pitchFamily="34" charset="0"/>
            </a:endParaRPr>
          </a:p>
          <a:p>
            <a:r>
              <a:rPr lang="en-US" sz="1800" dirty="0" smtClean="0">
                <a:latin typeface="Arial" pitchFamily="34" charset="0"/>
                <a:cs typeface="Arial" pitchFamily="34" charset="0"/>
              </a:rPr>
              <a:t>MDR_REPORT_KEY was used as the unique identifier. </a:t>
            </a:r>
          </a:p>
          <a:p>
            <a:r>
              <a:rPr lang="en-US" sz="1800" dirty="0" smtClean="0">
                <a:latin typeface="Arial" pitchFamily="34" charset="0"/>
                <a:cs typeface="Arial" pitchFamily="34" charset="0"/>
              </a:rPr>
              <a:t>Multiple text files associated with unique key</a:t>
            </a:r>
            <a:endParaRPr lang="en-US" sz="1800" dirty="0">
              <a:latin typeface="Arial" pitchFamily="34" charset="0"/>
              <a:cs typeface="Arial" pitchFamily="34" charset="0"/>
            </a:endParaRPr>
          </a:p>
        </p:txBody>
      </p:sp>
      <p:graphicFrame>
        <p:nvGraphicFramePr>
          <p:cNvPr id="21" name="Content Placeholder 14"/>
          <p:cNvGraphicFramePr>
            <a:graphicFrameLocks noGrp="1"/>
          </p:cNvGraphicFramePr>
          <p:nvPr>
            <p:ph sz="half" idx="2"/>
          </p:nvPr>
        </p:nvGraphicFramePr>
        <p:xfrm>
          <a:off x="6248400" y="1600200"/>
          <a:ext cx="5562600" cy="5211191"/>
        </p:xfrm>
        <a:graphic>
          <a:graphicData uri="http://schemas.openxmlformats.org/drawingml/2006/table">
            <a:tbl>
              <a:tblPr firstRow="1" bandRow="1">
                <a:tableStyleId>{21E4AEA4-8DFA-4A89-87EB-49C32662AFE0}</a:tableStyleId>
              </a:tblPr>
              <a:tblGrid>
                <a:gridCol w="2057400"/>
                <a:gridCol w="3505200"/>
              </a:tblGrid>
              <a:tr h="228600">
                <a:tc>
                  <a:txBody>
                    <a:bodyPr/>
                    <a:lstStyle/>
                    <a:p>
                      <a:pPr marL="0" marR="0">
                        <a:lnSpc>
                          <a:spcPct val="100000"/>
                        </a:lnSpc>
                        <a:spcBef>
                          <a:spcPts val="0"/>
                        </a:spcBef>
                        <a:spcAft>
                          <a:spcPts val="0"/>
                        </a:spcAft>
                      </a:pPr>
                      <a:r>
                        <a:rPr lang="en-US" sz="1050" b="1" dirty="0">
                          <a:solidFill>
                            <a:schemeClr val="bg1"/>
                          </a:solidFill>
                          <a:latin typeface="Arial" pitchFamily="34" charset="0"/>
                          <a:ea typeface="Calibri"/>
                          <a:cs typeface="Arial" pitchFamily="34" charset="0"/>
                        </a:rPr>
                        <a:t>Field</a:t>
                      </a:r>
                      <a:endParaRPr lang="en-US" sz="1000" dirty="0">
                        <a:solidFill>
                          <a:schemeClr val="bg1"/>
                        </a:solidFill>
                        <a:latin typeface="Arial" pitchFamily="34" charset="0"/>
                        <a:ea typeface="Calibri"/>
                        <a:cs typeface="Arial" pitchFamily="34" charset="0"/>
                      </a:endParaRPr>
                    </a:p>
                  </a:txBody>
                  <a:tcPr marL="68580" marR="68580" marT="0" marB="0"/>
                </a:tc>
                <a:tc>
                  <a:txBody>
                    <a:bodyPr/>
                    <a:lstStyle/>
                    <a:p>
                      <a:pPr marL="0" marR="0">
                        <a:lnSpc>
                          <a:spcPct val="100000"/>
                        </a:lnSpc>
                        <a:spcBef>
                          <a:spcPts val="0"/>
                        </a:spcBef>
                        <a:spcAft>
                          <a:spcPts val="0"/>
                        </a:spcAft>
                      </a:pPr>
                      <a:r>
                        <a:rPr lang="en-US" sz="1050" b="1" dirty="0">
                          <a:solidFill>
                            <a:schemeClr val="bg1"/>
                          </a:solidFill>
                          <a:latin typeface="Arial" pitchFamily="34" charset="0"/>
                          <a:ea typeface="Calibri"/>
                          <a:cs typeface="Arial" pitchFamily="34" charset="0"/>
                        </a:rPr>
                        <a:t>Entails</a:t>
                      </a:r>
                      <a:endParaRPr lang="en-US" sz="1000" dirty="0">
                        <a:solidFill>
                          <a:schemeClr val="bg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MDR_REPORT_KEY</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Unique identifier for each record. This field was used as the unique key in order to associate records across datasets.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REPORT_SOURCE_CODE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Used to denote the source of the report.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REPORT_NUMBER</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 number for each record. A report number may be associated with more than one failure.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DATE_RECEIVED</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Date report was received.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ADVERSE_EVENT_FLAG</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This field indicates if an adverse event occurred.                                                                                                                                  Y = Yes</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N = No</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 = Unknown</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 = No answer provided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EVENT_TYPE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This relates to the outcome. Only relevant for REPORT_SOURCE_TYPE =M.                                                                                        D = Death</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IN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IL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IJ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M = Malfunction</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O = Other</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 = No answer provided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FOI_TEXT</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Narrative text field containing information regarding the event.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GENERIC_NAME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The generic name of the device involved in the failure. This field will be used to classify the cardiac devices. </a:t>
                      </a:r>
                      <a:endParaRPr lang="en-US" sz="1000" dirty="0">
                        <a:latin typeface="Arial" pitchFamily="34" charset="0"/>
                        <a:ea typeface="Calibri"/>
                        <a:cs typeface="Arial" pitchFamily="34" charset="0"/>
                      </a:endParaRPr>
                    </a:p>
                  </a:txBody>
                  <a:tcPr marL="68580" marR="68580" marT="0" marB="0"/>
                </a:tc>
              </a:tr>
            </a:tbl>
          </a:graphicData>
        </a:graphic>
      </p:graphicFrame>
    </p:spTree>
    <p:extLst>
      <p:ext uri="{BB962C8B-B14F-4D97-AF65-F5344CB8AC3E}">
        <p14:creationId xmlns:p14="http://schemas.microsoft.com/office/powerpoint/2010/main" xmlns="" val="2738627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Approach</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Goals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990600" y="2590799"/>
            <a:ext cx="4876800" cy="4114801"/>
          </a:xfrm>
        </p:spPr>
        <p:txBody>
          <a:bodyPr/>
          <a:lstStyle/>
          <a:p>
            <a:r>
              <a:rPr lang="en-US" sz="1800" dirty="0" smtClean="0">
                <a:latin typeface="Arial" pitchFamily="34" charset="0"/>
                <a:cs typeface="Arial" pitchFamily="34" charset="0"/>
              </a:rPr>
              <a:t>Goal 1: To identify cardiac medical devices. </a:t>
            </a:r>
          </a:p>
          <a:p>
            <a:r>
              <a:rPr lang="en-US" sz="1800" dirty="0" smtClean="0">
                <a:latin typeface="Arial" pitchFamily="34" charset="0"/>
                <a:cs typeface="Arial" pitchFamily="34" charset="0"/>
              </a:rPr>
              <a:t>Goal 2: To identify cardiac device failures: expulsion, extrusion and migration.</a:t>
            </a:r>
          </a:p>
          <a:p>
            <a:r>
              <a:rPr lang="en-US" sz="1800" dirty="0" smtClean="0">
                <a:latin typeface="Arial" pitchFamily="34" charset="0"/>
                <a:cs typeface="Arial" pitchFamily="34" charset="0"/>
              </a:rPr>
              <a:t>Goal 3: To identify patient outcomes associated with device failures. </a:t>
            </a:r>
          </a:p>
          <a:p>
            <a:pPr marL="0">
              <a:lnSpc>
                <a:spcPct val="100000"/>
              </a:lnSpc>
              <a:buNone/>
            </a:pPr>
            <a:r>
              <a:rPr lang="en-US" sz="1800" dirty="0" smtClean="0">
                <a:latin typeface="Arial" pitchFamily="34" charset="0"/>
                <a:cs typeface="Arial" pitchFamily="34" charset="0"/>
              </a:rPr>
              <a:t>*Using a python Jupyter environment, a supervised machine learning approach was chosen as the process in order to identify and classify devices of interest</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5" name="Text Placeholder 4"/>
          <p:cNvSpPr>
            <a:spLocks noGrp="1"/>
          </p:cNvSpPr>
          <p:nvPr>
            <p:ph type="body" sz="quarter" idx="3"/>
          </p:nvPr>
        </p:nvSpPr>
        <p:spPr/>
        <p:txBody>
          <a:bodyPr/>
          <a:lstStyle/>
          <a:p>
            <a:r>
              <a:rPr lang="en-US" dirty="0" smtClean="0">
                <a:latin typeface="Arial" pitchFamily="34" charset="0"/>
                <a:cs typeface="Arial" pitchFamily="34" charset="0"/>
              </a:rPr>
              <a:t>Classes </a:t>
            </a:r>
            <a:r>
              <a:rPr lang="en-US" sz="2000" dirty="0" smtClean="0">
                <a:latin typeface="Arial" pitchFamily="34" charset="0"/>
                <a:cs typeface="Arial" pitchFamily="34" charset="0"/>
              </a:rPr>
              <a:t>Positive 1, Negative 0</a:t>
            </a:r>
            <a:endParaRPr lang="en-US" sz="2000" dirty="0">
              <a:latin typeface="Arial" pitchFamily="34" charset="0"/>
              <a:cs typeface="Arial" pitchFamily="34" charset="0"/>
            </a:endParaRPr>
          </a:p>
        </p:txBody>
      </p:sp>
      <p:sp>
        <p:nvSpPr>
          <p:cNvPr id="6" name="Content Placeholder 5"/>
          <p:cNvSpPr>
            <a:spLocks noGrp="1"/>
          </p:cNvSpPr>
          <p:nvPr>
            <p:ph sz="quarter" idx="4"/>
          </p:nvPr>
        </p:nvSpPr>
        <p:spPr>
          <a:xfrm>
            <a:off x="6172200" y="2590799"/>
            <a:ext cx="5638800" cy="4114801"/>
          </a:xfrm>
        </p:spPr>
        <p:txBody>
          <a:bodyPr numCol="2">
            <a:noAutofit/>
          </a:bodyPr>
          <a:lstStyle/>
          <a:p>
            <a:r>
              <a:rPr lang="en-US" sz="1800" u="sng" dirty="0" smtClean="0">
                <a:latin typeface="Arial" pitchFamily="34" charset="0"/>
                <a:cs typeface="Arial" pitchFamily="34" charset="0"/>
              </a:rPr>
              <a:t>Cardiac Devices</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cardiac device </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non-cardiac device </a:t>
            </a: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Extrusion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extrusion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non-extrusion</a:t>
            </a:r>
          </a:p>
          <a:p>
            <a:pPr lvl="0">
              <a:buNone/>
            </a:pPr>
            <a:endParaRPr lang="en-US" sz="1400" i="1" dirty="0" smtClean="0">
              <a:latin typeface="Arial" pitchFamily="34" charset="0"/>
              <a:cs typeface="Arial" pitchFamily="34" charset="0"/>
            </a:endParaRPr>
          </a:p>
          <a:p>
            <a:pPr lvl="0">
              <a:buNone/>
            </a:pPr>
            <a:endParaRPr lang="en-US" sz="1400" dirty="0" smtClean="0">
              <a:latin typeface="Arial" pitchFamily="34" charset="0"/>
              <a:cs typeface="Arial" pitchFamily="34" charset="0"/>
            </a:endParaRP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Expulsion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expulsion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non-expulsion</a:t>
            </a: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Migration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migration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non-migration</a:t>
            </a:r>
          </a:p>
          <a:p>
            <a:pPr lvl="0">
              <a:buNone/>
            </a:pPr>
            <a:endParaRPr lang="en-US" sz="1400" dirty="0" smtClean="0">
              <a:latin typeface="Arial" pitchFamily="34" charset="0"/>
              <a:cs typeface="Arial" pitchFamily="34" charset="0"/>
            </a:endParaRPr>
          </a:p>
          <a:p>
            <a:pPr>
              <a:buNone/>
            </a:pPr>
            <a:endParaRPr lang="en-US" sz="1800" u="sng" dirty="0" smtClean="0">
              <a:latin typeface="Arial" pitchFamily="34" charset="0"/>
              <a:cs typeface="Arial" pitchFamily="34" charset="0"/>
            </a:endParaRPr>
          </a:p>
          <a:p>
            <a:endParaRPr lang="en-US" sz="1800" u="sng" dirty="0">
              <a:latin typeface="Arial" pitchFamily="34" charset="0"/>
              <a:cs typeface="Arial" pitchFamily="34" charset="0"/>
            </a:endParaRPr>
          </a:p>
        </p:txBody>
      </p:sp>
    </p:spTree>
    <p:extLst>
      <p:ext uri="{BB962C8B-B14F-4D97-AF65-F5344CB8AC3E}">
        <p14:creationId xmlns:p14="http://schemas.microsoft.com/office/powerpoint/2010/main" xmlns="" val="2637673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Data Preparation</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fontScale="85000" lnSpcReduction="20000"/>
          </a:bodyPr>
          <a:lstStyle/>
          <a:p>
            <a:r>
              <a:rPr lang="en-US" dirty="0" smtClean="0">
                <a:latin typeface="Arial" pitchFamily="34" charset="0"/>
                <a:cs typeface="Arial" pitchFamily="34" charset="0"/>
              </a:rPr>
              <a:t>Columns that contained an extreme amount of null values were dropped from foundational dataset. </a:t>
            </a:r>
          </a:p>
          <a:p>
            <a:r>
              <a:rPr lang="en-US" dirty="0" smtClean="0">
                <a:latin typeface="Arial" pitchFamily="34" charset="0"/>
                <a:cs typeface="Arial" pitchFamily="34" charset="0"/>
              </a:rPr>
              <a:t>GENERIC_NAME was used as a target and had 349,166 null values, so these records were dropped from analysis. </a:t>
            </a:r>
            <a:endParaRPr lang="en-US" dirty="0">
              <a:latin typeface="Arial" pitchFamily="34" charset="0"/>
              <a:cs typeface="Arial" pitchFamily="34" charset="0"/>
            </a:endParaRPr>
          </a:p>
          <a:p>
            <a:r>
              <a:rPr lang="en-US" dirty="0" smtClean="0">
                <a:latin typeface="Arial" pitchFamily="34" charset="0"/>
                <a:cs typeface="Arial" pitchFamily="34" charset="0"/>
              </a:rPr>
              <a:t>Textual records were concatenated to form one large record for a 1:1 association. </a:t>
            </a:r>
            <a:endParaRPr lang="en-US" dirty="0">
              <a:latin typeface="Arial" pitchFamily="34" charset="0"/>
              <a:cs typeface="Arial" pitchFamily="34" charset="0"/>
            </a:endParaRPr>
          </a:p>
          <a:p>
            <a:r>
              <a:rPr lang="en-US" dirty="0" smtClean="0">
                <a:latin typeface="Arial" pitchFamily="34" charset="0"/>
                <a:cs typeface="Arial" pitchFamily="34" charset="0"/>
              </a:rPr>
              <a:t>Punctuation was dropped from textual field. </a:t>
            </a:r>
          </a:p>
          <a:p>
            <a:r>
              <a:rPr lang="en-US" dirty="0" smtClean="0">
                <a:latin typeface="Arial" pitchFamily="34" charset="0"/>
                <a:cs typeface="Arial" pitchFamily="34" charset="0"/>
              </a:rPr>
              <a:t>Labeled subsets were combined to form one column consisting of a total of 0’s and 1’s. 1 million records were labeled for data training. </a:t>
            </a:r>
            <a:endParaRPr lang="en-US" dirty="0">
              <a:latin typeface="Arial" pitchFamily="34" charset="0"/>
              <a:cs typeface="Aria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6629400" y="1676400"/>
            <a:ext cx="5248275" cy="4955224"/>
          </a:xfrm>
          <a:prstGeom prst="rect">
            <a:avLst/>
          </a:prstGeom>
          <a:noFill/>
          <a:ln w="9525">
            <a:noFill/>
            <a:miter lim="800000"/>
            <a:headEnd/>
            <a:tailEnd/>
          </a:ln>
        </p:spPr>
      </p:pic>
    </p:spTree>
    <p:extLst>
      <p:ext uri="{BB962C8B-B14F-4D97-AF65-F5344CB8AC3E}">
        <p14:creationId xmlns:p14="http://schemas.microsoft.com/office/powerpoint/2010/main" xmlns="" val="2738627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Models</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fontScale="92500" lnSpcReduction="10000"/>
          </a:bodyPr>
          <a:lstStyle/>
          <a:p>
            <a:r>
              <a:rPr lang="en-US" dirty="0" smtClean="0">
                <a:latin typeface="Arial" pitchFamily="34" charset="0"/>
                <a:cs typeface="Arial" pitchFamily="34" charset="0"/>
              </a:rPr>
              <a:t>Naïve Bayes-Classifier</a:t>
            </a:r>
          </a:p>
          <a:p>
            <a:r>
              <a:rPr lang="en-US" dirty="0" smtClean="0">
                <a:latin typeface="Arial" pitchFamily="34" charset="0"/>
                <a:cs typeface="Arial" pitchFamily="34" charset="0"/>
              </a:rPr>
              <a:t>Was chosen due to its simplicity and ability to work with textual data and promising results with similar datasets.</a:t>
            </a:r>
          </a:p>
          <a:p>
            <a:r>
              <a:rPr lang="en-US" dirty="0" smtClean="0">
                <a:latin typeface="Arial" pitchFamily="34" charset="0"/>
                <a:cs typeface="Arial" pitchFamily="34" charset="0"/>
              </a:rPr>
              <a:t>Linear </a:t>
            </a:r>
            <a:r>
              <a:rPr lang="en-US" dirty="0" err="1" smtClean="0">
                <a:latin typeface="Arial" pitchFamily="34" charset="0"/>
                <a:cs typeface="Arial" pitchFamily="34" charset="0"/>
              </a:rPr>
              <a:t>Discriminant</a:t>
            </a:r>
            <a:r>
              <a:rPr lang="en-US" dirty="0" smtClean="0">
                <a:latin typeface="Arial" pitchFamily="34" charset="0"/>
                <a:cs typeface="Arial" pitchFamily="34" charset="0"/>
              </a:rPr>
              <a:t> Analysis shown promise specifically with textual analysis.  </a:t>
            </a:r>
          </a:p>
          <a:p>
            <a:r>
              <a:rPr lang="en-US" dirty="0" smtClean="0">
                <a:latin typeface="Arial" pitchFamily="34" charset="0"/>
                <a:cs typeface="Arial" pitchFamily="34" charset="0"/>
              </a:rPr>
              <a:t>BoW technique and removed know stopwords (The, And, To, etc).</a:t>
            </a:r>
          </a:p>
          <a:p>
            <a:r>
              <a:rPr lang="en-US" dirty="0" smtClean="0">
                <a:latin typeface="Arial" pitchFamily="34" charset="0"/>
                <a:cs typeface="Arial" pitchFamily="34" charset="0"/>
              </a:rPr>
              <a:t>Data was split into training and testing sets (20% test, 80% train) </a:t>
            </a:r>
          </a:p>
        </p:txBody>
      </p:sp>
      <p:pic>
        <p:nvPicPr>
          <p:cNvPr id="25602" name="Picture 2"/>
          <p:cNvPicPr>
            <a:picLocks noGrp="1" noChangeAspect="1" noChangeArrowheads="1"/>
          </p:cNvPicPr>
          <p:nvPr>
            <p:ph sz="half" idx="2"/>
          </p:nvPr>
        </p:nvPicPr>
        <p:blipFill>
          <a:blip r:embed="rId2" cstate="print"/>
          <a:srcRect/>
          <a:stretch>
            <a:fillRect/>
          </a:stretch>
        </p:blipFill>
        <p:spPr bwMode="auto">
          <a:xfrm>
            <a:off x="6248400" y="2438400"/>
            <a:ext cx="4597593" cy="2384425"/>
          </a:xfrm>
          <a:prstGeom prst="rect">
            <a:avLst/>
          </a:prstGeom>
          <a:noFill/>
          <a:ln w="9525">
            <a:noFill/>
            <a:miter lim="800000"/>
            <a:headEnd/>
            <a:tailEnd/>
          </a:ln>
        </p:spPr>
      </p:pic>
    </p:spTree>
    <p:extLst>
      <p:ext uri="{BB962C8B-B14F-4D97-AF65-F5344CB8AC3E}">
        <p14:creationId xmlns:p14="http://schemas.microsoft.com/office/powerpoint/2010/main" xmlns="" val="2738627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Preliminary Results</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Presentation Roadmap</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sz="2000" dirty="0" smtClean="0">
                <a:latin typeface="Arial" pitchFamily="34" charset="0"/>
                <a:cs typeface="Arial" pitchFamily="34" charset="0"/>
              </a:rPr>
              <a:t>Introduction</a:t>
            </a:r>
          </a:p>
          <a:p>
            <a:pPr lvl="2"/>
            <a:r>
              <a:rPr lang="en-US" sz="1800" dirty="0" smtClean="0">
                <a:latin typeface="Arial" pitchFamily="34" charset="0"/>
                <a:cs typeface="Arial" pitchFamily="34" charset="0"/>
              </a:rPr>
              <a:t>Background</a:t>
            </a:r>
          </a:p>
          <a:p>
            <a:pPr lvl="2"/>
            <a:r>
              <a:rPr lang="en-US" sz="1800" dirty="0" smtClean="0">
                <a:latin typeface="Arial" pitchFamily="34" charset="0"/>
                <a:cs typeface="Arial" pitchFamily="34" charset="0"/>
              </a:rPr>
              <a:t>Goals of Study/Relevance of Research</a:t>
            </a:r>
          </a:p>
          <a:p>
            <a:pPr lvl="2"/>
            <a:r>
              <a:rPr lang="en-US" sz="1800" dirty="0" smtClean="0">
                <a:latin typeface="Arial" pitchFamily="34" charset="0"/>
                <a:cs typeface="Arial" pitchFamily="34" charset="0"/>
              </a:rPr>
              <a:t>Initial Findings</a:t>
            </a:r>
          </a:p>
          <a:p>
            <a:pPr lvl="2"/>
            <a:r>
              <a:rPr lang="en-US" sz="1800" dirty="0" smtClean="0">
                <a:latin typeface="Arial" pitchFamily="34" charset="0"/>
                <a:cs typeface="Arial" pitchFamily="34" charset="0"/>
              </a:rPr>
              <a:t>Hypotheses</a:t>
            </a:r>
          </a:p>
          <a:p>
            <a:pPr lvl="2"/>
            <a:r>
              <a:rPr lang="en-US" sz="1800" dirty="0" smtClean="0">
                <a:latin typeface="Arial" pitchFamily="34" charset="0"/>
                <a:cs typeface="Arial" pitchFamily="34" charset="0"/>
              </a:rPr>
              <a:t>Limitations</a:t>
            </a:r>
            <a:endParaRPr lang="en-US" sz="1800" dirty="0">
              <a:latin typeface="Arial" pitchFamily="34" charset="0"/>
              <a:cs typeface="Arial" pitchFamily="34" charset="0"/>
            </a:endParaRPr>
          </a:p>
          <a:p>
            <a:r>
              <a:rPr lang="en-US" sz="2000" dirty="0" smtClean="0">
                <a:latin typeface="Arial" pitchFamily="34" charset="0"/>
                <a:cs typeface="Arial" pitchFamily="34" charset="0"/>
              </a:rPr>
              <a:t>Methodology</a:t>
            </a:r>
          </a:p>
          <a:p>
            <a:pPr lvl="2"/>
            <a:r>
              <a:rPr lang="en-US" sz="1900" dirty="0" smtClean="0">
                <a:latin typeface="Arial" pitchFamily="34" charset="0"/>
                <a:cs typeface="Arial" pitchFamily="34" charset="0"/>
              </a:rPr>
              <a:t>Approach</a:t>
            </a:r>
          </a:p>
          <a:p>
            <a:pPr lvl="2"/>
            <a:r>
              <a:rPr lang="en-US" sz="1800" dirty="0" smtClean="0">
                <a:latin typeface="Arial" pitchFamily="34" charset="0"/>
                <a:cs typeface="Arial" pitchFamily="34" charset="0"/>
              </a:rPr>
              <a:t>Data</a:t>
            </a:r>
          </a:p>
          <a:p>
            <a:pPr lvl="2"/>
            <a:r>
              <a:rPr lang="en-US" sz="1800" dirty="0" smtClean="0">
                <a:latin typeface="Arial" pitchFamily="34" charset="0"/>
                <a:cs typeface="Arial" pitchFamily="34" charset="0"/>
              </a:rPr>
              <a:t>Data Preparation</a:t>
            </a:r>
          </a:p>
          <a:p>
            <a:pPr lvl="2"/>
            <a:r>
              <a:rPr lang="en-US" sz="1800" dirty="0" smtClean="0">
                <a:latin typeface="Arial" pitchFamily="34" charset="0"/>
                <a:cs typeface="Arial" pitchFamily="34" charset="0"/>
              </a:rPr>
              <a:t>Models</a:t>
            </a:r>
            <a:endParaRPr lang="en-US" sz="1800" dirty="0">
              <a:latin typeface="Arial" pitchFamily="34" charset="0"/>
              <a:cs typeface="Arial" pitchFamily="34" charset="0"/>
            </a:endParaRPr>
          </a:p>
          <a:p>
            <a:r>
              <a:rPr lang="en-US" sz="2000" dirty="0" smtClean="0">
                <a:latin typeface="Arial" pitchFamily="34" charset="0"/>
                <a:cs typeface="Arial" pitchFamily="34" charset="0"/>
              </a:rPr>
              <a:t>Preliminary Results</a:t>
            </a:r>
          </a:p>
          <a:p>
            <a:r>
              <a:rPr lang="en-US" sz="2000" dirty="0" smtClean="0">
                <a:latin typeface="Arial" pitchFamily="34" charset="0"/>
                <a:cs typeface="Arial" pitchFamily="34" charset="0"/>
              </a:rPr>
              <a:t>Conclusion</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1772969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Initial Results</a:t>
            </a:r>
            <a:endParaRPr lang="en-US" dirty="0">
              <a:latin typeface="Arial" pitchFamily="34" charset="0"/>
              <a:cs typeface="Arial" pitchFamily="34" charset="0"/>
            </a:endParaRPr>
          </a:p>
        </p:txBody>
      </p:sp>
      <p:sp>
        <p:nvSpPr>
          <p:cNvPr id="3" name="Content Placeholder 2"/>
          <p:cNvSpPr>
            <a:spLocks noGrp="1"/>
          </p:cNvSpPr>
          <p:nvPr>
            <p:ph sz="half" idx="1"/>
          </p:nvPr>
        </p:nvSpPr>
        <p:spPr>
          <a:xfrm>
            <a:off x="533400" y="1752600"/>
            <a:ext cx="4800600" cy="4575175"/>
          </a:xfrm>
        </p:spPr>
        <p:txBody>
          <a:bodyPr>
            <a:normAutofit lnSpcReduction="10000"/>
          </a:bodyPr>
          <a:lstStyle/>
          <a:p>
            <a:pPr lvl="1"/>
            <a:r>
              <a:rPr lang="en-US" sz="1800" dirty="0" smtClean="0">
                <a:latin typeface="Arial" pitchFamily="34" charset="0"/>
                <a:cs typeface="Arial" pitchFamily="34" charset="0"/>
              </a:rPr>
              <a:t>A Naïve Bayes classifier and Linear </a:t>
            </a:r>
            <a:r>
              <a:rPr lang="en-US" sz="1800" dirty="0" err="1" smtClean="0">
                <a:latin typeface="Arial" pitchFamily="34" charset="0"/>
                <a:cs typeface="Arial" pitchFamily="34" charset="0"/>
              </a:rPr>
              <a:t>Discriminant</a:t>
            </a:r>
            <a:r>
              <a:rPr lang="en-US" sz="1800" dirty="0" smtClean="0">
                <a:latin typeface="Arial" pitchFamily="34" charset="0"/>
                <a:cs typeface="Arial" pitchFamily="34" charset="0"/>
              </a:rPr>
              <a:t> Analysis model was used on a clean, tokenized dataset. </a:t>
            </a:r>
          </a:p>
          <a:p>
            <a:pPr lvl="1"/>
            <a:r>
              <a:rPr lang="en-US" sz="1800" dirty="0" smtClean="0">
                <a:latin typeface="Arial" pitchFamily="34" charset="0"/>
                <a:cs typeface="Arial" pitchFamily="34" charset="0"/>
              </a:rPr>
              <a:t>Bayes overall accuracy was 98%</a:t>
            </a:r>
          </a:p>
          <a:p>
            <a:pPr lvl="1"/>
            <a:r>
              <a:rPr lang="en-US" sz="1800" dirty="0" smtClean="0">
                <a:latin typeface="Arial" pitchFamily="34" charset="0"/>
                <a:cs typeface="Arial" pitchFamily="34" charset="0"/>
              </a:rPr>
              <a:t>Linear </a:t>
            </a:r>
            <a:r>
              <a:rPr lang="en-US" sz="1800" dirty="0" err="1" smtClean="0">
                <a:latin typeface="Arial" pitchFamily="34" charset="0"/>
                <a:cs typeface="Arial" pitchFamily="34" charset="0"/>
              </a:rPr>
              <a:t>Discriminant</a:t>
            </a:r>
            <a:r>
              <a:rPr lang="en-US" sz="1800" dirty="0" smtClean="0">
                <a:latin typeface="Arial" pitchFamily="34" charset="0"/>
                <a:cs typeface="Arial" pitchFamily="34" charset="0"/>
              </a:rPr>
              <a:t> Analysis 95%</a:t>
            </a:r>
          </a:p>
          <a:p>
            <a:r>
              <a:rPr lang="en-US" sz="1800" dirty="0" smtClean="0">
                <a:latin typeface="Arial" pitchFamily="34" charset="0"/>
                <a:cs typeface="Arial" pitchFamily="34" charset="0"/>
              </a:rPr>
              <a:t>Precision=The accuracy of positive predictions. </a:t>
            </a:r>
          </a:p>
          <a:p>
            <a:r>
              <a:rPr lang="en-US" sz="1800" dirty="0" smtClean="0">
                <a:latin typeface="Arial" pitchFamily="34" charset="0"/>
                <a:cs typeface="Arial" pitchFamily="34" charset="0"/>
              </a:rPr>
              <a:t>Recall=Known as sensitivity. The ability of classifier to identify all positive instances. </a:t>
            </a:r>
          </a:p>
          <a:p>
            <a:r>
              <a:rPr lang="en-US" sz="1800" dirty="0" smtClean="0">
                <a:latin typeface="Arial" pitchFamily="34" charset="0"/>
                <a:cs typeface="Arial" pitchFamily="34" charset="0"/>
              </a:rPr>
              <a:t>F1=A metric that gives a harmonious overall of precision and recall of classifier models. F1 = 2 x (precision x recall)/(precision + recall)</a:t>
            </a:r>
          </a:p>
          <a:p>
            <a:r>
              <a:rPr lang="en-US" sz="1800" dirty="0" smtClean="0">
                <a:latin typeface="Arial" pitchFamily="34" charset="0"/>
                <a:cs typeface="Arial" pitchFamily="34" charset="0"/>
              </a:rPr>
              <a:t>Support=Number of occurrences of the class. </a:t>
            </a:r>
            <a:endParaRPr lang="en-US" sz="1800" dirty="0">
              <a:latin typeface="Arial" pitchFamily="34" charset="0"/>
              <a:cs typeface="Arial" pitchFamily="34" charset="0"/>
            </a:endParaRPr>
          </a:p>
        </p:txBody>
      </p:sp>
      <p:pic>
        <p:nvPicPr>
          <p:cNvPr id="7" name="Content Placeholder 6"/>
          <p:cNvPicPr>
            <a:picLocks noGrp="1"/>
          </p:cNvPicPr>
          <p:nvPr>
            <p:ph sz="half" idx="2"/>
          </p:nvPr>
        </p:nvPicPr>
        <p:blipFill>
          <a:blip r:embed="rId2" cstate="print"/>
          <a:srcRect/>
          <a:stretch>
            <a:fillRect/>
          </a:stretch>
        </p:blipFill>
        <p:spPr bwMode="auto">
          <a:xfrm>
            <a:off x="6705600" y="1905000"/>
            <a:ext cx="4495800" cy="2111679"/>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6705600" y="4267200"/>
            <a:ext cx="4448175" cy="1819275"/>
          </a:xfrm>
          <a:prstGeom prst="rect">
            <a:avLst/>
          </a:prstGeom>
          <a:noFill/>
          <a:ln w="9525">
            <a:noFill/>
            <a:miter lim="800000"/>
            <a:headEnd/>
            <a:tailEnd/>
          </a:ln>
        </p:spPr>
      </p:pic>
    </p:spTree>
    <p:extLst>
      <p:ext uri="{BB962C8B-B14F-4D97-AF65-F5344CB8AC3E}">
        <p14:creationId xmlns:p14="http://schemas.microsoft.com/office/powerpoint/2010/main" xmlns="" val="2738627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Patient Outcomes</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lnSpcReduction="10000"/>
          </a:bodyPr>
          <a:lstStyle/>
          <a:p>
            <a:r>
              <a:rPr lang="en-US" dirty="0" smtClean="0">
                <a:latin typeface="Arial" pitchFamily="34" charset="0"/>
                <a:cs typeface="Arial" pitchFamily="34" charset="0"/>
              </a:rPr>
              <a:t>Within the migration group: injury accounted for 76% of cases, injury 18% and death at 4.6%. Extrusion was a rare failure, with 6.7% of patients died. </a:t>
            </a:r>
          </a:p>
          <a:p>
            <a:r>
              <a:rPr lang="en-US" dirty="0" smtClean="0">
                <a:latin typeface="Arial" pitchFamily="34" charset="0"/>
                <a:cs typeface="Arial" pitchFamily="34" charset="0"/>
              </a:rPr>
              <a:t>Injury and Malfunction designations were most common in all groups. </a:t>
            </a:r>
            <a:endParaRPr lang="en-US" dirty="0">
              <a:latin typeface="Arial" pitchFamily="34" charset="0"/>
              <a:cs typeface="Arial" pitchFamily="34" charset="0"/>
            </a:endParaRPr>
          </a:p>
          <a:p>
            <a:r>
              <a:rPr lang="en-US" dirty="0" smtClean="0">
                <a:latin typeface="Arial" pitchFamily="34" charset="0"/>
                <a:cs typeface="Arial" pitchFamily="34" charset="0"/>
              </a:rPr>
              <a:t>Although many devices are safe and never malfunction-if a device does, the risk of injury or death is not insignificant. </a:t>
            </a:r>
            <a:endParaRPr lang="en-US" dirty="0">
              <a:latin typeface="Arial" pitchFamily="34" charset="0"/>
              <a:cs typeface="Arial"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xmlns="" val="3754893533"/>
              </p:ext>
            </p:extLst>
          </p:nvPr>
        </p:nvGraphicFramePr>
        <p:xfrm>
          <a:off x="6324600" y="1825623"/>
          <a:ext cx="5015230" cy="2289176"/>
        </p:xfrm>
        <a:graphic>
          <a:graphicData uri="http://schemas.openxmlformats.org/drawingml/2006/table">
            <a:tbl>
              <a:tblPr firstRow="1" bandRow="1">
                <a:tableStyleId>{21E4AEA4-8DFA-4A89-87EB-49C32662AFE0}</a:tableStyleId>
              </a:tblPr>
              <a:tblGrid>
                <a:gridCol w="1414780"/>
                <a:gridCol w="1200150">
                  <a:extLst>
                    <a:ext uri="{9D8B030D-6E8A-4147-A177-3AD203B41FA5}">
                      <a16:colId xmlns:a16="http://schemas.microsoft.com/office/drawing/2014/main" xmlns="" val="20000"/>
                    </a:ext>
                  </a:extLst>
                </a:gridCol>
                <a:gridCol w="1200150">
                  <a:extLst>
                    <a:ext uri="{9D8B030D-6E8A-4147-A177-3AD203B41FA5}">
                      <a16:colId xmlns:a16="http://schemas.microsoft.com/office/drawing/2014/main" xmlns="" val="20001"/>
                    </a:ext>
                  </a:extLst>
                </a:gridCol>
                <a:gridCol w="1200150">
                  <a:extLst>
                    <a:ext uri="{9D8B030D-6E8A-4147-A177-3AD203B41FA5}">
                      <a16:colId xmlns:a16="http://schemas.microsoft.com/office/drawing/2014/main" xmlns="" val="20002"/>
                    </a:ext>
                  </a:extLst>
                </a:gridCol>
              </a:tblGrid>
              <a:tr h="572294">
                <a:tc>
                  <a:txBody>
                    <a:bodyPr/>
                    <a:lstStyle/>
                    <a:p>
                      <a:pPr algn="ctr"/>
                      <a:r>
                        <a:rPr lang="en-US" b="0" dirty="0" smtClean="0">
                          <a:latin typeface="Arial" pitchFamily="34" charset="0"/>
                          <a:cs typeface="Arial" pitchFamily="34" charset="0"/>
                        </a:rPr>
                        <a:t>Outcome</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Migration</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Extrusion</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Expulsion</a:t>
                      </a:r>
                      <a:endParaRPr lang="en-US" b="0" dirty="0">
                        <a:latin typeface="Arial" pitchFamily="34" charset="0"/>
                        <a:cs typeface="Arial" pitchFamily="34" charset="0"/>
                      </a:endParaRPr>
                    </a:p>
                  </a:txBody>
                  <a:tcPr anchor="ctr"/>
                </a:tc>
                <a:extLst>
                  <a:ext uri="{0D108BD9-81ED-4DB2-BD59-A6C34878D82A}">
                    <a16:rowId xmlns:a16="http://schemas.microsoft.com/office/drawing/2014/main" xmlns="" val="10000"/>
                  </a:ext>
                </a:extLst>
              </a:tr>
              <a:tr h="572294">
                <a:tc>
                  <a:txBody>
                    <a:bodyPr/>
                    <a:lstStyle/>
                    <a:p>
                      <a:pPr algn="ctr"/>
                      <a:r>
                        <a:rPr lang="en-US" dirty="0" smtClean="0">
                          <a:latin typeface="Arial" pitchFamily="34" charset="0"/>
                          <a:cs typeface="Arial" pitchFamily="34" charset="0"/>
                        </a:rPr>
                        <a:t>Malfunction</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2,093</a:t>
                      </a:r>
                      <a:endParaRPr lang="en-US" dirty="0">
                        <a:latin typeface="Arial" pitchFamily="34" charset="0"/>
                        <a:cs typeface="Arial" pitchFamily="34" charset="0"/>
                      </a:endParaRPr>
                    </a:p>
                  </a:txBody>
                  <a:tcPr anchor="ctr"/>
                </a:tc>
                <a:tc>
                  <a:txBody>
                    <a:bodyPr/>
                    <a:lstStyle/>
                    <a:p>
                      <a:pPr algn="ctr"/>
                      <a:r>
                        <a:rPr lang="en-US" b="0" i="0" dirty="0" smtClean="0">
                          <a:latin typeface="Arial" pitchFamily="34" charset="0"/>
                          <a:cs typeface="Arial" pitchFamily="34" charset="0"/>
                        </a:rPr>
                        <a:t>3,650</a:t>
                      </a:r>
                      <a:endParaRPr lang="en-US" b="0" i="0"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82</a:t>
                      </a:r>
                      <a:endParaRPr lang="en-US" dirty="0">
                        <a:latin typeface="Arial" pitchFamily="34" charset="0"/>
                        <a:cs typeface="Arial" pitchFamily="34" charset="0"/>
                      </a:endParaRPr>
                    </a:p>
                  </a:txBody>
                  <a:tcPr anchor="ctr"/>
                </a:tc>
                <a:extLst>
                  <a:ext uri="{0D108BD9-81ED-4DB2-BD59-A6C34878D82A}">
                    <a16:rowId xmlns:a16="http://schemas.microsoft.com/office/drawing/2014/main" xmlns="" val="10001"/>
                  </a:ext>
                </a:extLst>
              </a:tr>
              <a:tr h="572294">
                <a:tc>
                  <a:txBody>
                    <a:bodyPr/>
                    <a:lstStyle/>
                    <a:p>
                      <a:pPr algn="ctr"/>
                      <a:r>
                        <a:rPr lang="en-US" dirty="0" smtClean="0">
                          <a:latin typeface="Arial" pitchFamily="34" charset="0"/>
                          <a:cs typeface="Arial" pitchFamily="34" charset="0"/>
                        </a:rPr>
                        <a:t>Injury</a:t>
                      </a:r>
                      <a:endParaRPr lang="en-US" dirty="0">
                        <a:latin typeface="Arial" pitchFamily="34" charset="0"/>
                        <a:cs typeface="Arial" pitchFamily="34" charset="0"/>
                      </a:endParaRPr>
                    </a:p>
                  </a:txBody>
                  <a:tcPr anchor="ctr"/>
                </a:tc>
                <a:tc>
                  <a:txBody>
                    <a:bodyPr/>
                    <a:lstStyle/>
                    <a:p>
                      <a:pPr algn="ctr"/>
                      <a:r>
                        <a:rPr lang="en-US" b="1" i="1" dirty="0" smtClean="0">
                          <a:latin typeface="Arial" pitchFamily="34" charset="0"/>
                          <a:cs typeface="Arial" pitchFamily="34" charset="0"/>
                        </a:rPr>
                        <a:t>8,695</a:t>
                      </a:r>
                      <a:endParaRPr lang="en-US" b="1" i="1"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526</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57</a:t>
                      </a:r>
                      <a:endParaRPr lang="en-US" dirty="0">
                        <a:latin typeface="Arial" pitchFamily="34" charset="0"/>
                        <a:cs typeface="Arial" pitchFamily="34" charset="0"/>
                      </a:endParaRPr>
                    </a:p>
                  </a:txBody>
                  <a:tcPr anchor="ctr"/>
                </a:tc>
                <a:extLst>
                  <a:ext uri="{0D108BD9-81ED-4DB2-BD59-A6C34878D82A}">
                    <a16:rowId xmlns:a16="http://schemas.microsoft.com/office/drawing/2014/main" xmlns="" val="10002"/>
                  </a:ext>
                </a:extLst>
              </a:tr>
              <a:tr h="572294">
                <a:tc>
                  <a:txBody>
                    <a:bodyPr/>
                    <a:lstStyle/>
                    <a:p>
                      <a:pPr algn="ctr"/>
                      <a:r>
                        <a:rPr lang="en-US" dirty="0" smtClean="0">
                          <a:latin typeface="Arial" pitchFamily="34" charset="0"/>
                          <a:cs typeface="Arial" pitchFamily="34" charset="0"/>
                        </a:rPr>
                        <a:t>Death</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523</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18</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11</a:t>
                      </a:r>
                      <a:endParaRPr lang="en-US" dirty="0">
                        <a:latin typeface="Arial" pitchFamily="34" charset="0"/>
                        <a:cs typeface="Arial" pitchFamily="34" charset="0"/>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738627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Overall</a:t>
            </a:r>
            <a:endParaRPr lang="en-US" dirty="0">
              <a:latin typeface="Arial" pitchFamily="34" charset="0"/>
              <a:cs typeface="Arial" pitchFamily="34" charset="0"/>
            </a:endParaRPr>
          </a:p>
        </p:txBody>
      </p:sp>
      <p:sp>
        <p:nvSpPr>
          <p:cNvPr id="3" name="Rectangle 2"/>
          <p:cNvSpPr/>
          <p:nvPr/>
        </p:nvSpPr>
        <p:spPr>
          <a:xfrm>
            <a:off x="914400" y="1859340"/>
            <a:ext cx="10668000" cy="4524315"/>
          </a:xfrm>
          <a:prstGeom prst="rect">
            <a:avLst/>
          </a:prstGeom>
        </p:spPr>
        <p:txBody>
          <a:bodyPr wrap="square">
            <a:spAutoFit/>
          </a:bodyPr>
          <a:lstStyle/>
          <a:p>
            <a:pPr marL="342900" indent="-342900">
              <a:buFont typeface="+mj-lt"/>
              <a:buAutoNum type="arabicPeriod"/>
            </a:pPr>
            <a:r>
              <a:rPr lang="en-US" dirty="0" smtClean="0">
                <a:solidFill>
                  <a:schemeClr val="tx1">
                    <a:lumMod val="75000"/>
                    <a:lumOff val="25000"/>
                  </a:schemeClr>
                </a:solidFill>
                <a:latin typeface="Arial" pitchFamily="34" charset="0"/>
                <a:cs typeface="Arial" pitchFamily="34" charset="0"/>
              </a:rPr>
              <a:t>We hypothesize that a larger percentage of cardiac devices should include the failures of migration, expulsion and extrusion.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The preliminary results have proven these failures are perhaps .8 or .9% of the data overall. In speaking </a:t>
            </a:r>
            <a:r>
              <a:rPr lang="en-US" i="1" smtClean="0">
                <a:solidFill>
                  <a:srgbClr val="0070C0"/>
                </a:solidFill>
                <a:latin typeface="Arial" pitchFamily="34" charset="0"/>
                <a:cs typeface="Arial" pitchFamily="34" charset="0"/>
              </a:rPr>
              <a:t>of specifically </a:t>
            </a:r>
            <a:r>
              <a:rPr lang="en-US" i="1" dirty="0" smtClean="0">
                <a:solidFill>
                  <a:srgbClr val="0070C0"/>
                </a:solidFill>
                <a:latin typeface="Arial" pitchFamily="34" charset="0"/>
                <a:cs typeface="Arial" pitchFamily="34" charset="0"/>
              </a:rPr>
              <a:t>cardiac devices, the percentage of the data is .2%. </a:t>
            </a:r>
          </a:p>
          <a:p>
            <a:pPr marL="800100" lvl="1" indent="-342900">
              <a:buFont typeface="+mj-lt"/>
              <a:buAutoNum type="arabicPeriod"/>
            </a:pPr>
            <a:endParaRPr lang="en-US" i="1" dirty="0" smtClean="0">
              <a:solidFill>
                <a:srgbClr val="0070C0"/>
              </a:solidFill>
              <a:latin typeface="Arial" pitchFamily="34" charset="0"/>
              <a:cs typeface="Arial" pitchFamily="34" charset="0"/>
            </a:endParaRPr>
          </a:p>
          <a:p>
            <a:pPr marL="342900" indent="-342900">
              <a:buAutoNum type="arabicPeriod"/>
            </a:pPr>
            <a:r>
              <a:rPr lang="en-US" dirty="0" smtClean="0">
                <a:solidFill>
                  <a:schemeClr val="tx1">
                    <a:lumMod val="75000"/>
                    <a:lumOff val="25000"/>
                  </a:schemeClr>
                </a:solidFill>
                <a:latin typeface="Arial" pitchFamily="34" charset="0"/>
                <a:cs typeface="Arial" pitchFamily="34" charset="0"/>
              </a:rPr>
              <a:t>We hypothesize that a larger number of cardiac devices exist within the data, and we expect to identify more devices than the initial 5%.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Cardiac medical devices contribute to roughly 20% of the overall data. </a:t>
            </a:r>
          </a:p>
          <a:p>
            <a:pPr marL="800100" lvl="1" indent="-342900">
              <a:buFont typeface="+mj-lt"/>
              <a:buAutoNum type="arabicPeriod"/>
            </a:pPr>
            <a:endParaRPr lang="en-US" i="1" dirty="0" smtClean="0">
              <a:solidFill>
                <a:srgbClr val="0070C0"/>
              </a:solidFill>
              <a:latin typeface="Arial" pitchFamily="34" charset="0"/>
              <a:cs typeface="Arial" pitchFamily="34" charset="0"/>
            </a:endParaRPr>
          </a:p>
          <a:p>
            <a:pPr marL="342900" indent="-342900">
              <a:buAutoNum type="arabicPeriod"/>
            </a:pPr>
            <a:r>
              <a:rPr lang="en-US" dirty="0" smtClean="0">
                <a:solidFill>
                  <a:schemeClr val="tx1">
                    <a:lumMod val="75000"/>
                    <a:lumOff val="25000"/>
                  </a:schemeClr>
                </a:solidFill>
                <a:latin typeface="Arial" pitchFamily="34" charset="0"/>
                <a:cs typeface="Arial" pitchFamily="34" charset="0"/>
              </a:rPr>
              <a:t>We hypothesize patient outcomes related to cardiac migrations, extrusions and expulsions to be largely fatal.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Fatalities account for roughly 3% of migration and nearly 7% of expulsions. However, injuries within these failure groups are high. </a:t>
            </a:r>
          </a:p>
        </p:txBody>
      </p:sp>
    </p:spTree>
    <p:extLst>
      <p:ext uri="{BB962C8B-B14F-4D97-AF65-F5344CB8AC3E}">
        <p14:creationId xmlns:p14="http://schemas.microsoft.com/office/powerpoint/2010/main" xmlns="" val="547100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Conclusion</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371600"/>
            <a:ext cx="10744200" cy="4524315"/>
          </a:xfrm>
          <a:prstGeom prst="rect">
            <a:avLst/>
          </a:prstGeom>
          <a:noFill/>
        </p:spPr>
        <p:txBody>
          <a:bodyPr wrap="square" rtlCol="0">
            <a:spAutoFit/>
          </a:bodyPr>
          <a:lstStyle/>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Cardiovascular devices do in fact reflect a larger percentage of the data than earlier results. The level of accuracy that can be achieved is suboptimal due to there being a large amount of non labeled devices and other pieces of missing data. Medical device failures must be labeled correctly.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Certain medical device failures carry a higher risk of injury or even death, and it is imperative that potential patients are aware of this. Although migration, expulsion and extrusion are relatively rare, the outcomes with those particular failures are poor.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Machine learning and other advanced forms of data analysis are useful in conducting research of this nature, to disseminate large amounts of information.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The most important thought to remember is that there needs to be more awareness around the risks involved with medical devices. </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p:txBody>
      </p:sp>
      <p:sp>
        <p:nvSpPr>
          <p:cNvPr id="4" name="TextBox 3"/>
          <p:cNvSpPr txBox="1"/>
          <p:nvPr/>
        </p:nvSpPr>
        <p:spPr>
          <a:xfrm>
            <a:off x="1295400" y="304800"/>
            <a:ext cx="98298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Arial" pitchFamily="34" charset="0"/>
                <a:cs typeface="Arial" pitchFamily="34" charset="0"/>
              </a:rPr>
              <a:t>Conclusion</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xmlns="" val="1001865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828800"/>
            <a:ext cx="11201400" cy="3139321"/>
          </a:xfrm>
          <a:prstGeom prst="rect">
            <a:avLst/>
          </a:prstGeom>
          <a:noFill/>
        </p:spPr>
        <p:txBody>
          <a:bodyPr wrap="square" rtlCol="0">
            <a:spAutoFit/>
          </a:bodyPr>
          <a:lstStyle/>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It is crucial that further research is conducted regarding the safety and efficacy of medical devices as well as ensuring that the public has access to this information in a user friendly manner, such as visualizations on FDA”s website, or a dashboard. It is important to empower the patient. </a:t>
            </a:r>
          </a:p>
          <a:p>
            <a:pPr>
              <a:buFont typeface="Wingdings" pitchFamily="2" charset="2"/>
              <a:buChar char="ü"/>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Certain failures within cardiac medical devices carry a higher risk of injury, and the public may be uninformed of this reality. </a:t>
            </a:r>
          </a:p>
          <a:p>
            <a:pPr>
              <a:buFont typeface="Wingdings" pitchFamily="2" charset="2"/>
              <a:buChar char="ü"/>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It is highly recommended to The FDA and device manufacturers that reporting and data collection for the MAUDE database become mandatory for not only the general public, but for research as well. </a:t>
            </a:r>
          </a:p>
          <a:p>
            <a:pPr>
              <a:buFont typeface="Wingdings" pitchFamily="2" charset="2"/>
              <a:buChar char="ü"/>
            </a:pPr>
            <a:endParaRPr lang="en-US" dirty="0" smtClean="0"/>
          </a:p>
          <a:p>
            <a:pPr>
              <a:buFont typeface="Wingdings" pitchFamily="2" charset="2"/>
              <a:buChar char="ü"/>
            </a:pPr>
            <a:endParaRPr lang="en-US" dirty="0"/>
          </a:p>
        </p:txBody>
      </p:sp>
      <p:sp>
        <p:nvSpPr>
          <p:cNvPr id="4" name="TextBox 3"/>
          <p:cNvSpPr txBox="1"/>
          <p:nvPr/>
        </p:nvSpPr>
        <p:spPr>
          <a:xfrm>
            <a:off x="838200" y="228600"/>
            <a:ext cx="105156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Arial" pitchFamily="34" charset="0"/>
                <a:cs typeface="Arial" pitchFamily="34" charset="0"/>
              </a:rPr>
              <a:t>Recommendation</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xmlns="" val="1001865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pitchFamily="34" charset="0"/>
                <a:cs typeface="Arial" pitchFamily="34" charset="0"/>
              </a:rPr>
              <a:t>Acknowledgements</a:t>
            </a:r>
            <a:endParaRPr lang="en-US" sz="3400" dirty="0">
              <a:latin typeface="Arial" pitchFamily="34" charset="0"/>
              <a:cs typeface="Arial" pitchFamily="34" charset="0"/>
            </a:endParaRPr>
          </a:p>
        </p:txBody>
      </p:sp>
      <p:sp>
        <p:nvSpPr>
          <p:cNvPr id="4" name="Text Placeholder 3"/>
          <p:cNvSpPr>
            <a:spLocks noGrp="1"/>
          </p:cNvSpPr>
          <p:nvPr>
            <p:ph type="body" sz="half" idx="2"/>
          </p:nvPr>
        </p:nvSpPr>
        <p:spPr/>
        <p:txBody>
          <a:bodyPr/>
          <a:lstStyle/>
          <a:p>
            <a:endParaRPr lang="en-US" dirty="0"/>
          </a:p>
        </p:txBody>
      </p:sp>
      <p:sp>
        <p:nvSpPr>
          <p:cNvPr id="5" name="TextBox 4"/>
          <p:cNvSpPr txBox="1"/>
          <p:nvPr/>
        </p:nvSpPr>
        <p:spPr>
          <a:xfrm>
            <a:off x="533400" y="1981200"/>
            <a:ext cx="6172200" cy="2554545"/>
          </a:xfrm>
          <a:prstGeom prst="rect">
            <a:avLst/>
          </a:prstGeom>
          <a:noFill/>
        </p:spPr>
        <p:txBody>
          <a:bodyPr wrap="square" rtlCol="0">
            <a:spAutoFit/>
          </a:bodyPr>
          <a:lstStyle/>
          <a:p>
            <a:pPr algn="ctr"/>
            <a:r>
              <a:rPr lang="en-US" sz="2000" u="sng" dirty="0" smtClean="0">
                <a:solidFill>
                  <a:schemeClr val="tx1">
                    <a:lumMod val="75000"/>
                    <a:lumOff val="25000"/>
                  </a:schemeClr>
                </a:solidFill>
                <a:latin typeface="Arial" pitchFamily="34" charset="0"/>
                <a:cs typeface="Arial" pitchFamily="34" charset="0"/>
              </a:rPr>
              <a:t>Committee Members</a:t>
            </a:r>
          </a:p>
          <a:p>
            <a:pPr algn="ctr"/>
            <a:r>
              <a:rPr lang="en-US" sz="2000" dirty="0" smtClean="0">
                <a:solidFill>
                  <a:schemeClr val="tx1">
                    <a:lumMod val="75000"/>
                    <a:lumOff val="25000"/>
                  </a:schemeClr>
                </a:solidFill>
                <a:latin typeface="Arial" pitchFamily="34" charset="0"/>
                <a:cs typeface="Arial" pitchFamily="34" charset="0"/>
              </a:rPr>
              <a:t>Dr. </a:t>
            </a:r>
            <a:r>
              <a:rPr lang="en-US" sz="2000" dirty="0" smtClean="0">
                <a:solidFill>
                  <a:schemeClr val="tx1">
                    <a:lumMod val="75000"/>
                    <a:lumOff val="25000"/>
                  </a:schemeClr>
                </a:solidFill>
                <a:latin typeface="Arial" pitchFamily="34" charset="0"/>
                <a:cs typeface="Arial" pitchFamily="34" charset="0"/>
              </a:rPr>
              <a:t>Frederick </a:t>
            </a:r>
            <a:r>
              <a:rPr lang="en-US" sz="2000" dirty="0" smtClean="0">
                <a:solidFill>
                  <a:schemeClr val="tx1">
                    <a:lumMod val="75000"/>
                    <a:lumOff val="25000"/>
                  </a:schemeClr>
                </a:solidFill>
                <a:latin typeface="Arial" pitchFamily="34" charset="0"/>
                <a:cs typeface="Arial" pitchFamily="34" charset="0"/>
              </a:rPr>
              <a:t>Coffman, Dr. Memory </a:t>
            </a:r>
            <a:r>
              <a:rPr lang="en-US" sz="2000" dirty="0" err="1" smtClean="0">
                <a:solidFill>
                  <a:schemeClr val="tx1">
                    <a:lumMod val="75000"/>
                    <a:lumOff val="25000"/>
                  </a:schemeClr>
                </a:solidFill>
                <a:latin typeface="Arial" pitchFamily="34" charset="0"/>
                <a:cs typeface="Arial" pitchFamily="34" charset="0"/>
              </a:rPr>
              <a:t>Ndanga</a:t>
            </a:r>
            <a:r>
              <a:rPr lang="en-US" sz="2000" dirty="0" smtClean="0">
                <a:solidFill>
                  <a:schemeClr val="tx1">
                    <a:lumMod val="75000"/>
                    <a:lumOff val="25000"/>
                  </a:schemeClr>
                </a:solidFill>
                <a:latin typeface="Arial" pitchFamily="34" charset="0"/>
                <a:cs typeface="Arial" pitchFamily="34" charset="0"/>
              </a:rPr>
              <a:t> and Dr. Shankar Srinivasan</a:t>
            </a:r>
          </a:p>
          <a:p>
            <a:pPr algn="ctr"/>
            <a:endParaRPr lang="en-US" sz="2000" dirty="0" smtClean="0">
              <a:solidFill>
                <a:schemeClr val="tx1">
                  <a:lumMod val="75000"/>
                  <a:lumOff val="25000"/>
                </a:schemeClr>
              </a:solidFill>
              <a:latin typeface="Arial" pitchFamily="34" charset="0"/>
              <a:cs typeface="Arial" pitchFamily="34" charset="0"/>
            </a:endParaRPr>
          </a:p>
          <a:p>
            <a:pPr algn="ctr"/>
            <a:r>
              <a:rPr lang="en-US" sz="2000" u="sng" dirty="0" smtClean="0">
                <a:solidFill>
                  <a:schemeClr val="tx1">
                    <a:lumMod val="75000"/>
                    <a:lumOff val="25000"/>
                  </a:schemeClr>
                </a:solidFill>
                <a:latin typeface="Arial" pitchFamily="34" charset="0"/>
                <a:cs typeface="Arial" pitchFamily="34" charset="0"/>
              </a:rPr>
              <a:t>My Home</a:t>
            </a:r>
          </a:p>
          <a:p>
            <a:pPr algn="ctr"/>
            <a:r>
              <a:rPr lang="en-US" sz="2000" dirty="0" smtClean="0">
                <a:solidFill>
                  <a:schemeClr val="tx1">
                    <a:lumMod val="75000"/>
                    <a:lumOff val="25000"/>
                  </a:schemeClr>
                </a:solidFill>
                <a:latin typeface="Arial" pitchFamily="34" charset="0"/>
                <a:cs typeface="Arial" pitchFamily="34" charset="0"/>
              </a:rPr>
              <a:t>My Husband Mike</a:t>
            </a:r>
          </a:p>
          <a:p>
            <a:pPr algn="ctr"/>
            <a:r>
              <a:rPr lang="en-US" sz="2000" dirty="0" smtClean="0">
                <a:solidFill>
                  <a:schemeClr val="tx1">
                    <a:lumMod val="75000"/>
                    <a:lumOff val="25000"/>
                  </a:schemeClr>
                </a:solidFill>
                <a:latin typeface="Arial" pitchFamily="34" charset="0"/>
                <a:cs typeface="Arial" pitchFamily="34" charset="0"/>
              </a:rPr>
              <a:t>Family</a:t>
            </a:r>
          </a:p>
          <a:p>
            <a:pPr algn="ctr"/>
            <a:r>
              <a:rPr lang="en-US" sz="2000" dirty="0" smtClean="0">
                <a:solidFill>
                  <a:schemeClr val="tx1">
                    <a:lumMod val="75000"/>
                    <a:lumOff val="25000"/>
                  </a:schemeClr>
                </a:solidFill>
                <a:latin typeface="Arial" pitchFamily="34" charset="0"/>
                <a:cs typeface="Arial" pitchFamily="34" charset="0"/>
              </a:rPr>
              <a:t>Quasar and Owl</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xmlns="" val="30492328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Introduction</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dirty="0" smtClean="0">
                <a:latin typeface="Arial" pitchFamily="34" charset="0"/>
                <a:cs typeface="Arial" pitchFamily="34" charset="0"/>
              </a:rPr>
              <a:t>Medical devices consists of a wide range of applications and potential uses. </a:t>
            </a:r>
          </a:p>
          <a:p>
            <a:pPr marL="0">
              <a:buNone/>
            </a:pPr>
            <a:r>
              <a:rPr lang="en-US" sz="1800" dirty="0" smtClean="0">
                <a:latin typeface="Arial" pitchFamily="34" charset="0"/>
                <a:cs typeface="Arial" pitchFamily="34" charset="0"/>
              </a:rPr>
              <a:t>Medical devices refers to instruments, machines or apparatuses that aid in various aspects of healthcare such as, but not limited to: prevention, diagnosis, treatment, therapy, monitoring, correction or management of a disease or illness. </a:t>
            </a:r>
          </a:p>
          <a:p>
            <a:pPr marL="0">
              <a:buNone/>
            </a:pPr>
            <a:r>
              <a:rPr lang="en-US" sz="1800" dirty="0" smtClean="0">
                <a:latin typeface="Arial" pitchFamily="34" charset="0"/>
                <a:cs typeface="Arial" pitchFamily="34" charset="0"/>
              </a:rPr>
              <a:t>Cardiovascular Disease is the global leading cause of death. In The United States, this disease affects 1 in 4 people. Cardiovascular disease refers to the numerous conditions that affect the heart, arteries, veins, and capillaries, while heart disease refers to conditions that affect the heart and its functioning. Given the reach of cardiac disease, this research focuses upon cardiac medical devices (National Heart, Lung, and Blood Institute).</a:t>
            </a:r>
          </a:p>
          <a:p>
            <a:pPr marL="0">
              <a:buNone/>
            </a:pPr>
            <a:endParaRPr lang="en-US" sz="2000" dirty="0" smtClean="0">
              <a:latin typeface="Arial" pitchFamily="34" charset="0"/>
              <a:cs typeface="Arial" pitchFamily="34" charset="0"/>
            </a:endParaRPr>
          </a:p>
          <a:p>
            <a:pPr>
              <a:buNone/>
            </a:pPr>
            <a:endParaRPr lang="en-US" dirty="0"/>
          </a:p>
        </p:txBody>
      </p:sp>
      <p:pic>
        <p:nvPicPr>
          <p:cNvPr id="11266" name="Picture 2" descr="Image result for cardiac stent"/>
          <p:cNvPicPr>
            <a:picLocks noChangeAspect="1" noChangeArrowheads="1"/>
          </p:cNvPicPr>
          <p:nvPr/>
        </p:nvPicPr>
        <p:blipFill>
          <a:blip r:embed="rId2" cstate="print"/>
          <a:srcRect/>
          <a:stretch>
            <a:fillRect/>
          </a:stretch>
        </p:blipFill>
        <p:spPr bwMode="auto">
          <a:xfrm>
            <a:off x="1905000" y="4724400"/>
            <a:ext cx="2465798" cy="1371600"/>
          </a:xfrm>
          <a:prstGeom prst="rect">
            <a:avLst/>
          </a:prstGeom>
          <a:noFill/>
        </p:spPr>
      </p:pic>
      <p:sp>
        <p:nvSpPr>
          <p:cNvPr id="7" name="TextBox 6"/>
          <p:cNvSpPr txBox="1"/>
          <p:nvPr/>
        </p:nvSpPr>
        <p:spPr>
          <a:xfrm>
            <a:off x="2209800" y="6096000"/>
            <a:ext cx="1981200" cy="523220"/>
          </a:xfrm>
          <a:prstGeom prst="rect">
            <a:avLst/>
          </a:prstGeom>
          <a:noFill/>
        </p:spPr>
        <p:txBody>
          <a:bodyPr wrap="square" rtlCol="0">
            <a:spAutoFit/>
          </a:bodyPr>
          <a:lstStyle/>
          <a:p>
            <a:pPr algn="ctr"/>
            <a:r>
              <a:rPr lang="en-US" sz="1400" dirty="0" smtClean="0">
                <a:latin typeface="Arial" pitchFamily="34" charset="0"/>
                <a:cs typeface="Arial" pitchFamily="34" charset="0"/>
              </a:rPr>
              <a:t>Stent</a:t>
            </a:r>
          </a:p>
          <a:p>
            <a:pPr algn="ctr"/>
            <a:r>
              <a:rPr lang="en-US" sz="1400" dirty="0" smtClean="0">
                <a:latin typeface="Arial" pitchFamily="34" charset="0"/>
                <a:cs typeface="Arial" pitchFamily="34" charset="0"/>
              </a:rPr>
              <a:t>iData Research, 2017</a:t>
            </a:r>
            <a:endParaRPr lang="en-US" sz="1400" dirty="0">
              <a:latin typeface="Arial" pitchFamily="34" charset="0"/>
              <a:cs typeface="Arial" pitchFamily="34" charset="0"/>
            </a:endParaRPr>
          </a:p>
        </p:txBody>
      </p:sp>
      <p:pic>
        <p:nvPicPr>
          <p:cNvPr id="11268" name="Picture 4" descr="Image result for pacemaker"/>
          <p:cNvPicPr>
            <a:picLocks noChangeAspect="1" noChangeArrowheads="1"/>
          </p:cNvPicPr>
          <p:nvPr/>
        </p:nvPicPr>
        <p:blipFill>
          <a:blip r:embed="rId3" cstate="print"/>
          <a:srcRect/>
          <a:stretch>
            <a:fillRect/>
          </a:stretch>
        </p:blipFill>
        <p:spPr bwMode="auto">
          <a:xfrm>
            <a:off x="5257800" y="4648200"/>
            <a:ext cx="1464134" cy="1554480"/>
          </a:xfrm>
          <a:prstGeom prst="rect">
            <a:avLst/>
          </a:prstGeom>
          <a:noFill/>
        </p:spPr>
      </p:pic>
      <p:sp>
        <p:nvSpPr>
          <p:cNvPr id="8" name="TextBox 7"/>
          <p:cNvSpPr txBox="1"/>
          <p:nvPr/>
        </p:nvSpPr>
        <p:spPr>
          <a:xfrm>
            <a:off x="4572000" y="6172200"/>
            <a:ext cx="2743200" cy="523220"/>
          </a:xfrm>
          <a:prstGeom prst="rect">
            <a:avLst/>
          </a:prstGeom>
          <a:noFill/>
        </p:spPr>
        <p:txBody>
          <a:bodyPr wrap="square" rtlCol="0">
            <a:spAutoFit/>
          </a:bodyPr>
          <a:lstStyle/>
          <a:p>
            <a:pPr algn="ctr"/>
            <a:r>
              <a:rPr lang="en-US" sz="1400" dirty="0" smtClean="0">
                <a:latin typeface="Arial" pitchFamily="34" charset="0"/>
                <a:cs typeface="Arial" pitchFamily="34" charset="0"/>
              </a:rPr>
              <a:t>Pacemaker</a:t>
            </a:r>
          </a:p>
          <a:p>
            <a:pPr algn="ctr"/>
            <a:r>
              <a:rPr lang="en-US" sz="1400" dirty="0" smtClean="0">
                <a:latin typeface="Arial" pitchFamily="34" charset="0"/>
                <a:cs typeface="Arial" pitchFamily="34" charset="0"/>
              </a:rPr>
              <a:t>Mayo Clinic</a:t>
            </a:r>
            <a:endParaRPr lang="en-US" sz="1400" dirty="0">
              <a:latin typeface="Arial" pitchFamily="34" charset="0"/>
              <a:cs typeface="Arial" pitchFamily="34" charset="0"/>
            </a:endParaRPr>
          </a:p>
        </p:txBody>
      </p:sp>
      <p:pic>
        <p:nvPicPr>
          <p:cNvPr id="11270" name="Picture 6" descr="Image result for cardiac defibrillator"/>
          <p:cNvPicPr>
            <a:picLocks noChangeAspect="1" noChangeArrowheads="1"/>
          </p:cNvPicPr>
          <p:nvPr/>
        </p:nvPicPr>
        <p:blipFill>
          <a:blip r:embed="rId4" cstate="print"/>
          <a:srcRect/>
          <a:stretch>
            <a:fillRect/>
          </a:stretch>
        </p:blipFill>
        <p:spPr bwMode="auto">
          <a:xfrm>
            <a:off x="7848600" y="4572000"/>
            <a:ext cx="2046732" cy="1554480"/>
          </a:xfrm>
          <a:prstGeom prst="rect">
            <a:avLst/>
          </a:prstGeom>
          <a:noFill/>
        </p:spPr>
      </p:pic>
      <p:sp>
        <p:nvSpPr>
          <p:cNvPr id="10" name="TextBox 9"/>
          <p:cNvSpPr txBox="1"/>
          <p:nvPr/>
        </p:nvSpPr>
        <p:spPr>
          <a:xfrm>
            <a:off x="7391400" y="6096000"/>
            <a:ext cx="2819400" cy="738664"/>
          </a:xfrm>
          <a:prstGeom prst="rect">
            <a:avLst/>
          </a:prstGeom>
          <a:noFill/>
        </p:spPr>
        <p:txBody>
          <a:bodyPr wrap="square" rtlCol="0">
            <a:spAutoFit/>
          </a:bodyPr>
          <a:lstStyle/>
          <a:p>
            <a:pPr algn="ctr"/>
            <a:r>
              <a:rPr lang="en-US" sz="1400" dirty="0" smtClean="0">
                <a:latin typeface="Arial" pitchFamily="34" charset="0"/>
                <a:cs typeface="Arial" pitchFamily="34" charset="0"/>
              </a:rPr>
              <a:t>Implantable Cardioverter Defibrillator</a:t>
            </a:r>
          </a:p>
          <a:p>
            <a:pPr algn="ctr"/>
            <a:r>
              <a:rPr lang="en-US" sz="1400" dirty="0" smtClean="0">
                <a:latin typeface="Arial" pitchFamily="34" charset="0"/>
                <a:cs typeface="Arial" pitchFamily="34" charset="0"/>
              </a:rPr>
              <a:t>Mayo Clinic</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6705600" cy="4876800"/>
          </a:xfrm>
        </p:spPr>
        <p:txBody>
          <a:bodyPr/>
          <a:lstStyle/>
          <a:p>
            <a:pPr marL="0">
              <a:buNone/>
            </a:pPr>
            <a:r>
              <a:rPr lang="en-US" sz="1800" dirty="0" smtClean="0">
                <a:latin typeface="Arial" pitchFamily="34" charset="0"/>
                <a:cs typeface="Arial" pitchFamily="34" charset="0"/>
              </a:rPr>
              <a:t>Heart disease and cardiovascular disease is often used interchangeably, but cardiovascular disease refers to the numerous conditions that affect the heart, arteries, veins, and capillaries, while heart disease refers to conditions that affect the heart and its functioning. It is important to note, all heart diseases are cardiovascular diseases, but not all cardiovascular diseases are heart diseases (National, Heart, Lung and Blood Institute).</a:t>
            </a:r>
          </a:p>
          <a:p>
            <a:pPr marL="0">
              <a:lnSpc>
                <a:spcPct val="100000"/>
              </a:lnSpc>
            </a:pPr>
            <a:r>
              <a:rPr lang="en-US" sz="1800" dirty="0" smtClean="0">
                <a:latin typeface="Arial" pitchFamily="34" charset="0"/>
                <a:cs typeface="Arial" pitchFamily="34" charset="0"/>
              </a:rPr>
              <a:t>Coronary Heart Disease-Accumulation of plaque buildup in the coronary arteries, resulting in decreased blood flow to the heart. Buildup is referred to atherosclerosis. </a:t>
            </a:r>
          </a:p>
          <a:p>
            <a:pPr marL="0">
              <a:lnSpc>
                <a:spcPct val="100000"/>
              </a:lnSpc>
            </a:pPr>
            <a:r>
              <a:rPr lang="en-US" sz="1800" dirty="0" smtClean="0">
                <a:latin typeface="Arial" pitchFamily="34" charset="0"/>
                <a:cs typeface="Arial" pitchFamily="34" charset="0"/>
              </a:rPr>
              <a:t>Atrial Fibrillation-Irregular heartbeat.</a:t>
            </a:r>
          </a:p>
          <a:p>
            <a:pPr marL="0">
              <a:lnSpc>
                <a:spcPct val="100000"/>
              </a:lnSpc>
            </a:pPr>
            <a:r>
              <a:rPr lang="en-US" sz="1800" dirty="0" smtClean="0">
                <a:latin typeface="Arial" pitchFamily="34" charset="0"/>
                <a:cs typeface="Arial" pitchFamily="34" charset="0"/>
              </a:rPr>
              <a:t>Congestive Heart Failure-The heart’s inability to pump blood to meet the demands of the body (American Heart Association).</a:t>
            </a:r>
          </a:p>
          <a:p>
            <a:pPr marL="0">
              <a:buNone/>
            </a:pPr>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2000" dirty="0" smtClean="0">
              <a:latin typeface="Arial" pitchFamily="34" charset="0"/>
              <a:cs typeface="Arial" pitchFamily="34" charset="0"/>
            </a:endParaRPr>
          </a:p>
          <a:p>
            <a:pPr>
              <a:buNone/>
            </a:pPr>
            <a:endParaRPr lang="en-US" dirty="0"/>
          </a:p>
        </p:txBody>
      </p:sp>
      <p:pic>
        <p:nvPicPr>
          <p:cNvPr id="5" name="Picture 4" descr="Image result for atherosclerosis"/>
          <p:cNvPicPr/>
          <p:nvPr/>
        </p:nvPicPr>
        <p:blipFill>
          <a:blip r:embed="rId2" cstate="print"/>
          <a:srcRect/>
          <a:stretch>
            <a:fillRect/>
          </a:stretch>
        </p:blipFill>
        <p:spPr bwMode="auto">
          <a:xfrm>
            <a:off x="8686800" y="1676400"/>
            <a:ext cx="2743200" cy="2743200"/>
          </a:xfrm>
          <a:prstGeom prst="rect">
            <a:avLst/>
          </a:prstGeom>
          <a:noFill/>
          <a:ln w="9525">
            <a:noFill/>
            <a:miter lim="800000"/>
            <a:headEnd/>
            <a:tailEnd/>
          </a:ln>
        </p:spPr>
      </p:pic>
      <p:pic>
        <p:nvPicPr>
          <p:cNvPr id="6" name="Picture 5" descr="Image result for heart failure"/>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408" b="4855"/>
          <a:stretch/>
        </p:blipFill>
        <p:spPr bwMode="auto">
          <a:xfrm>
            <a:off x="8686800" y="4572000"/>
            <a:ext cx="2743200" cy="2103120"/>
          </a:xfrm>
          <a:prstGeom prst="rect">
            <a:avLst/>
          </a:prstGeom>
          <a:noFill/>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b="1" i="1" dirty="0" smtClean="0">
                <a:latin typeface="Arial" pitchFamily="34" charset="0"/>
                <a:cs typeface="Arial" pitchFamily="34" charset="0"/>
              </a:rPr>
              <a:t>Cardiac medical devices are useful in healthcare, at many times providing life-saving intervention, but they are not without the risk of failure. There is a lack of information and data available for review regarding cardiovascular medical devices. </a:t>
            </a:r>
          </a:p>
          <a:p>
            <a:pPr marL="0">
              <a:buNone/>
            </a:pPr>
            <a:r>
              <a:rPr lang="en-US" sz="1800" dirty="0" smtClean="0">
                <a:latin typeface="Arial" pitchFamily="34" charset="0"/>
                <a:cs typeface="Arial" pitchFamily="34" charset="0"/>
              </a:rPr>
              <a:t>The Manufacturer and User Facility Device Experience Database - (MAUDE)</a:t>
            </a:r>
          </a:p>
          <a:p>
            <a:pPr marL="0"/>
            <a:r>
              <a:rPr lang="en-US" sz="1800" dirty="0" smtClean="0">
                <a:latin typeface="Arial" pitchFamily="34" charset="0"/>
                <a:cs typeface="Arial" pitchFamily="34" charset="0"/>
              </a:rPr>
              <a:t>The MAUDE database consists of data regarding adverse events involving medical devices, and is part of The Food and Drug Administration's requirement to provide surveillance for device malfunctions, injuries or deaths.</a:t>
            </a:r>
          </a:p>
          <a:p>
            <a:pPr marL="0"/>
            <a:r>
              <a:rPr lang="en-US" sz="1800" dirty="0" smtClean="0">
                <a:latin typeface="Arial" pitchFamily="34" charset="0"/>
                <a:cs typeface="Arial" pitchFamily="34" charset="0"/>
              </a:rPr>
              <a:t>The MAUDE database contains voluntary reports since 1993, user facility reports 1991, distributor reports since 1993, and manufacturer reports since August 1996. </a:t>
            </a:r>
            <a:r>
              <a:rPr lang="en-US" sz="1800" dirty="0" smtClean="0">
                <a:latin typeface="Arial" pitchFamily="34" charset="0"/>
                <a:cs typeface="Arial" pitchFamily="34" charset="0"/>
                <a:hlinkClick r:id="rId2"/>
              </a:rPr>
              <a:t>https://www.fda.gov/medical-devices/mandatory-reporting-requirements-manufacturers-importers-and-device-user-facilities/manufacturer-and-user-facility-device-experience-database-maude</a:t>
            </a:r>
            <a:r>
              <a:rPr lang="en-US" sz="1800" dirty="0" smtClean="0">
                <a:latin typeface="Arial" pitchFamily="34" charset="0"/>
                <a:cs typeface="Arial" pitchFamily="34" charset="0"/>
              </a:rPr>
              <a:t> (U.S. Food &amp; Drug Administration, 2019).</a:t>
            </a:r>
          </a:p>
          <a:p>
            <a:pPr marL="0">
              <a:buNone/>
            </a:pPr>
            <a:endParaRPr lang="en-US" sz="2000" dirty="0" smtClean="0">
              <a:latin typeface="Arial" pitchFamily="34" charset="0"/>
              <a:cs typeface="Arial" pitchFamily="34" charset="0"/>
            </a:endParaRPr>
          </a:p>
          <a:p>
            <a:pPr>
              <a:buNone/>
            </a:pPr>
            <a:endParaRPr lang="en-US" dirty="0"/>
          </a:p>
        </p:txBody>
      </p:sp>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lnSpc>
                <a:spcPct val="100000"/>
              </a:lnSpc>
              <a:buNone/>
            </a:pPr>
            <a:r>
              <a:rPr lang="en-US" sz="1800" dirty="0" smtClean="0">
                <a:latin typeface="Arial" pitchFamily="34" charset="0"/>
                <a:cs typeface="Arial" pitchFamily="34" charset="0"/>
              </a:rPr>
              <a:t>Research focused upon date range from 1997 through 2017, nearly 6.1 million records. Each record is pipe delimited and contains a unique key. There are multiple files that must be downloaded in order to create a more comprehensive analysis. </a:t>
            </a:r>
          </a:p>
          <a:p>
            <a:pPr>
              <a:buNone/>
            </a:pPr>
            <a:endParaRPr lang="en-US" dirty="0"/>
          </a:p>
        </p:txBody>
      </p:sp>
      <p:graphicFrame>
        <p:nvGraphicFramePr>
          <p:cNvPr id="5" name="Table 4"/>
          <p:cNvGraphicFramePr>
            <a:graphicFrameLocks noGrp="1"/>
          </p:cNvGraphicFramePr>
          <p:nvPr/>
        </p:nvGraphicFramePr>
        <p:xfrm>
          <a:off x="1371600" y="3124200"/>
          <a:ext cx="6647180" cy="3403600"/>
        </p:xfrm>
        <a:graphic>
          <a:graphicData uri="http://schemas.openxmlformats.org/drawingml/2006/table">
            <a:tbl>
              <a:tblPr firstRow="1" bandRow="1">
                <a:tableStyleId>{21E4AEA4-8DFA-4A89-87EB-49C32662AFE0}</a:tableStyleId>
              </a:tblPr>
              <a:tblGrid>
                <a:gridCol w="2583180"/>
                <a:gridCol w="4064000"/>
              </a:tblGrid>
              <a:tr h="370840">
                <a:tc>
                  <a:txBody>
                    <a:bodyPr/>
                    <a:lstStyle/>
                    <a:p>
                      <a:pPr algn="l"/>
                      <a:r>
                        <a:rPr lang="en-US" dirty="0" smtClean="0">
                          <a:latin typeface="Arial" pitchFamily="34" charset="0"/>
                          <a:cs typeface="Arial" pitchFamily="34" charset="0"/>
                        </a:rPr>
                        <a:t>MAUDE</a:t>
                      </a:r>
                      <a:r>
                        <a:rPr lang="en-US" baseline="0" dirty="0" smtClean="0">
                          <a:latin typeface="Arial" pitchFamily="34" charset="0"/>
                          <a:cs typeface="Arial" pitchFamily="34" charset="0"/>
                        </a:rPr>
                        <a:t> Data File</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370840">
                <a:tc>
                  <a:txBody>
                    <a:bodyPr/>
                    <a:lstStyle/>
                    <a:p>
                      <a:pPr algn="l"/>
                      <a:r>
                        <a:rPr lang="en-US" sz="1800" dirty="0" smtClean="0">
                          <a:latin typeface="Arial" pitchFamily="34" charset="0"/>
                          <a:cs typeface="Arial" pitchFamily="34" charset="0"/>
                        </a:rPr>
                        <a:t>Master Event Data</a:t>
                      </a:r>
                      <a:endParaRPr lang="en-US"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Collection of all adverse events.</a:t>
                      </a:r>
                      <a:endParaRPr lang="en-US" dirty="0">
                        <a:latin typeface="Arial" pitchFamily="34" charset="0"/>
                        <a:cs typeface="Arial" pitchFamily="34" charset="0"/>
                      </a:endParaRPr>
                    </a:p>
                  </a:txBody>
                  <a:tcPr/>
                </a:tc>
              </a:tr>
              <a:tr h="370840">
                <a:tc>
                  <a:txBody>
                    <a:bodyPr/>
                    <a:lstStyle/>
                    <a:p>
                      <a:pPr algn="l"/>
                      <a:r>
                        <a:rPr lang="en-US" sz="1800" dirty="0" smtClean="0">
                          <a:latin typeface="Arial" pitchFamily="34" charset="0"/>
                          <a:cs typeface="Arial" pitchFamily="34" charset="0"/>
                        </a:rPr>
                        <a:t>Device </a:t>
                      </a:r>
                      <a:endParaRPr lang="en-US"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Information regarding the device involved in event.</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Patient</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Patient treatment</a:t>
                      </a:r>
                      <a:r>
                        <a:rPr lang="en-US" baseline="0" dirty="0" smtClean="0">
                          <a:latin typeface="Arial" pitchFamily="34" charset="0"/>
                          <a:cs typeface="Arial" pitchFamily="34" charset="0"/>
                        </a:rPr>
                        <a:t> and outcome.</a:t>
                      </a:r>
                      <a:endParaRPr lang="en-US"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Text</a:t>
                      </a:r>
                      <a:endParaRPr lang="en-US" b="0"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Narrative field describing</a:t>
                      </a:r>
                      <a:r>
                        <a:rPr lang="en-US" sz="1800" baseline="0" dirty="0" smtClean="0">
                          <a:latin typeface="Arial" pitchFamily="34" charset="0"/>
                          <a:cs typeface="Arial" pitchFamily="34" charset="0"/>
                        </a:rPr>
                        <a:t> adverse event.</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Device Problem Codes</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Codes</a:t>
                      </a:r>
                      <a:r>
                        <a:rPr lang="en-US" baseline="0" dirty="0" smtClean="0">
                          <a:latin typeface="Arial" pitchFamily="34" charset="0"/>
                          <a:cs typeface="Arial" pitchFamily="34" charset="0"/>
                        </a:rPr>
                        <a:t> to describe device failures and accompanying crosswalk.</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Master Event</a:t>
                      </a:r>
                      <a:r>
                        <a:rPr lang="en-US" baseline="0" dirty="0" smtClean="0">
                          <a:latin typeface="Arial" pitchFamily="34" charset="0"/>
                          <a:cs typeface="Arial" pitchFamily="34" charset="0"/>
                        </a:rPr>
                        <a:t> Changes</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Changes to master</a:t>
                      </a:r>
                      <a:r>
                        <a:rPr lang="en-US" baseline="0" dirty="0" smtClean="0">
                          <a:latin typeface="Arial" pitchFamily="34" charset="0"/>
                          <a:cs typeface="Arial" pitchFamily="34" charset="0"/>
                        </a:rPr>
                        <a:t> event reports.</a:t>
                      </a:r>
                      <a:endParaRPr lang="en-US"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Goals of Study and Relevance of Research</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lnSpcReduction="10000"/>
          </a:bodyPr>
          <a:lstStyle/>
          <a:p>
            <a:pPr>
              <a:buNone/>
            </a:pPr>
            <a:r>
              <a:rPr lang="en-US" sz="1800" u="sng" dirty="0" smtClean="0">
                <a:latin typeface="Arial" pitchFamily="34" charset="0"/>
                <a:cs typeface="Arial" pitchFamily="34" charset="0"/>
              </a:rPr>
              <a:t>Goals</a:t>
            </a:r>
          </a:p>
          <a:p>
            <a:r>
              <a:rPr lang="en-US" sz="1800" dirty="0" smtClean="0">
                <a:latin typeface="Arial" pitchFamily="34" charset="0"/>
                <a:cs typeface="Arial" pitchFamily="34" charset="0"/>
              </a:rPr>
              <a:t>Within a 20-year period (1997-2017), this study is aiming to address cardiac device expulsion, extrusion and migration and examine the volume or frequency in which these failures occur. This study also aims to examine how harmful these failures are to patients. </a:t>
            </a:r>
          </a:p>
          <a:p>
            <a:pPr>
              <a:buNone/>
            </a:pPr>
            <a:r>
              <a:rPr lang="en-US" sz="1800" u="sng" dirty="0" smtClean="0">
                <a:latin typeface="Arial" pitchFamily="34" charset="0"/>
                <a:cs typeface="Arial" pitchFamily="34" charset="0"/>
              </a:rPr>
              <a:t>Relevance</a:t>
            </a:r>
          </a:p>
          <a:p>
            <a:pPr marL="400050" indent="-400050"/>
            <a:r>
              <a:rPr lang="en-US" sz="1800" dirty="0" smtClean="0">
                <a:latin typeface="Arial" pitchFamily="34" charset="0"/>
                <a:cs typeface="Arial" pitchFamily="34" charset="0"/>
              </a:rPr>
              <a:t>There is limited data regarding medical devices as whole, and an even limited amount of research regarding cardiac specific medical devices. This has led to less informed patients, and a lack of information that can be shared. </a:t>
            </a:r>
          </a:p>
          <a:p>
            <a:pPr marL="628650" lvl="1" indent="-400050">
              <a:buFont typeface="+mj-lt"/>
              <a:buAutoNum type="romanUcPeriod"/>
            </a:pPr>
            <a:r>
              <a:rPr lang="en-US" sz="1800" dirty="0" smtClean="0">
                <a:latin typeface="Arial" pitchFamily="34" charset="0"/>
                <a:cs typeface="Arial" pitchFamily="34" charset="0"/>
              </a:rPr>
              <a:t>Performing research such as this will aid others while creating a standard for research and information about devices. </a:t>
            </a:r>
          </a:p>
          <a:p>
            <a:pPr marL="628650" lvl="1" indent="-400050">
              <a:buFont typeface="+mj-lt"/>
              <a:buAutoNum type="romanUcPeriod"/>
            </a:pPr>
            <a:r>
              <a:rPr lang="en-US" sz="1800" dirty="0" smtClean="0">
                <a:latin typeface="Arial" pitchFamily="34" charset="0"/>
                <a:cs typeface="Arial" pitchFamily="34" charset="0"/>
              </a:rPr>
              <a:t>The goal is that this will spur initiatives in creating structure around medical data and information in general that is accurate and reliable.</a:t>
            </a:r>
          </a:p>
          <a:p>
            <a:pPr marL="628650" lvl="1" indent="-400050">
              <a:buFont typeface="+mj-lt"/>
              <a:buAutoNum type="romanUcPeriod"/>
            </a:pPr>
            <a:r>
              <a:rPr lang="en-US" sz="1800" dirty="0" smtClean="0">
                <a:latin typeface="Arial" pitchFamily="34" charset="0"/>
                <a:cs typeface="Arial" pitchFamily="34" charset="0"/>
              </a:rPr>
              <a:t>Having data that is openly available and structured will allow for more knowledge transfer and analysis to share with the larger community.</a:t>
            </a:r>
          </a:p>
          <a:p>
            <a:pPr marL="342900" indent="-342900">
              <a:buAutoNum type="arabicPeriod"/>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Failures of Interest</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dirty="0" smtClean="0">
                <a:latin typeface="Arial" pitchFamily="34" charset="0"/>
                <a:cs typeface="Arial" pitchFamily="34" charset="0"/>
              </a:rPr>
              <a:t>In this research we have isolated seven (7) codes that are associated to three (3) specific failures: </a:t>
            </a:r>
          </a:p>
          <a:p>
            <a:pPr marL="0"/>
            <a:r>
              <a:rPr lang="en-US" sz="1800" dirty="0" smtClean="0">
                <a:latin typeface="Arial" pitchFamily="34" charset="0"/>
                <a:cs typeface="Arial" pitchFamily="34" charset="0"/>
              </a:rPr>
              <a:t>Migration -The undesired device has moved from its original intended location (FDA). This includes any part of the device, such as leads or electrodes.</a:t>
            </a:r>
          </a:p>
          <a:p>
            <a:pPr marL="0"/>
            <a:r>
              <a:rPr lang="en-US" sz="1800" dirty="0" smtClean="0">
                <a:latin typeface="Arial" pitchFamily="34" charset="0"/>
                <a:cs typeface="Arial" pitchFamily="34" charset="0"/>
              </a:rPr>
              <a:t>Expulsion - The unintended movement of the device from within the body to outside the body.</a:t>
            </a:r>
          </a:p>
          <a:p>
            <a:pPr marL="0"/>
            <a:r>
              <a:rPr lang="en-US" sz="1800" dirty="0" smtClean="0">
                <a:latin typeface="Arial" pitchFamily="34" charset="0"/>
                <a:cs typeface="Arial" pitchFamily="34" charset="0"/>
              </a:rPr>
              <a:t>Extrusion – The device is fully or partially exposed. </a:t>
            </a:r>
          </a:p>
          <a:p>
            <a:pPr marL="0"/>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2000" dirty="0" smtClean="0">
              <a:latin typeface="Arial" pitchFamily="34" charset="0"/>
              <a:cs typeface="Arial" pitchFamily="34" charset="0"/>
            </a:endParaRPr>
          </a:p>
          <a:p>
            <a:pPr>
              <a:buNone/>
            </a:pPr>
            <a:endParaRPr lang="en-US" dirty="0"/>
          </a:p>
        </p:txBody>
      </p:sp>
      <p:graphicFrame>
        <p:nvGraphicFramePr>
          <p:cNvPr id="12" name="Table 11"/>
          <p:cNvGraphicFramePr>
            <a:graphicFrameLocks noGrp="1"/>
          </p:cNvGraphicFramePr>
          <p:nvPr/>
        </p:nvGraphicFramePr>
        <p:xfrm>
          <a:off x="1295400" y="4343400"/>
          <a:ext cx="4769612" cy="2377440"/>
        </p:xfrm>
        <a:graphic>
          <a:graphicData uri="http://schemas.openxmlformats.org/drawingml/2006/table">
            <a:tbl>
              <a:tblPr firstRow="1" bandRow="1">
                <a:tableStyleId>{21E4AEA4-8DFA-4A89-87EB-49C32662AFE0}</a:tableStyleId>
              </a:tblPr>
              <a:tblGrid>
                <a:gridCol w="1359397"/>
                <a:gridCol w="3410215"/>
              </a:tblGrid>
              <a:tr h="416382">
                <a:tc>
                  <a:txBody>
                    <a:bodyPr/>
                    <a:lstStyle/>
                    <a:p>
                      <a:r>
                        <a:rPr lang="en-US" sz="1200" dirty="0" smtClean="0"/>
                        <a:t>Device Problem Code</a:t>
                      </a:r>
                      <a:endParaRPr lang="en-US" sz="1200" dirty="0"/>
                    </a:p>
                  </a:txBody>
                  <a:tcPr/>
                </a:tc>
                <a:tc>
                  <a:txBody>
                    <a:bodyPr/>
                    <a:lstStyle/>
                    <a:p>
                      <a:r>
                        <a:rPr lang="en-US" sz="1200" dirty="0" smtClean="0"/>
                        <a:t>Description</a:t>
                      </a:r>
                      <a:endParaRPr lang="en-US" sz="1200" dirty="0"/>
                    </a:p>
                  </a:txBody>
                  <a:tcPr/>
                </a:tc>
              </a:tr>
              <a:tr h="273652">
                <a:tc>
                  <a:txBody>
                    <a:bodyPr/>
                    <a:lstStyle/>
                    <a:p>
                      <a:pPr algn="l"/>
                      <a:r>
                        <a:rPr lang="en-US" sz="1200" dirty="0" smtClean="0">
                          <a:latin typeface="Arial" pitchFamily="34" charset="0"/>
                          <a:cs typeface="Arial" pitchFamily="34" charset="0"/>
                        </a:rPr>
                        <a:t>1203</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Electrode(s), migration of</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1395</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Migration or Expulsion of Device</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2154</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Implant extrusion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2618</a:t>
                      </a:r>
                      <a:endParaRPr lang="en-US" sz="12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200" dirty="0">
                          <a:solidFill>
                            <a:srgbClr val="000000"/>
                          </a:solidFill>
                          <a:latin typeface="Arial" pitchFamily="34" charset="0"/>
                          <a:ea typeface="Times New Roman"/>
                          <a:cs typeface="Arial" pitchFamily="34" charset="0"/>
                        </a:rPr>
                        <a:t>Extrusion, impending</a:t>
                      </a:r>
                      <a:endParaRPr lang="en-US" sz="1200" dirty="0">
                        <a:latin typeface="Arial" pitchFamily="34" charset="0"/>
                        <a:ea typeface="Calibri"/>
                        <a:cs typeface="Arial" pitchFamily="34" charset="0"/>
                      </a:endParaRPr>
                    </a:p>
                  </a:txBody>
                  <a:tcPr marL="68580" marR="68580" marT="0" marB="0"/>
                </a:tc>
              </a:tr>
              <a:tr h="273652">
                <a:tc>
                  <a:txBody>
                    <a:bodyPr/>
                    <a:lstStyle/>
                    <a:p>
                      <a:pPr algn="l"/>
                      <a:r>
                        <a:rPr lang="en-US" sz="1200" dirty="0" smtClean="0">
                          <a:latin typeface="Arial" pitchFamily="34" charset="0"/>
                          <a:cs typeface="Arial" pitchFamily="34" charset="0"/>
                        </a:rPr>
                        <a:t>2933</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Expulsion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2934</a:t>
                      </a:r>
                      <a:endParaRPr lang="en-US" sz="1200" dirty="0">
                        <a:latin typeface="Arial" pitchFamily="34" charset="0"/>
                        <a:cs typeface="Arial" pitchFamily="34" charset="0"/>
                      </a:endParaRPr>
                    </a:p>
                  </a:txBody>
                  <a:tcPr/>
                </a:tc>
                <a:tc>
                  <a:txBody>
                    <a:bodyPr/>
                    <a:lstStyle/>
                    <a:p>
                      <a:pPr algn="l"/>
                      <a:r>
                        <a:rPr lang="en-US" sz="1200" dirty="0" smtClean="0">
                          <a:latin typeface="Arial" pitchFamily="34" charset="0"/>
                          <a:cs typeface="Arial" pitchFamily="34" charset="0"/>
                        </a:rPr>
                        <a:t>Extrusion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2979</a:t>
                      </a:r>
                      <a:endParaRPr lang="en-US" sz="12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200" dirty="0">
                          <a:solidFill>
                            <a:srgbClr val="000000"/>
                          </a:solidFill>
                          <a:latin typeface="Arial" pitchFamily="34" charset="0"/>
                          <a:ea typeface="Times New Roman"/>
                          <a:cs typeface="Arial" pitchFamily="34" charset="0"/>
                        </a:rPr>
                        <a:t>Material Protrusion/Extrusion</a:t>
                      </a:r>
                      <a:endParaRPr lang="en-US" sz="1200" dirty="0">
                        <a:latin typeface="Arial" pitchFamily="34" charset="0"/>
                        <a:ea typeface="Calibri"/>
                        <a:cs typeface="Arial" pitchFamily="34" charset="0"/>
                      </a:endParaRPr>
                    </a:p>
                  </a:txBody>
                  <a:tcPr marL="68580" marR="68580" marT="0" marB="0"/>
                </a:tc>
              </a:tr>
            </a:tbl>
          </a:graphicData>
        </a:graphic>
      </p:graphicFrame>
    </p:spTree>
    <p:extLst>
      <p:ext uri="{BB962C8B-B14F-4D97-AF65-F5344CB8AC3E}">
        <p14:creationId xmlns:p14="http://schemas.microsoft.com/office/powerpoint/2010/main" xmlns="" val="192862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901024">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tf02901024</Template>
  <TotalTime>2132</TotalTime>
  <Words>2088</Words>
  <Application>Microsoft Office PowerPoint</Application>
  <PresentationFormat>Custom</PresentationFormat>
  <Paragraphs>239</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tf02901024</vt:lpstr>
      <vt:lpstr>Document</vt:lpstr>
      <vt:lpstr>ANALYZING CARDIAC MEDICAL DEVICE FAILURES WITH A MACHINE LEARNING APPROACH   By Angela K. Baltes, MPA, MS  A Dissertation Proposal Submitted in Partial Fulfillment of the Requirements for the Degree of Doctor of Philosophy in Biomedical Informatics  Department of Biomedical Informatics School of Health Related Professions Rutgers, the State University of New Jersey November 2019  </vt:lpstr>
      <vt:lpstr>Presentation Roadmap</vt:lpstr>
      <vt:lpstr>Introduction</vt:lpstr>
      <vt:lpstr>Background</vt:lpstr>
      <vt:lpstr>Background Cont’d. </vt:lpstr>
      <vt:lpstr>Background Cont’d. </vt:lpstr>
      <vt:lpstr>Background Cont’d. </vt:lpstr>
      <vt:lpstr>Goals of Study and Relevance of Research</vt:lpstr>
      <vt:lpstr>Failures of Interest</vt:lpstr>
      <vt:lpstr>Initial Findings</vt:lpstr>
      <vt:lpstr>Initial Findings Cont’d.</vt:lpstr>
      <vt:lpstr>Hypotheses</vt:lpstr>
      <vt:lpstr>Limitations</vt:lpstr>
      <vt:lpstr>Methodology</vt:lpstr>
      <vt:lpstr>Data</vt:lpstr>
      <vt:lpstr>Approach</vt:lpstr>
      <vt:lpstr>Data Preparation</vt:lpstr>
      <vt:lpstr>Models</vt:lpstr>
      <vt:lpstr>Preliminary Results</vt:lpstr>
      <vt:lpstr>Initial Results</vt:lpstr>
      <vt:lpstr>Patient Outcomes</vt:lpstr>
      <vt:lpstr>Overall</vt:lpstr>
      <vt:lpstr>Conclusion</vt:lpstr>
      <vt:lpstr>Slide 24</vt:lpstr>
      <vt:lpstr>Slide 25</vt:lpstr>
      <vt:lpstr>Acknowledgements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CARDIAC MEDICAL DEVICE FAILURES WITH A MACHINE LEARNING APPROACH   By Angela K. Baltes, MPA, MS  A Dissertation Proposal Submitted in Partial Fulfillment of the Requirements for the Degree of Doctor of Philosophy in Biomedical Informatics  Department of Biomedical Informatics School of Health Related Professions Rutgers, the State University of New Jersey November 2019  </dc:title>
  <dc:creator>Mike</dc:creator>
  <cp:lastModifiedBy>Mike</cp:lastModifiedBy>
  <cp:revision>84</cp:revision>
  <dcterms:created xsi:type="dcterms:W3CDTF">2019-11-11T01:51:17Z</dcterms:created>
  <dcterms:modified xsi:type="dcterms:W3CDTF">2020-02-01T15:47:25Z</dcterms:modified>
</cp:coreProperties>
</file>