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0" r:id="rId4"/>
    <p:sldId id="261" r:id="rId5"/>
    <p:sldId id="262" r:id="rId6"/>
    <p:sldId id="263" r:id="rId7"/>
    <p:sldId id="258" r:id="rId8"/>
    <p:sldId id="259"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1" d="100"/>
          <a:sy n="111" d="100"/>
        </p:scale>
        <p:origin x="45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512C61-8B3D-4DFE-892F-15ED750C3B63}" type="datetimeFigureOut">
              <a:rPr lang="en-US" smtClean="0"/>
              <a:t>7/31/2020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6F6D9D-59F2-4121-940D-98703DC19E90}"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2249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E1512C61-8B3D-4DFE-892F-15ED750C3B63}" type="datetimeFigureOut">
              <a:rPr lang="en-US" smtClean="0"/>
              <a:t>7/31/2020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6F6D9D-59F2-4121-940D-98703DC19E90}" type="slidenum">
              <a:rPr lang="en-US" smtClean="0"/>
              <a:t>‹#›</a:t>
            </a:fld>
            <a:endParaRPr lang="en-US"/>
          </a:p>
        </p:txBody>
      </p:sp>
    </p:spTree>
    <p:extLst>
      <p:ext uri="{BB962C8B-B14F-4D97-AF65-F5344CB8AC3E}">
        <p14:creationId xmlns:p14="http://schemas.microsoft.com/office/powerpoint/2010/main" val="3005942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512C61-8B3D-4DFE-892F-15ED750C3B63}" type="datetimeFigureOut">
              <a:rPr lang="en-US" smtClean="0"/>
              <a:t>7/31/2020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6F6D9D-59F2-4121-940D-98703DC19E90}" type="slidenum">
              <a:rPr lang="en-US" smtClean="0"/>
              <a:t>‹#›</a:t>
            </a:fld>
            <a:endParaRPr lang="en-US"/>
          </a:p>
        </p:txBody>
      </p:sp>
    </p:spTree>
    <p:extLst>
      <p:ext uri="{BB962C8B-B14F-4D97-AF65-F5344CB8AC3E}">
        <p14:creationId xmlns:p14="http://schemas.microsoft.com/office/powerpoint/2010/main" val="33274102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512C61-8B3D-4DFE-892F-15ED750C3B63}" type="datetimeFigureOut">
              <a:rPr lang="en-US" smtClean="0"/>
              <a:t>7/31/2020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6F6D9D-59F2-4121-940D-98703DC19E90}"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0871967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512C61-8B3D-4DFE-892F-15ED750C3B63}" type="datetimeFigureOut">
              <a:rPr lang="en-US" smtClean="0"/>
              <a:t>7/31/2020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6F6D9D-59F2-4121-940D-98703DC19E90}" type="slidenum">
              <a:rPr lang="en-US" smtClean="0"/>
              <a:t>‹#›</a:t>
            </a:fld>
            <a:endParaRPr lang="en-US"/>
          </a:p>
        </p:txBody>
      </p:sp>
    </p:spTree>
    <p:extLst>
      <p:ext uri="{BB962C8B-B14F-4D97-AF65-F5344CB8AC3E}">
        <p14:creationId xmlns:p14="http://schemas.microsoft.com/office/powerpoint/2010/main" val="18910717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512C61-8B3D-4DFE-892F-15ED750C3B63}" type="datetimeFigureOut">
              <a:rPr lang="en-US" smtClean="0"/>
              <a:t>7/31/2020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6F6D9D-59F2-4121-940D-98703DC19E90}"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4192767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512C61-8B3D-4DFE-892F-15ED750C3B63}" type="datetimeFigureOut">
              <a:rPr lang="en-US" smtClean="0"/>
              <a:t>7/31/2020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6F6D9D-59F2-4121-940D-98703DC19E90}" type="slidenum">
              <a:rPr lang="en-US" smtClean="0"/>
              <a:t>‹#›</a:t>
            </a:fld>
            <a:endParaRPr lang="en-US"/>
          </a:p>
        </p:txBody>
      </p:sp>
    </p:spTree>
    <p:extLst>
      <p:ext uri="{BB962C8B-B14F-4D97-AF65-F5344CB8AC3E}">
        <p14:creationId xmlns:p14="http://schemas.microsoft.com/office/powerpoint/2010/main" val="23924993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12C61-8B3D-4DFE-892F-15ED750C3B63}" type="datetimeFigureOut">
              <a:rPr lang="en-US" smtClean="0"/>
              <a:t>7/31/2020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6F6D9D-59F2-4121-940D-98703DC19E90}" type="slidenum">
              <a:rPr lang="en-US" smtClean="0"/>
              <a:t>‹#›</a:t>
            </a:fld>
            <a:endParaRPr lang="en-US"/>
          </a:p>
        </p:txBody>
      </p:sp>
    </p:spTree>
    <p:extLst>
      <p:ext uri="{BB962C8B-B14F-4D97-AF65-F5344CB8AC3E}">
        <p14:creationId xmlns:p14="http://schemas.microsoft.com/office/powerpoint/2010/main" val="8655682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12C61-8B3D-4DFE-892F-15ED750C3B63}" type="datetimeFigureOut">
              <a:rPr lang="en-US" smtClean="0"/>
              <a:t>7/31/2020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6F6D9D-59F2-4121-940D-98703DC19E90}" type="slidenum">
              <a:rPr lang="en-US" smtClean="0"/>
              <a:t>‹#›</a:t>
            </a:fld>
            <a:endParaRPr lang="en-US"/>
          </a:p>
        </p:txBody>
      </p:sp>
    </p:spTree>
    <p:extLst>
      <p:ext uri="{BB962C8B-B14F-4D97-AF65-F5344CB8AC3E}">
        <p14:creationId xmlns:p14="http://schemas.microsoft.com/office/powerpoint/2010/main" val="3744244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12C61-8B3D-4DFE-892F-15ED750C3B63}" type="datetimeFigureOut">
              <a:rPr lang="en-US" smtClean="0"/>
              <a:t>7/31/2020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6F6D9D-59F2-4121-940D-98703DC19E90}" type="slidenum">
              <a:rPr lang="en-US" smtClean="0"/>
              <a:t>‹#›</a:t>
            </a:fld>
            <a:endParaRPr lang="en-US"/>
          </a:p>
        </p:txBody>
      </p:sp>
    </p:spTree>
    <p:extLst>
      <p:ext uri="{BB962C8B-B14F-4D97-AF65-F5344CB8AC3E}">
        <p14:creationId xmlns:p14="http://schemas.microsoft.com/office/powerpoint/2010/main" val="2969718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512C61-8B3D-4DFE-892F-15ED750C3B63}" type="datetimeFigureOut">
              <a:rPr lang="en-US" smtClean="0"/>
              <a:t>7/31/2020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6F6D9D-59F2-4121-940D-98703DC19E90}" type="slidenum">
              <a:rPr lang="en-US" smtClean="0"/>
              <a:t>‹#›</a:t>
            </a:fld>
            <a:endParaRPr lang="en-US"/>
          </a:p>
        </p:txBody>
      </p:sp>
    </p:spTree>
    <p:extLst>
      <p:ext uri="{BB962C8B-B14F-4D97-AF65-F5344CB8AC3E}">
        <p14:creationId xmlns:p14="http://schemas.microsoft.com/office/powerpoint/2010/main" val="124135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512C61-8B3D-4DFE-892F-15ED750C3B63}" type="datetimeFigureOut">
              <a:rPr lang="en-US" smtClean="0"/>
              <a:t>7/31/2020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6F6D9D-59F2-4121-940D-98703DC19E90}" type="slidenum">
              <a:rPr lang="en-US" smtClean="0"/>
              <a:t>‹#›</a:t>
            </a:fld>
            <a:endParaRPr lang="en-US"/>
          </a:p>
        </p:txBody>
      </p:sp>
    </p:spTree>
    <p:extLst>
      <p:ext uri="{BB962C8B-B14F-4D97-AF65-F5344CB8AC3E}">
        <p14:creationId xmlns:p14="http://schemas.microsoft.com/office/powerpoint/2010/main" val="932241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512C61-8B3D-4DFE-892F-15ED750C3B63}" type="datetimeFigureOut">
              <a:rPr lang="en-US" smtClean="0"/>
              <a:t>7/31/2020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6F6D9D-59F2-4121-940D-98703DC19E90}" type="slidenum">
              <a:rPr lang="en-US" smtClean="0"/>
              <a:t>‹#›</a:t>
            </a:fld>
            <a:endParaRPr lang="en-US"/>
          </a:p>
        </p:txBody>
      </p:sp>
    </p:spTree>
    <p:extLst>
      <p:ext uri="{BB962C8B-B14F-4D97-AF65-F5344CB8AC3E}">
        <p14:creationId xmlns:p14="http://schemas.microsoft.com/office/powerpoint/2010/main" val="3154051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512C61-8B3D-4DFE-892F-15ED750C3B63}" type="datetimeFigureOut">
              <a:rPr lang="en-US" smtClean="0"/>
              <a:t>7/31/2020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6F6D9D-59F2-4121-940D-98703DC19E90}" type="slidenum">
              <a:rPr lang="en-US" smtClean="0"/>
              <a:t>‹#›</a:t>
            </a:fld>
            <a:endParaRPr lang="en-US"/>
          </a:p>
        </p:txBody>
      </p:sp>
    </p:spTree>
    <p:extLst>
      <p:ext uri="{BB962C8B-B14F-4D97-AF65-F5344CB8AC3E}">
        <p14:creationId xmlns:p14="http://schemas.microsoft.com/office/powerpoint/2010/main" val="151045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512C61-8B3D-4DFE-892F-15ED750C3B63}" type="datetimeFigureOut">
              <a:rPr lang="en-US" smtClean="0"/>
              <a:t>7/31/2020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6F6D9D-59F2-4121-940D-98703DC19E90}" type="slidenum">
              <a:rPr lang="en-US" smtClean="0"/>
              <a:t>‹#›</a:t>
            </a:fld>
            <a:endParaRPr lang="en-US"/>
          </a:p>
        </p:txBody>
      </p:sp>
    </p:spTree>
    <p:extLst>
      <p:ext uri="{BB962C8B-B14F-4D97-AF65-F5344CB8AC3E}">
        <p14:creationId xmlns:p14="http://schemas.microsoft.com/office/powerpoint/2010/main" val="1040053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512C61-8B3D-4DFE-892F-15ED750C3B63}" type="datetimeFigureOut">
              <a:rPr lang="en-US" smtClean="0"/>
              <a:t>7/31/2020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6F6D9D-59F2-4121-940D-98703DC19E90}" type="slidenum">
              <a:rPr lang="en-US" smtClean="0"/>
              <a:t>‹#›</a:t>
            </a:fld>
            <a:endParaRPr lang="en-US"/>
          </a:p>
        </p:txBody>
      </p:sp>
    </p:spTree>
    <p:extLst>
      <p:ext uri="{BB962C8B-B14F-4D97-AF65-F5344CB8AC3E}">
        <p14:creationId xmlns:p14="http://schemas.microsoft.com/office/powerpoint/2010/main" val="2812711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512C61-8B3D-4DFE-892F-15ED750C3B63}" type="datetimeFigureOut">
              <a:rPr lang="en-US" smtClean="0"/>
              <a:t>7/31/2020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6F6D9D-59F2-4121-940D-98703DC19E90}" type="slidenum">
              <a:rPr lang="en-US" smtClean="0"/>
              <a:t>‹#›</a:t>
            </a:fld>
            <a:endParaRPr lang="en-US"/>
          </a:p>
        </p:txBody>
      </p:sp>
    </p:spTree>
    <p:extLst>
      <p:ext uri="{BB962C8B-B14F-4D97-AF65-F5344CB8AC3E}">
        <p14:creationId xmlns:p14="http://schemas.microsoft.com/office/powerpoint/2010/main" val="2594475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E1512C61-8B3D-4DFE-892F-15ED750C3B63}" type="datetimeFigureOut">
              <a:rPr lang="en-US" smtClean="0"/>
              <a:t>7/31/2020</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246F6D9D-59F2-4121-940D-98703DC19E90}" type="slidenum">
              <a:rPr lang="en-US" smtClean="0"/>
              <a:t>‹#›</a:t>
            </a:fld>
            <a:endParaRPr lang="en-US"/>
          </a:p>
        </p:txBody>
      </p:sp>
    </p:spTree>
    <p:extLst>
      <p:ext uri="{BB962C8B-B14F-4D97-AF65-F5344CB8AC3E}">
        <p14:creationId xmlns:p14="http://schemas.microsoft.com/office/powerpoint/2010/main" val="57684697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denvergov.org/"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56C13-86C4-4F3A-BBC8-610C370B786D}"/>
              </a:ext>
            </a:extLst>
          </p:cNvPr>
          <p:cNvSpPr>
            <a:spLocks noGrp="1"/>
          </p:cNvSpPr>
          <p:nvPr>
            <p:ph type="ctrTitle"/>
          </p:nvPr>
        </p:nvSpPr>
        <p:spPr/>
        <p:txBody>
          <a:bodyPr/>
          <a:lstStyle/>
          <a:p>
            <a:r>
              <a:rPr lang="en-US" dirty="0"/>
              <a:t>Crime trends in select American cities</a:t>
            </a:r>
          </a:p>
        </p:txBody>
      </p:sp>
      <p:sp>
        <p:nvSpPr>
          <p:cNvPr id="3" name="Subtitle 2">
            <a:extLst>
              <a:ext uri="{FF2B5EF4-FFF2-40B4-BE49-F238E27FC236}">
                <a16:creationId xmlns:a16="http://schemas.microsoft.com/office/drawing/2014/main" id="{6A0A80FF-0F33-4537-B13D-FE05BBD7B8A8}"/>
              </a:ext>
            </a:extLst>
          </p:cNvPr>
          <p:cNvSpPr>
            <a:spLocks noGrp="1"/>
          </p:cNvSpPr>
          <p:nvPr>
            <p:ph type="subTitle" idx="1"/>
          </p:nvPr>
        </p:nvSpPr>
        <p:spPr/>
        <p:txBody>
          <a:bodyPr/>
          <a:lstStyle/>
          <a:p>
            <a:r>
              <a:rPr lang="en-US" dirty="0"/>
              <a:t>Impact of COVID 19 on Crime in America</a:t>
            </a:r>
          </a:p>
        </p:txBody>
      </p:sp>
    </p:spTree>
    <p:extLst>
      <p:ext uri="{BB962C8B-B14F-4D97-AF65-F5344CB8AC3E}">
        <p14:creationId xmlns:p14="http://schemas.microsoft.com/office/powerpoint/2010/main" val="3258963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Denver Crime Trends – Violent Crimes by Offense Type</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830997"/>
          </a:xfrm>
          <a:prstGeom prst="rect">
            <a:avLst/>
          </a:prstGeom>
          <a:noFill/>
        </p:spPr>
        <p:txBody>
          <a:bodyPr wrap="square" rtlCol="0">
            <a:spAutoFit/>
          </a:bodyPr>
          <a:lstStyle/>
          <a:p>
            <a:pPr marL="171450" indent="-171450">
              <a:buFontTx/>
              <a:buChar char="-"/>
            </a:pPr>
            <a:r>
              <a:rPr lang="en-US" sz="1600" dirty="0"/>
              <a:t>All Violent crime offense types – </a:t>
            </a:r>
            <a:r>
              <a:rPr lang="en-US" sz="1600" dirty="0" err="1"/>
              <a:t>Aggrevated</a:t>
            </a:r>
            <a:r>
              <a:rPr lang="en-US" sz="1600" dirty="0"/>
              <a:t> and </a:t>
            </a:r>
            <a:r>
              <a:rPr lang="en-US" sz="1600" dirty="0" err="1"/>
              <a:t>Sexaul</a:t>
            </a:r>
            <a:r>
              <a:rPr lang="en-US" sz="1600" dirty="0"/>
              <a:t> Assault, Other Crimes Against Persons, and Murder – experienced an uptick in reported cases in May 2020</a:t>
            </a:r>
          </a:p>
          <a:p>
            <a:pPr marL="171450" indent="-171450">
              <a:buFontTx/>
              <a:buChar char="-"/>
            </a:pPr>
            <a:r>
              <a:rPr lang="en-US" sz="1600" dirty="0"/>
              <a:t>However, overall Violent crime cases were in line with the same period last year</a:t>
            </a:r>
          </a:p>
        </p:txBody>
      </p:sp>
      <p:pic>
        <p:nvPicPr>
          <p:cNvPr id="5" name="Picture 4">
            <a:extLst>
              <a:ext uri="{FF2B5EF4-FFF2-40B4-BE49-F238E27FC236}">
                <a16:creationId xmlns:a16="http://schemas.microsoft.com/office/drawing/2014/main" id="{1F8C4E7B-A91A-49F0-8661-D7156750F6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871" y="2939217"/>
            <a:ext cx="8778258" cy="3657607"/>
          </a:xfrm>
          <a:prstGeom prst="rect">
            <a:avLst/>
          </a:prstGeom>
        </p:spPr>
      </p:pic>
    </p:spTree>
    <p:extLst>
      <p:ext uri="{BB962C8B-B14F-4D97-AF65-F5344CB8AC3E}">
        <p14:creationId xmlns:p14="http://schemas.microsoft.com/office/powerpoint/2010/main" val="1255272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2E968-54F2-4DCD-9FA7-AB6180A8957F}"/>
              </a:ext>
            </a:extLst>
          </p:cNvPr>
          <p:cNvSpPr>
            <a:spLocks noGrp="1"/>
          </p:cNvSpPr>
          <p:nvPr>
            <p:ph type="title"/>
          </p:nvPr>
        </p:nvSpPr>
        <p:spPr/>
        <p:txBody>
          <a:bodyPr/>
          <a:lstStyle/>
          <a:p>
            <a:r>
              <a:rPr lang="en-US" dirty="0"/>
              <a:t>Executive summary</a:t>
            </a:r>
          </a:p>
        </p:txBody>
      </p:sp>
      <p:sp>
        <p:nvSpPr>
          <p:cNvPr id="3" name="Text Placeholder 2">
            <a:extLst>
              <a:ext uri="{FF2B5EF4-FFF2-40B4-BE49-F238E27FC236}">
                <a16:creationId xmlns:a16="http://schemas.microsoft.com/office/drawing/2014/main" id="{140C5B61-92AA-47D6-B786-65D4302E1569}"/>
              </a:ext>
            </a:extLst>
          </p:cNvPr>
          <p:cNvSpPr>
            <a:spLocks noGrp="1"/>
          </p:cNvSpPr>
          <p:nvPr>
            <p:ph type="body" idx="1"/>
          </p:nvPr>
        </p:nvSpPr>
        <p:spPr/>
        <p:txBody>
          <a:bodyPr/>
          <a:lstStyle/>
          <a:p>
            <a:r>
              <a:rPr lang="en-US" dirty="0"/>
              <a:t>Scope of the Study and Summary Findings</a:t>
            </a:r>
          </a:p>
        </p:txBody>
      </p:sp>
    </p:spTree>
    <p:extLst>
      <p:ext uri="{BB962C8B-B14F-4D97-AF65-F5344CB8AC3E}">
        <p14:creationId xmlns:p14="http://schemas.microsoft.com/office/powerpoint/2010/main" val="2503354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Our Study</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5016758"/>
          </a:xfrm>
          <a:prstGeom prst="rect">
            <a:avLst/>
          </a:prstGeom>
          <a:noFill/>
        </p:spPr>
        <p:txBody>
          <a:bodyPr wrap="square" rtlCol="0">
            <a:spAutoFit/>
          </a:bodyPr>
          <a:lstStyle/>
          <a:p>
            <a:pPr marL="171450" indent="-171450">
              <a:buFontTx/>
              <a:buChar char="-"/>
            </a:pPr>
            <a:r>
              <a:rPr lang="en-US" sz="1600" dirty="0"/>
              <a:t>Our team </a:t>
            </a:r>
            <a:r>
              <a:rPr lang="en-US" sz="1600" dirty="0" err="1"/>
              <a:t>evalued</a:t>
            </a:r>
            <a:r>
              <a:rPr lang="en-US" sz="1600" dirty="0"/>
              <a:t> crime trends across six major metropolitan areas in the United States for which relatively standardized crime reporting statistics were available.  The team looked at the following US Cities:</a:t>
            </a:r>
          </a:p>
          <a:p>
            <a:pPr marL="628650" lvl="1" indent="-171450">
              <a:buFontTx/>
              <a:buChar char="-"/>
            </a:pPr>
            <a:r>
              <a:rPr lang="en-US" sz="1600" dirty="0"/>
              <a:t>Denver</a:t>
            </a:r>
          </a:p>
          <a:p>
            <a:pPr marL="628650" lvl="1" indent="-171450">
              <a:buFontTx/>
              <a:buChar char="-"/>
            </a:pPr>
            <a:r>
              <a:rPr lang="en-US" sz="1600" dirty="0"/>
              <a:t>Seattle</a:t>
            </a:r>
          </a:p>
          <a:p>
            <a:pPr marL="628650" lvl="1" indent="-171450">
              <a:buFontTx/>
              <a:buChar char="-"/>
            </a:pPr>
            <a:r>
              <a:rPr lang="en-US" sz="1600" dirty="0"/>
              <a:t>Kansas City</a:t>
            </a:r>
          </a:p>
          <a:p>
            <a:pPr marL="628650" lvl="1" indent="-171450">
              <a:buFontTx/>
              <a:buChar char="-"/>
            </a:pPr>
            <a:r>
              <a:rPr lang="en-US" sz="1600" dirty="0"/>
              <a:t>San Francisco</a:t>
            </a:r>
          </a:p>
          <a:p>
            <a:pPr marL="628650" lvl="1" indent="-171450">
              <a:buFontTx/>
              <a:buChar char="-"/>
            </a:pPr>
            <a:r>
              <a:rPr lang="en-US" sz="1600" dirty="0"/>
              <a:t>Los Angeles</a:t>
            </a:r>
          </a:p>
          <a:p>
            <a:pPr marL="628650" lvl="1" indent="-171450">
              <a:buFontTx/>
              <a:buChar char="-"/>
            </a:pPr>
            <a:r>
              <a:rPr lang="en-US" sz="1600" dirty="0"/>
              <a:t>Philadelphia</a:t>
            </a:r>
          </a:p>
          <a:p>
            <a:pPr marL="628650" lvl="1" indent="-171450">
              <a:buFontTx/>
              <a:buChar char="-"/>
            </a:pPr>
            <a:r>
              <a:rPr lang="en-US" sz="1600" dirty="0"/>
              <a:t>Washington DC</a:t>
            </a:r>
          </a:p>
          <a:p>
            <a:pPr marL="171450" indent="-171450">
              <a:buFontTx/>
              <a:buChar char="-"/>
            </a:pPr>
            <a:r>
              <a:rPr lang="en-US" sz="1600" dirty="0"/>
              <a:t>For each city, we looked at monthly crime statistics categorized by:</a:t>
            </a:r>
          </a:p>
          <a:p>
            <a:pPr marL="628650" lvl="1" indent="-171450">
              <a:buFontTx/>
              <a:buChar char="-"/>
            </a:pPr>
            <a:r>
              <a:rPr lang="en-US" sz="1600" dirty="0"/>
              <a:t>Violent vs. non-violent</a:t>
            </a:r>
          </a:p>
          <a:p>
            <a:pPr marL="628650" lvl="1" indent="-171450">
              <a:buFontTx/>
              <a:buChar char="-"/>
            </a:pPr>
            <a:r>
              <a:rPr lang="en-US" sz="1600" dirty="0"/>
              <a:t>Offense category</a:t>
            </a:r>
          </a:p>
          <a:p>
            <a:pPr marL="171450" indent="-171450">
              <a:buFontTx/>
              <a:buChar char="-"/>
            </a:pPr>
            <a:r>
              <a:rPr lang="en-US" sz="1600" dirty="0"/>
              <a:t>Our goal was to determine whether there was any correlation between the outbreak of COVID-19 and crime trends in those cities for which we were able to pull data</a:t>
            </a:r>
          </a:p>
          <a:p>
            <a:pPr marL="171450" indent="-171450">
              <a:buFontTx/>
              <a:buChar char="-"/>
            </a:pPr>
            <a:r>
              <a:rPr lang="en-US" sz="1600" dirty="0"/>
              <a:t>Our analysis includes the following:</a:t>
            </a:r>
          </a:p>
          <a:p>
            <a:pPr marL="628650" lvl="1" indent="-171450">
              <a:buFontTx/>
              <a:buChar char="-"/>
            </a:pPr>
            <a:r>
              <a:rPr lang="en-US" sz="1600" dirty="0"/>
              <a:t>Correlation of COVID-19 reported cases vs. crime trends overall and crime trends in each city</a:t>
            </a:r>
          </a:p>
          <a:p>
            <a:pPr marL="628650" lvl="1" indent="-171450">
              <a:buFontTx/>
              <a:buChar char="-"/>
            </a:pPr>
            <a:r>
              <a:rPr lang="en-US" sz="1600" dirty="0"/>
              <a:t>For each city, a review of:</a:t>
            </a:r>
          </a:p>
          <a:p>
            <a:pPr marL="1200150" lvl="2" indent="-285750">
              <a:buFontTx/>
              <a:buChar char="-"/>
            </a:pPr>
            <a:r>
              <a:rPr lang="en-US" sz="1600" dirty="0"/>
              <a:t>Crimes by offense</a:t>
            </a:r>
          </a:p>
          <a:p>
            <a:pPr marL="1200150" lvl="2" indent="-285750">
              <a:buFontTx/>
              <a:buChar char="-"/>
            </a:pPr>
            <a:r>
              <a:rPr lang="en-US" sz="1600" dirty="0"/>
              <a:t>Violent vs. Non-Violent Crimes</a:t>
            </a:r>
          </a:p>
          <a:p>
            <a:pPr marL="1200150" lvl="2" indent="-285750">
              <a:buFontTx/>
              <a:buChar char="-"/>
            </a:pPr>
            <a:r>
              <a:rPr lang="en-US" sz="1600" dirty="0"/>
              <a:t>Monthly crime trends</a:t>
            </a:r>
          </a:p>
        </p:txBody>
      </p:sp>
    </p:spTree>
    <p:extLst>
      <p:ext uri="{BB962C8B-B14F-4D97-AF65-F5344CB8AC3E}">
        <p14:creationId xmlns:p14="http://schemas.microsoft.com/office/powerpoint/2010/main" val="1132321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Crime Reporting and Classification</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4524315"/>
          </a:xfrm>
          <a:prstGeom prst="rect">
            <a:avLst/>
          </a:prstGeom>
          <a:noFill/>
        </p:spPr>
        <p:txBody>
          <a:bodyPr wrap="square" rtlCol="0">
            <a:spAutoFit/>
          </a:bodyPr>
          <a:lstStyle/>
          <a:p>
            <a:pPr marL="171450" indent="-171450">
              <a:buFontTx/>
              <a:buChar char="-"/>
            </a:pPr>
            <a:r>
              <a:rPr lang="en-US" sz="1600" dirty="0"/>
              <a:t>While the data sets for each city were similar, the crime offense codes vary by city.  Thus for our correlation of crime trends with COVID-19, we focused on correlation with violent and non-violent crimes</a:t>
            </a:r>
          </a:p>
          <a:p>
            <a:pPr marL="171450" indent="-171450">
              <a:buFontTx/>
              <a:buChar char="-"/>
            </a:pPr>
            <a:r>
              <a:rPr lang="en-US" sz="1600" dirty="0"/>
              <a:t>The team manually coded violent and non-violent crime offenses based on the following general guidelines:</a:t>
            </a:r>
          </a:p>
          <a:p>
            <a:pPr marL="628650" lvl="1" indent="-171450">
              <a:buFontTx/>
              <a:buChar char="-"/>
            </a:pPr>
            <a:r>
              <a:rPr lang="en-US" sz="1600" dirty="0"/>
              <a:t>Non-Violent Crimes – Most often classified as “Property Crimes”:</a:t>
            </a:r>
          </a:p>
          <a:p>
            <a:pPr marL="1085850" lvl="2" indent="-171450">
              <a:buFontTx/>
              <a:buChar char="-"/>
            </a:pPr>
            <a:r>
              <a:rPr lang="en-US" sz="1600" dirty="0"/>
              <a:t>Theft, larceny embezzlement, receipt of stolen goods, and arson</a:t>
            </a:r>
          </a:p>
          <a:p>
            <a:pPr marL="1085850" lvl="2" indent="-171450">
              <a:buFontTx/>
              <a:buChar char="-"/>
            </a:pPr>
            <a:r>
              <a:rPr lang="en-US" sz="1600" dirty="0"/>
              <a:t>Contract crimes, fraud, tax crimes, and other forms of white collar crimes</a:t>
            </a:r>
          </a:p>
          <a:p>
            <a:pPr marL="1085850" lvl="2" indent="-171450">
              <a:buFontTx/>
              <a:buChar char="-"/>
            </a:pPr>
            <a:r>
              <a:rPr lang="en-US" sz="1600" dirty="0"/>
              <a:t>Drug and alcohol-related crimes</a:t>
            </a:r>
          </a:p>
          <a:p>
            <a:pPr marL="1085850" lvl="2" indent="-171450">
              <a:buFontTx/>
              <a:buChar char="-"/>
            </a:pPr>
            <a:r>
              <a:rPr lang="en-US" sz="1600" dirty="0"/>
              <a:t>Prostitution</a:t>
            </a:r>
          </a:p>
          <a:p>
            <a:pPr marL="1085850" lvl="2" indent="-171450">
              <a:buFontTx/>
              <a:buChar char="-"/>
            </a:pPr>
            <a:r>
              <a:rPr lang="en-US" sz="1600" dirty="0"/>
              <a:t>Racketeering and gambling</a:t>
            </a:r>
          </a:p>
          <a:p>
            <a:pPr marL="1085850" lvl="2" indent="-171450">
              <a:buFontTx/>
              <a:buChar char="-"/>
            </a:pPr>
            <a:r>
              <a:rPr lang="en-US" sz="1600" dirty="0"/>
              <a:t>Bribery</a:t>
            </a:r>
          </a:p>
          <a:p>
            <a:pPr marL="1085850" lvl="2" indent="-171450">
              <a:buFontTx/>
              <a:buChar char="-"/>
            </a:pPr>
            <a:r>
              <a:rPr lang="en-US" sz="1600" dirty="0"/>
              <a:t>Traffic offenses</a:t>
            </a:r>
          </a:p>
          <a:p>
            <a:pPr marL="628650" lvl="1" indent="-171450">
              <a:buFontTx/>
              <a:buChar char="-"/>
            </a:pPr>
            <a:r>
              <a:rPr lang="en-US" sz="1600" dirty="0"/>
              <a:t>Violent Crimes – Most often classified as “offenses against the Person”:</a:t>
            </a:r>
          </a:p>
          <a:p>
            <a:pPr marL="1085850" lvl="2" indent="-171450">
              <a:buFontTx/>
              <a:buChar char="-"/>
            </a:pPr>
            <a:r>
              <a:rPr lang="en-US" sz="1600" dirty="0"/>
              <a:t>Assault and battery</a:t>
            </a:r>
          </a:p>
          <a:p>
            <a:pPr marL="1085850" lvl="2" indent="-171450">
              <a:buFontTx/>
              <a:buChar char="-"/>
            </a:pPr>
            <a:r>
              <a:rPr lang="en-US" sz="1600" dirty="0"/>
              <a:t>Homicides</a:t>
            </a:r>
          </a:p>
          <a:p>
            <a:pPr marL="1085850" lvl="2" indent="-171450">
              <a:buFontTx/>
              <a:buChar char="-"/>
            </a:pPr>
            <a:r>
              <a:rPr lang="en-US" sz="1600" dirty="0"/>
              <a:t>Domestic violence</a:t>
            </a:r>
          </a:p>
          <a:p>
            <a:pPr marL="1085850" lvl="2" indent="-171450">
              <a:buFontTx/>
              <a:buChar char="-"/>
            </a:pPr>
            <a:r>
              <a:rPr lang="en-US" sz="1600" dirty="0"/>
              <a:t>Robbery</a:t>
            </a:r>
          </a:p>
          <a:p>
            <a:pPr marL="1085850" lvl="2" indent="-171450">
              <a:buFontTx/>
              <a:buChar char="-"/>
            </a:pPr>
            <a:r>
              <a:rPr lang="en-US" sz="1600" dirty="0"/>
              <a:t>Sexual assault and abuse</a:t>
            </a:r>
          </a:p>
          <a:p>
            <a:pPr marL="1085850" lvl="2" indent="-171450">
              <a:buFontTx/>
              <a:buChar char="-"/>
            </a:pPr>
            <a:r>
              <a:rPr lang="en-US" sz="1600" dirty="0"/>
              <a:t>False imprisonment</a:t>
            </a:r>
          </a:p>
        </p:txBody>
      </p:sp>
    </p:spTree>
    <p:extLst>
      <p:ext uri="{BB962C8B-B14F-4D97-AF65-F5344CB8AC3E}">
        <p14:creationId xmlns:p14="http://schemas.microsoft.com/office/powerpoint/2010/main" val="4204415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Crime Trends vs. COVID 19 Reported  Cases</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584775"/>
          </a:xfrm>
          <a:prstGeom prst="rect">
            <a:avLst/>
          </a:prstGeom>
          <a:noFill/>
        </p:spPr>
        <p:txBody>
          <a:bodyPr wrap="square" rtlCol="0">
            <a:spAutoFit/>
          </a:bodyPr>
          <a:lstStyle/>
          <a:p>
            <a:pPr marL="171450" indent="-171450">
              <a:buFontTx/>
              <a:buChar char="-"/>
            </a:pPr>
            <a:r>
              <a:rPr lang="en-US" sz="1600" dirty="0"/>
              <a:t>Insert scatter plot and regressions</a:t>
            </a:r>
          </a:p>
          <a:p>
            <a:pPr marL="171450" indent="-171450">
              <a:buFontTx/>
              <a:buChar char="-"/>
            </a:pPr>
            <a:r>
              <a:rPr lang="en-US" sz="1600" dirty="0"/>
              <a:t>Summary findings</a:t>
            </a:r>
          </a:p>
        </p:txBody>
      </p:sp>
    </p:spTree>
    <p:extLst>
      <p:ext uri="{BB962C8B-B14F-4D97-AF65-F5344CB8AC3E}">
        <p14:creationId xmlns:p14="http://schemas.microsoft.com/office/powerpoint/2010/main" val="2690857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Crime Trends vs. COVID 19 Reported  Cases</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584775"/>
          </a:xfrm>
          <a:prstGeom prst="rect">
            <a:avLst/>
          </a:prstGeom>
          <a:noFill/>
        </p:spPr>
        <p:txBody>
          <a:bodyPr wrap="square" rtlCol="0">
            <a:spAutoFit/>
          </a:bodyPr>
          <a:lstStyle/>
          <a:p>
            <a:pPr marL="171450" indent="-171450">
              <a:buFontTx/>
              <a:buChar char="-"/>
            </a:pPr>
            <a:r>
              <a:rPr lang="en-US" sz="1600" dirty="0"/>
              <a:t>Insert scatter plot and regressions</a:t>
            </a:r>
          </a:p>
          <a:p>
            <a:pPr marL="171450" indent="-171450">
              <a:buFontTx/>
              <a:buChar char="-"/>
            </a:pPr>
            <a:r>
              <a:rPr lang="en-US" sz="1600" dirty="0"/>
              <a:t>Summary findings</a:t>
            </a:r>
          </a:p>
        </p:txBody>
      </p:sp>
    </p:spTree>
    <p:extLst>
      <p:ext uri="{BB962C8B-B14F-4D97-AF65-F5344CB8AC3E}">
        <p14:creationId xmlns:p14="http://schemas.microsoft.com/office/powerpoint/2010/main" val="1441674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A7D83-E83A-4D00-8E48-E1A4AE47864E}"/>
              </a:ext>
            </a:extLst>
          </p:cNvPr>
          <p:cNvSpPr>
            <a:spLocks noGrp="1"/>
          </p:cNvSpPr>
          <p:nvPr>
            <p:ph type="title"/>
          </p:nvPr>
        </p:nvSpPr>
        <p:spPr/>
        <p:txBody>
          <a:bodyPr/>
          <a:lstStyle/>
          <a:p>
            <a:r>
              <a:rPr lang="en-US" dirty="0"/>
              <a:t>Appendix</a:t>
            </a:r>
          </a:p>
        </p:txBody>
      </p:sp>
      <p:sp>
        <p:nvSpPr>
          <p:cNvPr id="3" name="Text Placeholder 2">
            <a:extLst>
              <a:ext uri="{FF2B5EF4-FFF2-40B4-BE49-F238E27FC236}">
                <a16:creationId xmlns:a16="http://schemas.microsoft.com/office/drawing/2014/main" id="{C6124F9A-467A-431E-B1CF-5703767A84E8}"/>
              </a:ext>
            </a:extLst>
          </p:cNvPr>
          <p:cNvSpPr>
            <a:spLocks noGrp="1"/>
          </p:cNvSpPr>
          <p:nvPr>
            <p:ph type="body" idx="1"/>
          </p:nvPr>
        </p:nvSpPr>
        <p:spPr/>
        <p:txBody>
          <a:bodyPr/>
          <a:lstStyle/>
          <a:p>
            <a:r>
              <a:rPr lang="en-US" dirty="0"/>
              <a:t>City Data</a:t>
            </a:r>
          </a:p>
        </p:txBody>
      </p:sp>
    </p:spTree>
    <p:extLst>
      <p:ext uri="{BB962C8B-B14F-4D97-AF65-F5344CB8AC3E}">
        <p14:creationId xmlns:p14="http://schemas.microsoft.com/office/powerpoint/2010/main" val="3985158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Denver – Overview of Crime by Offense</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1815882"/>
          </a:xfrm>
          <a:prstGeom prst="rect">
            <a:avLst/>
          </a:prstGeom>
          <a:noFill/>
        </p:spPr>
        <p:txBody>
          <a:bodyPr wrap="square" rtlCol="0">
            <a:spAutoFit/>
          </a:bodyPr>
          <a:lstStyle/>
          <a:p>
            <a:pPr marL="171450" indent="-171450">
              <a:buFontTx/>
              <a:buChar char="-"/>
            </a:pPr>
            <a:r>
              <a:rPr lang="en-US" sz="1600" dirty="0"/>
              <a:t>Source data and cleaning efforts</a:t>
            </a:r>
          </a:p>
          <a:p>
            <a:pPr marL="628650" lvl="1" indent="-171450">
              <a:buFontTx/>
              <a:buChar char="-"/>
            </a:pPr>
            <a:r>
              <a:rPr lang="en-US" sz="1600" dirty="0"/>
              <a:t>Source:  </a:t>
            </a:r>
            <a:r>
              <a:rPr lang="en-US" sz="1600" dirty="0">
                <a:hlinkClick r:id="rId2"/>
              </a:rPr>
              <a:t>www.denvergov.org</a:t>
            </a:r>
            <a:endParaRPr lang="en-US" sz="1600" dirty="0"/>
          </a:p>
          <a:p>
            <a:pPr marL="628650" lvl="1" indent="-171450">
              <a:buFontTx/>
              <a:buChar char="-"/>
            </a:pPr>
            <a:r>
              <a:rPr lang="en-US" sz="1600" dirty="0"/>
              <a:t>Data included traffic violations; our analysis adjusted the data to exclude traffic violations and focused on property crimes and </a:t>
            </a:r>
            <a:r>
              <a:rPr lang="en-US" sz="1600" dirty="0" err="1"/>
              <a:t>criemes</a:t>
            </a:r>
            <a:r>
              <a:rPr lang="en-US" sz="1600" dirty="0"/>
              <a:t> against the person</a:t>
            </a:r>
          </a:p>
          <a:p>
            <a:pPr marL="171450" indent="-171450">
              <a:buFontTx/>
              <a:buChar char="-"/>
            </a:pPr>
            <a:r>
              <a:rPr lang="en-US" sz="1600" dirty="0"/>
              <a:t>During the period of our analysis (Mar 1, 2019 through June 30, 2020), Denver experienced roughly 88,000 crimes, or 181 crimes per </a:t>
            </a:r>
            <a:r>
              <a:rPr lang="en-US" sz="1600" dirty="0" err="1"/>
              <a:t>dayCommentary</a:t>
            </a:r>
            <a:r>
              <a:rPr lang="en-US" sz="1600" dirty="0"/>
              <a:t> on Denver Crime Stats</a:t>
            </a:r>
          </a:p>
          <a:p>
            <a:pPr marL="171450" indent="-171450">
              <a:buFontTx/>
              <a:buChar char="-"/>
            </a:pPr>
            <a:r>
              <a:rPr lang="en-US" sz="1600" dirty="0"/>
              <a:t>Insert panda </a:t>
            </a:r>
            <a:r>
              <a:rPr lang="en-US" sz="1600" dirty="0" err="1"/>
              <a:t>dataframe</a:t>
            </a:r>
            <a:r>
              <a:rPr lang="en-US" sz="1600" dirty="0"/>
              <a:t> on summary stats</a:t>
            </a:r>
          </a:p>
        </p:txBody>
      </p:sp>
      <p:pic>
        <p:nvPicPr>
          <p:cNvPr id="5" name="Picture 4">
            <a:extLst>
              <a:ext uri="{FF2B5EF4-FFF2-40B4-BE49-F238E27FC236}">
                <a16:creationId xmlns:a16="http://schemas.microsoft.com/office/drawing/2014/main" id="{30ACABCE-AB03-4480-B6ED-F275D21A5B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8484" y="3429000"/>
            <a:ext cx="8229617" cy="2743205"/>
          </a:xfrm>
          <a:prstGeom prst="rect">
            <a:avLst/>
          </a:prstGeom>
        </p:spPr>
      </p:pic>
      <p:sp>
        <p:nvSpPr>
          <p:cNvPr id="6" name="TextBox 5">
            <a:extLst>
              <a:ext uri="{FF2B5EF4-FFF2-40B4-BE49-F238E27FC236}">
                <a16:creationId xmlns:a16="http://schemas.microsoft.com/office/drawing/2014/main" id="{E52A46B2-A288-4197-9A07-FECC1B395410}"/>
              </a:ext>
            </a:extLst>
          </p:cNvPr>
          <p:cNvSpPr txBox="1"/>
          <p:nvPr/>
        </p:nvSpPr>
        <p:spPr>
          <a:xfrm>
            <a:off x="522514" y="3429000"/>
            <a:ext cx="2765970" cy="1077218"/>
          </a:xfrm>
          <a:prstGeom prst="rect">
            <a:avLst/>
          </a:prstGeom>
          <a:noFill/>
        </p:spPr>
        <p:txBody>
          <a:bodyPr wrap="square" rtlCol="0">
            <a:spAutoFit/>
          </a:bodyPr>
          <a:lstStyle/>
          <a:p>
            <a:pPr marL="285750" indent="-285750">
              <a:buFontTx/>
              <a:buChar char="-"/>
            </a:pPr>
            <a:r>
              <a:rPr lang="en-US" sz="1600" dirty="0"/>
              <a:t>Insert panda </a:t>
            </a:r>
            <a:r>
              <a:rPr lang="en-US" sz="1600" dirty="0" err="1"/>
              <a:t>dataframe</a:t>
            </a:r>
            <a:r>
              <a:rPr lang="en-US" sz="1600" dirty="0"/>
              <a:t> on summary crime stats over the time periods</a:t>
            </a:r>
          </a:p>
        </p:txBody>
      </p:sp>
    </p:spTree>
    <p:extLst>
      <p:ext uri="{BB962C8B-B14F-4D97-AF65-F5344CB8AC3E}">
        <p14:creationId xmlns:p14="http://schemas.microsoft.com/office/powerpoint/2010/main" val="919777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Denver Crime Trends – Violent vs. Non-Violent</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1815882"/>
          </a:xfrm>
          <a:prstGeom prst="rect">
            <a:avLst/>
          </a:prstGeom>
          <a:noFill/>
        </p:spPr>
        <p:txBody>
          <a:bodyPr wrap="square" rtlCol="0">
            <a:spAutoFit/>
          </a:bodyPr>
          <a:lstStyle/>
          <a:p>
            <a:pPr marL="171450" indent="-171450">
              <a:buFontTx/>
              <a:buChar char="-"/>
            </a:pPr>
            <a:r>
              <a:rPr lang="en-US" sz="1600" dirty="0"/>
              <a:t>Denver’s crime rates have been relatively flat over the last 16 months, although we would note a general decline in crime beginning in August 2019 before increasing in April of 2020</a:t>
            </a:r>
          </a:p>
          <a:p>
            <a:pPr marL="628650" lvl="1" indent="-171450">
              <a:buFontTx/>
              <a:buChar char="-"/>
            </a:pPr>
            <a:r>
              <a:rPr lang="en-US" sz="1600" dirty="0"/>
              <a:t>While this does not appear to be seasonal, we don’t have enough data to confirm this trends and would note that given Denver’s climate, more crimes may occur in the spring and summer seasons when the weather is warmer and more people are active and outdoors</a:t>
            </a:r>
          </a:p>
          <a:p>
            <a:pPr marL="628650" lvl="1" indent="-171450">
              <a:buFontTx/>
              <a:buChar char="-"/>
            </a:pPr>
            <a:r>
              <a:rPr lang="en-US" sz="1600" dirty="0"/>
              <a:t>The team also notes the relatively high increase in non-violent crimes during May 2020, which was the highest monthly increase during the period studied</a:t>
            </a:r>
          </a:p>
        </p:txBody>
      </p:sp>
      <p:pic>
        <p:nvPicPr>
          <p:cNvPr id="7" name="Picture 6">
            <a:extLst>
              <a:ext uri="{FF2B5EF4-FFF2-40B4-BE49-F238E27FC236}">
                <a16:creationId xmlns:a16="http://schemas.microsoft.com/office/drawing/2014/main" id="{00F255F3-B53E-45C6-B779-4CA81DCDBC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871" y="2938374"/>
            <a:ext cx="8778258" cy="3657607"/>
          </a:xfrm>
          <a:prstGeom prst="rect">
            <a:avLst/>
          </a:prstGeom>
        </p:spPr>
      </p:pic>
    </p:spTree>
    <p:extLst>
      <p:ext uri="{BB962C8B-B14F-4D97-AF65-F5344CB8AC3E}">
        <p14:creationId xmlns:p14="http://schemas.microsoft.com/office/powerpoint/2010/main" val="1637507973"/>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60</TotalTime>
  <Words>580</Words>
  <Application>Microsoft Office PowerPoint</Application>
  <PresentationFormat>Widescreen</PresentationFormat>
  <Paragraphs>63</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Century Gothic</vt:lpstr>
      <vt:lpstr>Wingdings 3</vt:lpstr>
      <vt:lpstr>Slice</vt:lpstr>
      <vt:lpstr>Crime trends in select American cities</vt:lpstr>
      <vt:lpstr>Executive summary</vt:lpstr>
      <vt:lpstr>PowerPoint Presentation</vt:lpstr>
      <vt:lpstr>PowerPoint Presentation</vt:lpstr>
      <vt:lpstr>PowerPoint Presentation</vt:lpstr>
      <vt:lpstr>PowerPoint Presentation</vt:lpstr>
      <vt:lpstr>Appendix</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trends in select American cities</dc:title>
  <dc:creator>toddschanzlin@yahoo.com</dc:creator>
  <cp:lastModifiedBy>toddschanzlin@yahoo.com</cp:lastModifiedBy>
  <cp:revision>8</cp:revision>
  <dcterms:created xsi:type="dcterms:W3CDTF">2020-08-01T00:07:00Z</dcterms:created>
  <dcterms:modified xsi:type="dcterms:W3CDTF">2020-08-01T01:07:24Z</dcterms:modified>
</cp:coreProperties>
</file>