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6" r:id="rId6"/>
    <p:sldId id="275" r:id="rId7"/>
    <p:sldId id="271" r:id="rId8"/>
    <p:sldId id="272" r:id="rId9"/>
    <p:sldId id="276" r:id="rId10"/>
    <p:sldId id="267" r:id="rId11"/>
    <p:sldId id="277" r:id="rId12"/>
    <p:sldId id="258" r:id="rId13"/>
    <p:sldId id="259" r:id="rId14"/>
    <p:sldId id="264" r:id="rId15"/>
    <p:sldId id="265" r:id="rId16"/>
    <p:sldId id="278" r:id="rId17"/>
    <p:sldId id="280" r:id="rId18"/>
    <p:sldId id="281" r:id="rId19"/>
    <p:sldId id="282"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3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8/3/2020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dirty="0"/>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opendataphilly.org/dataset/crime-incidents/resource/a2373b85-408b-4144-84e9-cb24843e5f2b"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Angels Crime Correlation with COVID-19</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The lack of correlation of Los Angeles’ reported crimes with reported COVID cases is consistent with the results we found across the entire city data set</a:t>
            </a:r>
          </a:p>
          <a:p>
            <a:pPr marL="171450" indent="-171450">
              <a:buFontTx/>
              <a:buChar char="-"/>
            </a:pPr>
            <a:r>
              <a:rPr lang="en-US" sz="1600" dirty="0"/>
              <a:t>If there were any correlation, we would have expected to see the results in Los Angeles, given that its reported COVID case counts were significantly higher than any other  city in our study</a:t>
            </a:r>
          </a:p>
        </p:txBody>
      </p:sp>
      <p:pic>
        <p:nvPicPr>
          <p:cNvPr id="5" name="Picture 4">
            <a:extLst>
              <a:ext uri="{FF2B5EF4-FFF2-40B4-BE49-F238E27FC236}">
                <a16:creationId xmlns:a16="http://schemas.microsoft.com/office/drawing/2014/main" id="{B62E8094-E8E4-4CA8-83A7-DD2569A57C9A}"/>
              </a:ext>
            </a:extLst>
          </p:cNvPr>
          <p:cNvPicPr>
            <a:picLocks noChangeAspect="1"/>
          </p:cNvPicPr>
          <p:nvPr/>
        </p:nvPicPr>
        <p:blipFill>
          <a:blip r:embed="rId2"/>
          <a:stretch>
            <a:fillRect/>
          </a:stretch>
        </p:blipFill>
        <p:spPr>
          <a:xfrm>
            <a:off x="853688" y="3052295"/>
            <a:ext cx="4766118" cy="3260481"/>
          </a:xfrm>
          <a:prstGeom prst="rect">
            <a:avLst/>
          </a:prstGeom>
        </p:spPr>
      </p:pic>
      <p:pic>
        <p:nvPicPr>
          <p:cNvPr id="6" name="Picture 5">
            <a:extLst>
              <a:ext uri="{FF2B5EF4-FFF2-40B4-BE49-F238E27FC236}">
                <a16:creationId xmlns:a16="http://schemas.microsoft.com/office/drawing/2014/main" id="{F57C74FB-EF38-4FDF-A447-299B42AAE610}"/>
              </a:ext>
            </a:extLst>
          </p:cNvPr>
          <p:cNvPicPr>
            <a:picLocks noChangeAspect="1"/>
          </p:cNvPicPr>
          <p:nvPr/>
        </p:nvPicPr>
        <p:blipFill>
          <a:blip r:embed="rId3"/>
          <a:stretch>
            <a:fillRect/>
          </a:stretch>
        </p:blipFill>
        <p:spPr>
          <a:xfrm>
            <a:off x="6324084" y="3052295"/>
            <a:ext cx="4657518" cy="3256575"/>
          </a:xfrm>
          <a:prstGeom prst="rect">
            <a:avLst/>
          </a:prstGeom>
        </p:spPr>
      </p:pic>
    </p:spTree>
    <p:extLst>
      <p:ext uri="{BB962C8B-B14F-4D97-AF65-F5344CB8AC3E}">
        <p14:creationId xmlns:p14="http://schemas.microsoft.com/office/powerpoint/2010/main" val="28918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Conclusions and Insights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955203"/>
          </a:xfrm>
          <a:prstGeom prst="rect">
            <a:avLst/>
          </a:prstGeom>
          <a:noFill/>
        </p:spPr>
        <p:txBody>
          <a:bodyPr wrap="square" rtlCol="0">
            <a:spAutoFit/>
          </a:bodyPr>
          <a:lstStyle/>
          <a:p>
            <a:pPr marR="0" lvl="0" algn="l" defTabSz="457200" rtl="0" eaLnBrk="1" fontAlgn="auto" latinLnBrk="0" hangingPunct="1">
              <a:lnSpc>
                <a:spcPct val="100000"/>
              </a:lnSpc>
              <a:spcBef>
                <a:spcPts val="1200"/>
              </a:spcBef>
              <a:spcAft>
                <a:spcPts val="0"/>
              </a:spcAft>
              <a:buClrTx/>
              <a:buSzTx/>
              <a:tabLst/>
              <a:defRPr/>
            </a:pPr>
            <a:r>
              <a:rPr kumimoji="0" lang="en-US" sz="2000" b="0" i="0" u="sng" strike="noStrike" kern="1200" cap="none" spc="0" normalizeH="0" baseline="0" noProof="0" dirty="0">
                <a:ln>
                  <a:noFill/>
                </a:ln>
                <a:solidFill>
                  <a:prstClr val="white"/>
                </a:solidFill>
                <a:effectLst/>
                <a:uLnTx/>
                <a:uFillTx/>
                <a:latin typeface="Century Gothic" panose="020B0502020202020204"/>
                <a:ea typeface="+mn-ea"/>
                <a:cs typeface="+mn-cs"/>
              </a:rPr>
              <a:t>Conclusions</a:t>
            </a:r>
            <a:endParaRPr kumimoji="0" lang="en-US" sz="1600" b="0" i="0" u="sng"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Found no statistical correlation between the increase of Covid cases in the select major cities relative to violent or non-violent crime.</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600" dirty="0">
                <a:solidFill>
                  <a:prstClr val="white"/>
                </a:solidFill>
                <a:latin typeface="Century Gothic" panose="020B0502020202020204"/>
              </a:rPr>
              <a:t>In the months where new Covid cases are increasing, there are trends of crime reduction</a:t>
            </a:r>
          </a:p>
          <a:p>
            <a:pPr marL="742950" lvl="1" indent="-285750" defTabSz="457200">
              <a:spcBef>
                <a:spcPts val="600"/>
              </a:spcBef>
              <a:buFont typeface="Arial" panose="020B0604020202020204" pitchFamily="34" charset="0"/>
              <a:buChar cha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Believe this is based on city being on lock-down to reduce spread</a:t>
            </a:r>
          </a:p>
          <a:p>
            <a:pPr marL="742950" lvl="1" indent="-285750" defTabSz="457200">
              <a:spcBef>
                <a:spcPts val="600"/>
              </a:spcBef>
              <a:buFont typeface="Arial" panose="020B0604020202020204" pitchFamily="34" charset="0"/>
              <a:buChar char="•"/>
            </a:pPr>
            <a:r>
              <a:rPr lang="en-US" sz="1400" dirty="0">
                <a:solidFill>
                  <a:prstClr val="white"/>
                </a:solidFill>
                <a:latin typeface="Century Gothic" panose="020B0502020202020204"/>
              </a:rPr>
              <a:t>Break in trend in May / June can be attributed to:</a:t>
            </a:r>
          </a:p>
          <a:p>
            <a:pPr marL="1200150" lvl="2" indent="-285750" defTabSz="457200">
              <a:spcBef>
                <a:spcPts val="600"/>
              </a:spcBef>
              <a:buFont typeface="Arial" panose="020B0604020202020204" pitchFamily="34" charset="0"/>
              <a:buChar cha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City relaxing lockdown </a:t>
            </a:r>
            <a:r>
              <a:rPr lang="en-US" sz="1200" dirty="0">
                <a:solidFill>
                  <a:prstClr val="white"/>
                </a:solidFill>
                <a:latin typeface="Century Gothic" panose="020B0502020202020204"/>
              </a:rPr>
              <a:t>measures during that time period</a:t>
            </a:r>
          </a:p>
          <a:p>
            <a:pPr marL="1200150" lvl="2" indent="-285750" defTabSz="457200">
              <a:spcBef>
                <a:spcPts val="600"/>
              </a:spcBef>
              <a:buFont typeface="Arial" panose="020B0604020202020204" pitchFamily="34" charset="0"/>
              <a:buChar char="•"/>
            </a:pPr>
            <a:r>
              <a:rPr lang="en-US" sz="1200" dirty="0">
                <a:solidFill>
                  <a:prstClr val="white"/>
                </a:solidFill>
                <a:latin typeface="Century Gothic" panose="020B0502020202020204"/>
              </a:rPr>
              <a:t>Large protests taking place during this period, as well</a:t>
            </a:r>
          </a:p>
          <a:p>
            <a:pPr defTabSz="457200">
              <a:spcBef>
                <a:spcPts val="1200"/>
              </a:spcBef>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defTabSz="457200">
              <a:spcBef>
                <a:spcPts val="1200"/>
              </a:spcBef>
            </a:pPr>
            <a:r>
              <a:rPr lang="en-US" sz="2000" u="sng" dirty="0">
                <a:solidFill>
                  <a:prstClr val="white"/>
                </a:solidFill>
                <a:latin typeface="Century Gothic" panose="020B0502020202020204"/>
              </a:rPr>
              <a:t>Potential Improvement in Study</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It would be interesting to look at ten years of historical crime data for these cities to obtain statistical mean, median, and standard deviation, by month, to compare to the period of increasing Covid cases to determine if there is any significance</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Other trends that may be observable over longer periods of time include seasonal changes and long-term changes in overall economic activity on crime rates by city</a:t>
            </a:r>
          </a:p>
        </p:txBody>
      </p:sp>
    </p:spTree>
    <p:extLst>
      <p:ext uri="{BB962C8B-B14F-4D97-AF65-F5344CB8AC3E}">
        <p14:creationId xmlns:p14="http://schemas.microsoft.com/office/powerpoint/2010/main" val="233039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Data on Other Selected Cities</a:t>
            </a:r>
          </a:p>
        </p:txBody>
      </p:sp>
    </p:spTree>
    <p:extLst>
      <p:ext uri="{BB962C8B-B14F-4D97-AF65-F5344CB8AC3E}">
        <p14:creationId xmlns:p14="http://schemas.microsoft.com/office/powerpoint/2010/main" val="398515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crimes against the person</a:t>
            </a:r>
          </a:p>
          <a:p>
            <a:pPr marL="171450" indent="-171450">
              <a:buFontTx/>
              <a:buChar char="-"/>
            </a:pPr>
            <a:r>
              <a:rPr lang="en-US" sz="1600" dirty="0"/>
              <a:t>During the period of our analysis (Mar 1, 2019 through June 30, 2020), Denver experienced roughly 88,000 crimes, or 181 crimes per day</a:t>
            </a:r>
          </a:p>
        </p:txBody>
      </p:sp>
      <p:pic>
        <p:nvPicPr>
          <p:cNvPr id="4" name="Picture 3">
            <a:extLst>
              <a:ext uri="{FF2B5EF4-FFF2-40B4-BE49-F238E27FC236}">
                <a16:creationId xmlns:a16="http://schemas.microsoft.com/office/drawing/2014/main" id="{483B8528-AD0F-4DE8-B744-9CEEB2BA81C0}"/>
              </a:ext>
            </a:extLst>
          </p:cNvPr>
          <p:cNvPicPr>
            <a:picLocks noChangeAspect="1"/>
          </p:cNvPicPr>
          <p:nvPr/>
        </p:nvPicPr>
        <p:blipFill>
          <a:blip r:embed="rId3"/>
          <a:stretch>
            <a:fillRect/>
          </a:stretch>
        </p:blipFill>
        <p:spPr>
          <a:xfrm>
            <a:off x="204078" y="3004607"/>
            <a:ext cx="2569728" cy="3157978"/>
          </a:xfrm>
          <a:prstGeom prst="rect">
            <a:avLst/>
          </a:prstGeom>
        </p:spPr>
      </p:pic>
      <p:pic>
        <p:nvPicPr>
          <p:cNvPr id="6" name="Picture 5">
            <a:extLst>
              <a:ext uri="{FF2B5EF4-FFF2-40B4-BE49-F238E27FC236}">
                <a16:creationId xmlns:a16="http://schemas.microsoft.com/office/drawing/2014/main" id="{A03F4B7B-B862-4175-88BC-1BA50CDE6380}"/>
              </a:ext>
            </a:extLst>
          </p:cNvPr>
          <p:cNvPicPr>
            <a:picLocks noChangeAspect="1"/>
          </p:cNvPicPr>
          <p:nvPr/>
        </p:nvPicPr>
        <p:blipFill rotWithShape="1">
          <a:blip r:embed="rId4">
            <a:extLst>
              <a:ext uri="{28A0092B-C50C-407E-A947-70E740481C1C}">
                <a14:useLocalDpi xmlns:a14="http://schemas.microsoft.com/office/drawing/2010/main" val="0"/>
              </a:ext>
            </a:extLst>
          </a:blip>
          <a:srcRect l="7843" r="-7843"/>
          <a:stretch/>
        </p:blipFill>
        <p:spPr>
          <a:xfrm>
            <a:off x="2983106" y="3053619"/>
            <a:ext cx="9326899" cy="3108966"/>
          </a:xfrm>
          <a:prstGeom prst="rect">
            <a:avLst/>
          </a:prstGeom>
        </p:spPr>
      </p:pic>
    </p:spTree>
    <p:extLst>
      <p:ext uri="{BB962C8B-B14F-4D97-AF65-F5344CB8AC3E}">
        <p14:creationId xmlns:p14="http://schemas.microsoft.com/office/powerpoint/2010/main" val="9197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26080"/>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Aggravated and Sexual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vs. Reported COVID Cases</a:t>
            </a:r>
          </a:p>
        </p:txBody>
      </p:sp>
      <p:pic>
        <p:nvPicPr>
          <p:cNvPr id="5" name="Picture 4">
            <a:extLst>
              <a:ext uri="{FF2B5EF4-FFF2-40B4-BE49-F238E27FC236}">
                <a16:creationId xmlns:a16="http://schemas.microsoft.com/office/drawing/2014/main" id="{577C58B7-1865-4196-94C9-17DA38504D83}"/>
              </a:ext>
            </a:extLst>
          </p:cNvPr>
          <p:cNvPicPr>
            <a:picLocks noChangeAspect="1"/>
          </p:cNvPicPr>
          <p:nvPr/>
        </p:nvPicPr>
        <p:blipFill>
          <a:blip r:embed="rId2"/>
          <a:stretch>
            <a:fillRect/>
          </a:stretch>
        </p:blipFill>
        <p:spPr>
          <a:xfrm>
            <a:off x="1713662" y="785950"/>
            <a:ext cx="3819105" cy="2868854"/>
          </a:xfrm>
          <a:prstGeom prst="rect">
            <a:avLst/>
          </a:prstGeom>
        </p:spPr>
      </p:pic>
      <p:pic>
        <p:nvPicPr>
          <p:cNvPr id="7" name="Picture 6">
            <a:extLst>
              <a:ext uri="{FF2B5EF4-FFF2-40B4-BE49-F238E27FC236}">
                <a16:creationId xmlns:a16="http://schemas.microsoft.com/office/drawing/2014/main" id="{3C857A3C-B176-477E-B05D-0A894E27D207}"/>
              </a:ext>
            </a:extLst>
          </p:cNvPr>
          <p:cNvPicPr>
            <a:picLocks noChangeAspect="1"/>
          </p:cNvPicPr>
          <p:nvPr/>
        </p:nvPicPr>
        <p:blipFill>
          <a:blip r:embed="rId3"/>
          <a:stretch>
            <a:fillRect/>
          </a:stretch>
        </p:blipFill>
        <p:spPr>
          <a:xfrm>
            <a:off x="5871098" y="851587"/>
            <a:ext cx="3924848" cy="2737581"/>
          </a:xfrm>
          <a:prstGeom prst="rect">
            <a:avLst/>
          </a:prstGeom>
        </p:spPr>
      </p:pic>
      <p:pic>
        <p:nvPicPr>
          <p:cNvPr id="8" name="Picture 7">
            <a:extLst>
              <a:ext uri="{FF2B5EF4-FFF2-40B4-BE49-F238E27FC236}">
                <a16:creationId xmlns:a16="http://schemas.microsoft.com/office/drawing/2014/main" id="{A9F4B561-7EB9-49DC-A2DA-2A79282922DB}"/>
              </a:ext>
            </a:extLst>
          </p:cNvPr>
          <p:cNvPicPr>
            <a:picLocks noChangeAspect="1"/>
          </p:cNvPicPr>
          <p:nvPr/>
        </p:nvPicPr>
        <p:blipFill>
          <a:blip r:embed="rId4"/>
          <a:stretch>
            <a:fillRect/>
          </a:stretch>
        </p:blipFill>
        <p:spPr>
          <a:xfrm>
            <a:off x="1691037" y="3751224"/>
            <a:ext cx="3864356" cy="2877904"/>
          </a:xfrm>
          <a:prstGeom prst="rect">
            <a:avLst/>
          </a:prstGeom>
        </p:spPr>
      </p:pic>
      <p:pic>
        <p:nvPicPr>
          <p:cNvPr id="9" name="Picture 8">
            <a:extLst>
              <a:ext uri="{FF2B5EF4-FFF2-40B4-BE49-F238E27FC236}">
                <a16:creationId xmlns:a16="http://schemas.microsoft.com/office/drawing/2014/main" id="{F47428EA-A821-4171-8654-C603EBD99495}"/>
              </a:ext>
            </a:extLst>
          </p:cNvPr>
          <p:cNvPicPr>
            <a:picLocks noChangeAspect="1"/>
          </p:cNvPicPr>
          <p:nvPr/>
        </p:nvPicPr>
        <p:blipFill>
          <a:blip r:embed="rId5"/>
          <a:stretch>
            <a:fillRect/>
          </a:stretch>
        </p:blipFill>
        <p:spPr>
          <a:xfrm>
            <a:off x="5871098" y="3839819"/>
            <a:ext cx="3961047" cy="2700714"/>
          </a:xfrm>
          <a:prstGeom prst="rect">
            <a:avLst/>
          </a:prstGeom>
        </p:spPr>
      </p:pic>
      <p:sp>
        <p:nvSpPr>
          <p:cNvPr id="4" name="TextBox 3">
            <a:extLst>
              <a:ext uri="{FF2B5EF4-FFF2-40B4-BE49-F238E27FC236}">
                <a16:creationId xmlns:a16="http://schemas.microsoft.com/office/drawing/2014/main" id="{612F1426-41B0-4F35-A488-4855A15E0D3C}"/>
              </a:ext>
            </a:extLst>
          </p:cNvPr>
          <p:cNvSpPr txBox="1"/>
          <p:nvPr/>
        </p:nvSpPr>
        <p:spPr>
          <a:xfrm>
            <a:off x="902372" y="1191677"/>
            <a:ext cx="461665" cy="2057400"/>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Violent Crimes</a:t>
            </a:r>
          </a:p>
        </p:txBody>
      </p:sp>
      <p:sp>
        <p:nvSpPr>
          <p:cNvPr id="10" name="TextBox 9">
            <a:extLst>
              <a:ext uri="{FF2B5EF4-FFF2-40B4-BE49-F238E27FC236}">
                <a16:creationId xmlns:a16="http://schemas.microsoft.com/office/drawing/2014/main" id="{82191070-E1E0-4F36-9424-C55631371DFF}"/>
              </a:ext>
            </a:extLst>
          </p:cNvPr>
          <p:cNvSpPr txBox="1"/>
          <p:nvPr/>
        </p:nvSpPr>
        <p:spPr>
          <a:xfrm>
            <a:off x="902371" y="4036819"/>
            <a:ext cx="461665" cy="2306714"/>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Non-Violent Crimes</a:t>
            </a:r>
          </a:p>
        </p:txBody>
      </p:sp>
    </p:spTree>
    <p:extLst>
      <p:ext uri="{BB962C8B-B14F-4D97-AF65-F5344CB8AC3E}">
        <p14:creationId xmlns:p14="http://schemas.microsoft.com/office/powerpoint/2010/main" val="206432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https://www.opendataphilly.org/dataset/crime-incidents/resource/a2373b85-408b-4144-84e9-cb24843e5f2b</a:t>
            </a:r>
            <a:endParaRPr lang="en-US" sz="1600" dirty="0"/>
          </a:p>
          <a:p>
            <a:pPr marL="171450" indent="-171450">
              <a:buFontTx/>
              <a:buChar char="-"/>
            </a:pPr>
            <a:r>
              <a:rPr lang="en-US" sz="1600" dirty="0"/>
              <a:t>During the period of this analysis (March 1, 2019 through June 30, 2020), Philadelphia experienced roughly 210,000 crimes, or 460 crimes per day</a:t>
            </a:r>
          </a:p>
        </p:txBody>
      </p:sp>
      <p:pic>
        <p:nvPicPr>
          <p:cNvPr id="7" name="Picture 6">
            <a:extLst>
              <a:ext uri="{FF2B5EF4-FFF2-40B4-BE49-F238E27FC236}">
                <a16:creationId xmlns:a16="http://schemas.microsoft.com/office/drawing/2014/main" id="{BABF2B65-A0A4-4F0F-8337-F94B7E546E19}"/>
              </a:ext>
            </a:extLst>
          </p:cNvPr>
          <p:cNvPicPr>
            <a:picLocks noChangeAspect="1"/>
          </p:cNvPicPr>
          <p:nvPr/>
        </p:nvPicPr>
        <p:blipFill rotWithShape="1">
          <a:blip r:embed="rId3"/>
          <a:srcRect l="13379"/>
          <a:stretch/>
        </p:blipFill>
        <p:spPr>
          <a:xfrm>
            <a:off x="204188" y="3076750"/>
            <a:ext cx="3263250" cy="2770059"/>
          </a:xfrm>
          <a:prstGeom prst="rect">
            <a:avLst/>
          </a:prstGeom>
        </p:spPr>
      </p:pic>
      <p:pic>
        <p:nvPicPr>
          <p:cNvPr id="9" name="Picture 8">
            <a:extLst>
              <a:ext uri="{FF2B5EF4-FFF2-40B4-BE49-F238E27FC236}">
                <a16:creationId xmlns:a16="http://schemas.microsoft.com/office/drawing/2014/main" id="{0FB8470A-1944-45C2-AA57-A55A41FFD596}"/>
              </a:ext>
            </a:extLst>
          </p:cNvPr>
          <p:cNvPicPr>
            <a:picLocks noChangeAspect="1"/>
          </p:cNvPicPr>
          <p:nvPr/>
        </p:nvPicPr>
        <p:blipFill>
          <a:blip r:embed="rId4"/>
          <a:stretch>
            <a:fillRect/>
          </a:stretch>
        </p:blipFill>
        <p:spPr>
          <a:xfrm>
            <a:off x="3587160" y="3076750"/>
            <a:ext cx="8454546" cy="2770059"/>
          </a:xfrm>
          <a:prstGeom prst="rect">
            <a:avLst/>
          </a:prstGeom>
        </p:spPr>
      </p:pic>
    </p:spTree>
    <p:extLst>
      <p:ext uri="{BB962C8B-B14F-4D97-AF65-F5344CB8AC3E}">
        <p14:creationId xmlns:p14="http://schemas.microsoft.com/office/powerpoint/2010/main" val="418424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Philadelphia’s crime rates show a downtrend for both violent and non-violent crimes since October, 2019. </a:t>
            </a:r>
          </a:p>
          <a:p>
            <a:pPr marL="628650" lvl="1" indent="-171450">
              <a:buFontTx/>
              <a:buChar char="-"/>
            </a:pPr>
            <a:r>
              <a:rPr lang="en-US" sz="1600" dirty="0"/>
              <a:t>The downtrend from February 2020 into May 2020 can be attributed to federal and state mandated lockdowns</a:t>
            </a:r>
          </a:p>
          <a:p>
            <a:pPr marL="628650" lvl="1" indent="-171450">
              <a:buFontTx/>
              <a:buChar char="-"/>
            </a:pPr>
            <a:r>
              <a:rPr lang="en-US" sz="1600" dirty="0"/>
              <a:t>The spike in May for violent and non-violent crime may be due to the widespread national protest rallies seen in many major cities. </a:t>
            </a:r>
          </a:p>
          <a:p>
            <a:pPr marL="171450" indent="-171450">
              <a:buFontTx/>
              <a:buChar char="-"/>
            </a:pPr>
            <a:r>
              <a:rPr lang="en-US" sz="1600" dirty="0"/>
              <a:t>With only 16 months of data, it is not possible to draw any conclusions around seasonality.</a:t>
            </a:r>
          </a:p>
          <a:p>
            <a:pPr marL="171450" indent="-171450">
              <a:buFontTx/>
              <a:buChar char="-"/>
            </a:pPr>
            <a:endParaRPr lang="en-US" sz="1600" dirty="0"/>
          </a:p>
        </p:txBody>
      </p:sp>
      <p:pic>
        <p:nvPicPr>
          <p:cNvPr id="5" name="Picture 4">
            <a:extLst>
              <a:ext uri="{FF2B5EF4-FFF2-40B4-BE49-F238E27FC236}">
                <a16:creationId xmlns:a16="http://schemas.microsoft.com/office/drawing/2014/main" id="{491D7257-1AC4-4B2C-9518-9A6CB560F801}"/>
              </a:ext>
            </a:extLst>
          </p:cNvPr>
          <p:cNvPicPr>
            <a:picLocks noChangeAspect="1"/>
          </p:cNvPicPr>
          <p:nvPr/>
        </p:nvPicPr>
        <p:blipFill>
          <a:blip r:embed="rId2"/>
          <a:stretch>
            <a:fillRect/>
          </a:stretch>
        </p:blipFill>
        <p:spPr>
          <a:xfrm>
            <a:off x="1899822" y="2798118"/>
            <a:ext cx="8585308" cy="3785569"/>
          </a:xfrm>
          <a:prstGeom prst="rect">
            <a:avLst/>
          </a:prstGeom>
        </p:spPr>
      </p:pic>
    </p:spTree>
    <p:extLst>
      <p:ext uri="{BB962C8B-B14F-4D97-AF65-F5344CB8AC3E}">
        <p14:creationId xmlns:p14="http://schemas.microsoft.com/office/powerpoint/2010/main" val="81544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Again, there is a noticeable downtrend from October 2020 in some of the top violent crimes and this trend is disrupted in May / June 2020 with a spike upward due to ease of lockdown and the national protests happening in major cities during this time period</a:t>
            </a:r>
          </a:p>
          <a:p>
            <a:pPr marL="171450" indent="-171450">
              <a:buFontTx/>
              <a:buChar char="-"/>
            </a:pPr>
            <a:r>
              <a:rPr lang="en-US" sz="1600" dirty="0"/>
              <a:t>The only exception, noted, in this graph is “Robbery – No Firearm” crimes did maintain a trend downward through May / June 2020</a:t>
            </a:r>
          </a:p>
        </p:txBody>
      </p:sp>
      <p:pic>
        <p:nvPicPr>
          <p:cNvPr id="6" name="Picture 5">
            <a:extLst>
              <a:ext uri="{FF2B5EF4-FFF2-40B4-BE49-F238E27FC236}">
                <a16:creationId xmlns:a16="http://schemas.microsoft.com/office/drawing/2014/main" id="{7C669163-B229-4AC4-97F5-5BC48580D669}"/>
              </a:ext>
            </a:extLst>
          </p:cNvPr>
          <p:cNvPicPr>
            <a:picLocks noChangeAspect="1"/>
          </p:cNvPicPr>
          <p:nvPr/>
        </p:nvPicPr>
        <p:blipFill>
          <a:blip r:embed="rId2"/>
          <a:stretch>
            <a:fillRect/>
          </a:stretch>
        </p:blipFill>
        <p:spPr>
          <a:xfrm>
            <a:off x="1322773" y="2402329"/>
            <a:ext cx="9271293" cy="4088044"/>
          </a:xfrm>
          <a:prstGeom prst="rect">
            <a:avLst/>
          </a:prstGeom>
        </p:spPr>
      </p:pic>
    </p:spTree>
    <p:extLst>
      <p:ext uri="{BB962C8B-B14F-4D97-AF65-F5344CB8AC3E}">
        <p14:creationId xmlns:p14="http://schemas.microsoft.com/office/powerpoint/2010/main" val="48940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a:xfrm>
            <a:off x="684213" y="4495800"/>
            <a:ext cx="8534400" cy="494841"/>
          </a:xfrm>
        </p:spPr>
        <p:txBody>
          <a:bodyPr>
            <a:normAutofit/>
          </a:bodyPr>
          <a:lstStyle/>
          <a:p>
            <a:r>
              <a:rPr lang="en-US" dirty="0"/>
              <a:t>Scope of the Study and Summary Findings</a:t>
            </a:r>
          </a:p>
          <a:p>
            <a:endParaRPr lang="en-US" dirty="0"/>
          </a:p>
        </p:txBody>
      </p:sp>
      <p:sp>
        <p:nvSpPr>
          <p:cNvPr id="5" name="TextBox 4">
            <a:extLst>
              <a:ext uri="{FF2B5EF4-FFF2-40B4-BE49-F238E27FC236}">
                <a16:creationId xmlns:a16="http://schemas.microsoft.com/office/drawing/2014/main" id="{5261646F-27E3-45A1-B616-DC56631721C0}"/>
              </a:ext>
            </a:extLst>
          </p:cNvPr>
          <p:cNvSpPr txBox="1"/>
          <p:nvPr/>
        </p:nvSpPr>
        <p:spPr>
          <a:xfrm>
            <a:off x="762919" y="4990641"/>
            <a:ext cx="2210468" cy="1077218"/>
          </a:xfrm>
          <a:prstGeom prst="rect">
            <a:avLst/>
          </a:prstGeom>
          <a:noFill/>
        </p:spPr>
        <p:txBody>
          <a:bodyPr wrap="square">
            <a:spAutoFit/>
          </a:bodyPr>
          <a:lstStyle/>
          <a:p>
            <a:r>
              <a:rPr lang="en-US" sz="1600" dirty="0">
                <a:solidFill>
                  <a:schemeClr val="tx1">
                    <a:lumMod val="95000"/>
                  </a:schemeClr>
                </a:solidFill>
              </a:rPr>
              <a:t>Angela Banko</a:t>
            </a:r>
          </a:p>
          <a:p>
            <a:r>
              <a:rPr lang="en-US" sz="1600" dirty="0">
                <a:solidFill>
                  <a:schemeClr val="tx1">
                    <a:lumMod val="95000"/>
                  </a:schemeClr>
                </a:solidFill>
              </a:rPr>
              <a:t>Ashely Drewry</a:t>
            </a:r>
          </a:p>
          <a:p>
            <a:r>
              <a:rPr lang="en-US" sz="1600" dirty="0">
                <a:solidFill>
                  <a:schemeClr val="tx1">
                    <a:lumMod val="95000"/>
                  </a:schemeClr>
                </a:solidFill>
              </a:rPr>
              <a:t>Dave Moorman</a:t>
            </a:r>
          </a:p>
          <a:p>
            <a:r>
              <a:rPr lang="en-US" sz="1600" dirty="0">
                <a:solidFill>
                  <a:schemeClr val="tx1">
                    <a:lumMod val="95000"/>
                  </a:schemeClr>
                </a:solidFill>
              </a:rPr>
              <a:t>Todd Schanzlin</a:t>
            </a:r>
          </a:p>
        </p:txBody>
      </p:sp>
    </p:spTree>
    <p:extLst>
      <p:ext uri="{BB962C8B-B14F-4D97-AF65-F5344CB8AC3E}">
        <p14:creationId xmlns:p14="http://schemas.microsoft.com/office/powerpoint/2010/main" val="250335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vs. Reported COVID Cases</a:t>
            </a:r>
          </a:p>
        </p:txBody>
      </p:sp>
      <p:pic>
        <p:nvPicPr>
          <p:cNvPr id="3" name="Picture 2">
            <a:extLst>
              <a:ext uri="{FF2B5EF4-FFF2-40B4-BE49-F238E27FC236}">
                <a16:creationId xmlns:a16="http://schemas.microsoft.com/office/drawing/2014/main" id="{E62D15F7-831B-4945-A813-19B5375BF68B}"/>
              </a:ext>
            </a:extLst>
          </p:cNvPr>
          <p:cNvPicPr>
            <a:picLocks noChangeAspect="1"/>
          </p:cNvPicPr>
          <p:nvPr/>
        </p:nvPicPr>
        <p:blipFill>
          <a:blip r:embed="rId2"/>
          <a:stretch>
            <a:fillRect/>
          </a:stretch>
        </p:blipFill>
        <p:spPr>
          <a:xfrm>
            <a:off x="1784578" y="818074"/>
            <a:ext cx="3881026" cy="2864567"/>
          </a:xfrm>
          <a:prstGeom prst="rect">
            <a:avLst/>
          </a:prstGeom>
        </p:spPr>
      </p:pic>
      <p:pic>
        <p:nvPicPr>
          <p:cNvPr id="4" name="Picture 3">
            <a:extLst>
              <a:ext uri="{FF2B5EF4-FFF2-40B4-BE49-F238E27FC236}">
                <a16:creationId xmlns:a16="http://schemas.microsoft.com/office/drawing/2014/main" id="{2CC155AD-73E0-473F-8B44-EDAB7ADD8EA0}"/>
              </a:ext>
            </a:extLst>
          </p:cNvPr>
          <p:cNvPicPr>
            <a:picLocks noChangeAspect="1"/>
          </p:cNvPicPr>
          <p:nvPr/>
        </p:nvPicPr>
        <p:blipFill>
          <a:blip r:embed="rId3"/>
          <a:stretch>
            <a:fillRect/>
          </a:stretch>
        </p:blipFill>
        <p:spPr>
          <a:xfrm>
            <a:off x="5951616" y="895475"/>
            <a:ext cx="3985531" cy="2701190"/>
          </a:xfrm>
          <a:prstGeom prst="rect">
            <a:avLst/>
          </a:prstGeom>
        </p:spPr>
      </p:pic>
      <p:pic>
        <p:nvPicPr>
          <p:cNvPr id="6" name="Picture 5">
            <a:extLst>
              <a:ext uri="{FF2B5EF4-FFF2-40B4-BE49-F238E27FC236}">
                <a16:creationId xmlns:a16="http://schemas.microsoft.com/office/drawing/2014/main" id="{3B78D3E3-AC90-4D62-8411-D461E85B16BD}"/>
              </a:ext>
            </a:extLst>
          </p:cNvPr>
          <p:cNvPicPr>
            <a:picLocks noChangeAspect="1"/>
          </p:cNvPicPr>
          <p:nvPr/>
        </p:nvPicPr>
        <p:blipFill>
          <a:blip r:embed="rId4"/>
          <a:stretch>
            <a:fillRect/>
          </a:stretch>
        </p:blipFill>
        <p:spPr>
          <a:xfrm>
            <a:off x="1736565" y="3782924"/>
            <a:ext cx="3933612" cy="2790738"/>
          </a:xfrm>
          <a:prstGeom prst="rect">
            <a:avLst/>
          </a:prstGeom>
        </p:spPr>
      </p:pic>
      <p:pic>
        <p:nvPicPr>
          <p:cNvPr id="10" name="Picture 9">
            <a:extLst>
              <a:ext uri="{FF2B5EF4-FFF2-40B4-BE49-F238E27FC236}">
                <a16:creationId xmlns:a16="http://schemas.microsoft.com/office/drawing/2014/main" id="{FEAE660E-59D0-4180-89F3-A0CC754AC75E}"/>
              </a:ext>
            </a:extLst>
          </p:cNvPr>
          <p:cNvPicPr>
            <a:picLocks noChangeAspect="1"/>
          </p:cNvPicPr>
          <p:nvPr/>
        </p:nvPicPr>
        <p:blipFill>
          <a:blip r:embed="rId5"/>
          <a:stretch>
            <a:fillRect/>
          </a:stretch>
        </p:blipFill>
        <p:spPr>
          <a:xfrm>
            <a:off x="5951616" y="3836510"/>
            <a:ext cx="3953045" cy="2674993"/>
          </a:xfrm>
          <a:prstGeom prst="rect">
            <a:avLst/>
          </a:prstGeom>
        </p:spPr>
      </p:pic>
      <p:sp>
        <p:nvSpPr>
          <p:cNvPr id="7" name="TextBox 6">
            <a:extLst>
              <a:ext uri="{FF2B5EF4-FFF2-40B4-BE49-F238E27FC236}">
                <a16:creationId xmlns:a16="http://schemas.microsoft.com/office/drawing/2014/main" id="{67AFC3CD-8157-4815-94BA-9E8554BD8EFB}"/>
              </a:ext>
            </a:extLst>
          </p:cNvPr>
          <p:cNvSpPr txBox="1"/>
          <p:nvPr/>
        </p:nvSpPr>
        <p:spPr>
          <a:xfrm>
            <a:off x="902372" y="1192126"/>
            <a:ext cx="461665" cy="2057400"/>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Violent Crimes</a:t>
            </a:r>
          </a:p>
        </p:txBody>
      </p:sp>
      <p:sp>
        <p:nvSpPr>
          <p:cNvPr id="8" name="TextBox 7">
            <a:extLst>
              <a:ext uri="{FF2B5EF4-FFF2-40B4-BE49-F238E27FC236}">
                <a16:creationId xmlns:a16="http://schemas.microsoft.com/office/drawing/2014/main" id="{096F3048-C165-4526-B47E-E55BE5016302}"/>
              </a:ext>
            </a:extLst>
          </p:cNvPr>
          <p:cNvSpPr txBox="1"/>
          <p:nvPr/>
        </p:nvSpPr>
        <p:spPr>
          <a:xfrm>
            <a:off x="902371" y="3994929"/>
            <a:ext cx="461665" cy="2306714"/>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Non-Violent Crimes</a:t>
            </a:r>
          </a:p>
        </p:txBody>
      </p:sp>
    </p:spTree>
    <p:extLst>
      <p:ext uri="{BB962C8B-B14F-4D97-AF65-F5344CB8AC3E}">
        <p14:creationId xmlns:p14="http://schemas.microsoft.com/office/powerpoint/2010/main" val="253451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016758"/>
          </a:xfrm>
          <a:prstGeom prst="rect">
            <a:avLst/>
          </a:prstGeom>
          <a:noFill/>
        </p:spPr>
        <p:txBody>
          <a:bodyPr wrap="square" rtlCol="0">
            <a:spAutoFit/>
          </a:bodyPr>
          <a:lstStyle/>
          <a:p>
            <a:pPr marL="171450" indent="-171450">
              <a:buFontTx/>
              <a:buChar char="-"/>
            </a:pPr>
            <a:r>
              <a:rPr lang="en-US" sz="1600" dirty="0"/>
              <a:t>Our team evaluated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for each city using scatter plots and regression analysis</a:t>
            </a:r>
          </a:p>
          <a:p>
            <a:pPr marL="628650" lvl="1" indent="-171450">
              <a:buFontTx/>
              <a:buChar char="-"/>
            </a:pPr>
            <a:r>
              <a:rPr lang="en-US" sz="1600" dirty="0"/>
              <a:t>For selected cities,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Reported Covid Cases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2835481" cy="4770537"/>
          </a:xfrm>
          <a:prstGeom prst="rect">
            <a:avLst/>
          </a:prstGeom>
          <a:noFill/>
        </p:spPr>
        <p:txBody>
          <a:bodyPr wrap="square" rtlCol="0">
            <a:spAutoFit/>
          </a:bodyPr>
          <a:lstStyle/>
          <a:p>
            <a:pPr marL="285750" indent="-285750">
              <a:buFontTx/>
              <a:buChar char="-"/>
            </a:pPr>
            <a:r>
              <a:rPr lang="en-US" sz="1600" dirty="0"/>
              <a:t>Data through 6/30/2020</a:t>
            </a:r>
          </a:p>
          <a:p>
            <a:pPr marL="285750" indent="-285750">
              <a:buFontTx/>
              <a:buChar char="-"/>
            </a:pPr>
            <a:r>
              <a:rPr lang="en-US" sz="1600" dirty="0"/>
              <a:t>Top Outbreaks:</a:t>
            </a:r>
          </a:p>
          <a:p>
            <a:pPr marL="742950" lvl="1" indent="-285750">
              <a:buFontTx/>
              <a:buChar char="-"/>
            </a:pPr>
            <a:r>
              <a:rPr lang="en-US" sz="1600" dirty="0"/>
              <a:t>Los Angeles</a:t>
            </a:r>
          </a:p>
          <a:p>
            <a:pPr marL="742950" lvl="1" indent="-285750">
              <a:buFontTx/>
              <a:buChar char="-"/>
            </a:pPr>
            <a:r>
              <a:rPr lang="en-US" sz="1600" dirty="0"/>
              <a:t>Philadelphia</a:t>
            </a:r>
          </a:p>
          <a:p>
            <a:pPr marL="285750" indent="-285750">
              <a:buFontTx/>
              <a:buChar char="-"/>
            </a:pPr>
            <a:r>
              <a:rPr lang="en-US" sz="1600" dirty="0"/>
              <a:t>With the exception of Los Angeles, all of our target cities appear to have been able to “flatten the curve”</a:t>
            </a:r>
          </a:p>
          <a:p>
            <a:pPr marL="285750" indent="-285750">
              <a:buFontTx/>
              <a:buChar char="-"/>
            </a:pPr>
            <a:r>
              <a:rPr lang="en-US" sz="1600" dirty="0"/>
              <a:t>As Los Angeles has experienced the highest number of cases, which also appear to be accelerating, any correlation between Covid and crime should be more apparent in LA</a:t>
            </a:r>
          </a:p>
          <a:p>
            <a:pPr marL="285750" indent="-285750">
              <a:buFontTx/>
              <a:buChar char="-"/>
            </a:pPr>
            <a:endParaRPr lang="en-US" sz="1600" dirty="0"/>
          </a:p>
        </p:txBody>
      </p:sp>
      <p:pic>
        <p:nvPicPr>
          <p:cNvPr id="5" name="Picture 4">
            <a:extLst>
              <a:ext uri="{FF2B5EF4-FFF2-40B4-BE49-F238E27FC236}">
                <a16:creationId xmlns:a16="http://schemas.microsoft.com/office/drawing/2014/main" id="{ADD8A5CF-E9B1-44AA-8CF6-817A536F0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644" y="954138"/>
            <a:ext cx="8229617" cy="5486411"/>
          </a:xfrm>
          <a:prstGeom prst="rect">
            <a:avLst/>
          </a:prstGeom>
        </p:spPr>
      </p:pic>
    </p:spTree>
    <p:extLst>
      <p:ext uri="{BB962C8B-B14F-4D97-AF65-F5344CB8AC3E}">
        <p14:creationId xmlns:p14="http://schemas.microsoft.com/office/powerpoint/2010/main" val="13591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Correlation of Non-violent and Violent Crimes – All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11187653" cy="1569660"/>
          </a:xfrm>
          <a:prstGeom prst="rect">
            <a:avLst/>
          </a:prstGeom>
          <a:noFill/>
        </p:spPr>
        <p:txBody>
          <a:bodyPr wrap="square" rtlCol="0">
            <a:spAutoFit/>
          </a:bodyPr>
          <a:lstStyle/>
          <a:p>
            <a:pPr marL="285750" indent="-285750">
              <a:buFontTx/>
              <a:buChar char="-"/>
            </a:pPr>
            <a:r>
              <a:rPr lang="en-US" sz="1600" dirty="0"/>
              <a:t>Overall, we found no direct correlation between COVID-19 and non-violent and violent crime trends</a:t>
            </a:r>
          </a:p>
          <a:p>
            <a:pPr marL="742950" lvl="1" indent="-285750">
              <a:buFontTx/>
              <a:buChar char="-"/>
            </a:pPr>
            <a:r>
              <a:rPr lang="en-US" sz="1600" dirty="0"/>
              <a:t>Analysis looks at the percent change in daily COVID  cases across all cities vs. daily % change in non-violent and violent crimes from March 1 through June 30</a:t>
            </a:r>
          </a:p>
          <a:p>
            <a:pPr marL="742950" lvl="1" indent="-285750">
              <a:buFontTx/>
              <a:buChar char="-"/>
            </a:pPr>
            <a:r>
              <a:rPr lang="en-US" sz="1600" dirty="0"/>
              <a:t>Both data sets show a very low r-squared value as well as a nearly flat increase in reported crime cases regardless of the daily change in case counts</a:t>
            </a:r>
          </a:p>
          <a:p>
            <a:pPr marL="285750" indent="-285750">
              <a:buFontTx/>
              <a:buChar char="-"/>
            </a:pPr>
            <a:endParaRPr lang="en-US" sz="1600" dirty="0"/>
          </a:p>
        </p:txBody>
      </p:sp>
      <p:pic>
        <p:nvPicPr>
          <p:cNvPr id="4" name="Picture 3">
            <a:extLst>
              <a:ext uri="{FF2B5EF4-FFF2-40B4-BE49-F238E27FC236}">
                <a16:creationId xmlns:a16="http://schemas.microsoft.com/office/drawing/2014/main" id="{AF7FA9C4-5884-4B17-B0CA-867DFA47510F}"/>
              </a:ext>
            </a:extLst>
          </p:cNvPr>
          <p:cNvPicPr>
            <a:picLocks noChangeAspect="1"/>
          </p:cNvPicPr>
          <p:nvPr/>
        </p:nvPicPr>
        <p:blipFill>
          <a:blip r:embed="rId2"/>
          <a:stretch>
            <a:fillRect/>
          </a:stretch>
        </p:blipFill>
        <p:spPr>
          <a:xfrm>
            <a:off x="5861142" y="2859696"/>
            <a:ext cx="4402646" cy="3330797"/>
          </a:xfrm>
          <a:prstGeom prst="rect">
            <a:avLst/>
          </a:prstGeom>
        </p:spPr>
      </p:pic>
      <p:sp>
        <p:nvSpPr>
          <p:cNvPr id="6" name="AutoShape 2">
            <a:extLst>
              <a:ext uri="{FF2B5EF4-FFF2-40B4-BE49-F238E27FC236}">
                <a16:creationId xmlns:a16="http://schemas.microsoft.com/office/drawing/2014/main" id="{50E896F7-BC21-4EC8-A913-D6DF992BEDE3}"/>
              </a:ext>
            </a:extLst>
          </p:cNvPr>
          <p:cNvSpPr>
            <a:spLocks noChangeAspect="1" noChangeArrowheads="1"/>
          </p:cNvSpPr>
          <p:nvPr/>
        </p:nvSpPr>
        <p:spPr bwMode="auto">
          <a:xfrm>
            <a:off x="6268453" y="336082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8F106EA7-5717-435E-B731-C654C760E3AC}"/>
              </a:ext>
            </a:extLst>
          </p:cNvPr>
          <p:cNvPicPr>
            <a:picLocks noChangeAspect="1"/>
          </p:cNvPicPr>
          <p:nvPr/>
        </p:nvPicPr>
        <p:blipFill>
          <a:blip r:embed="rId3"/>
          <a:stretch>
            <a:fillRect/>
          </a:stretch>
        </p:blipFill>
        <p:spPr>
          <a:xfrm>
            <a:off x="1058780" y="2859696"/>
            <a:ext cx="4148519" cy="3332417"/>
          </a:xfrm>
          <a:prstGeom prst="rect">
            <a:avLst/>
          </a:prstGeom>
        </p:spPr>
      </p:pic>
    </p:spTree>
    <p:extLst>
      <p:ext uri="{BB962C8B-B14F-4D97-AF65-F5344CB8AC3E}">
        <p14:creationId xmlns:p14="http://schemas.microsoft.com/office/powerpoint/2010/main" val="106730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 Los Angeles Case Study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5592661" cy="2554545"/>
          </a:xfrm>
          <a:prstGeom prst="rect">
            <a:avLst/>
          </a:prstGeom>
          <a:noFill/>
        </p:spPr>
        <p:txBody>
          <a:bodyPr wrap="square" rtlCol="0">
            <a:spAutoFit/>
          </a:bodyPr>
          <a:lstStyle/>
          <a:p>
            <a:pPr marL="171450" indent="-171450">
              <a:buFontTx/>
              <a:buChar char="-"/>
            </a:pPr>
            <a:r>
              <a:rPr lang="en-US" sz="1600" dirty="0"/>
              <a:t>Los Angeles represented the city with the highest rate of violent crimes in our city sample, with nearly 29% of all reported crimes classified as Violent</a:t>
            </a:r>
          </a:p>
          <a:p>
            <a:pPr marL="628650" lvl="1" indent="-171450">
              <a:buFontTx/>
              <a:buChar char="-"/>
            </a:pPr>
            <a:r>
              <a:rPr lang="en-US" sz="1600" dirty="0"/>
              <a:t>Other sample cities violent crime rates ranged between 12% and 26%</a:t>
            </a:r>
          </a:p>
          <a:p>
            <a:pPr marL="171450" indent="-171450">
              <a:buFontTx/>
              <a:buChar char="-"/>
            </a:pPr>
            <a:r>
              <a:rPr lang="en-US" sz="1600" dirty="0"/>
              <a:t>Violent crimes represent four of the top 10 reported crimes</a:t>
            </a:r>
          </a:p>
          <a:p>
            <a:pPr marL="171450" indent="-171450">
              <a:buFontTx/>
              <a:buChar char="-"/>
            </a:pPr>
            <a:r>
              <a:rPr lang="en-US" sz="1600" dirty="0"/>
              <a:t>Top violent crimes include Battery – Simple Assault, Intimate Partner, Simple Assault, Assault with a Deadly Weapon, and Robbery</a:t>
            </a:r>
          </a:p>
        </p:txBody>
      </p:sp>
      <p:pic>
        <p:nvPicPr>
          <p:cNvPr id="5" name="Picture 4">
            <a:extLst>
              <a:ext uri="{FF2B5EF4-FFF2-40B4-BE49-F238E27FC236}">
                <a16:creationId xmlns:a16="http://schemas.microsoft.com/office/drawing/2014/main" id="{B4D552C2-A9CE-4837-8A90-C5F689EE9156}"/>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1432551" y="3566139"/>
            <a:ext cx="9326899" cy="3108966"/>
          </a:xfrm>
          <a:prstGeom prst="rect">
            <a:avLst/>
          </a:prstGeom>
        </p:spPr>
      </p:pic>
      <p:pic>
        <p:nvPicPr>
          <p:cNvPr id="4" name="Picture 3">
            <a:extLst>
              <a:ext uri="{FF2B5EF4-FFF2-40B4-BE49-F238E27FC236}">
                <a16:creationId xmlns:a16="http://schemas.microsoft.com/office/drawing/2014/main" id="{BB5B54C5-757A-4859-A49E-72D082258AF9}"/>
              </a:ext>
            </a:extLst>
          </p:cNvPr>
          <p:cNvPicPr>
            <a:picLocks noChangeAspect="1"/>
          </p:cNvPicPr>
          <p:nvPr/>
        </p:nvPicPr>
        <p:blipFill>
          <a:blip r:embed="rId3"/>
          <a:stretch>
            <a:fillRect/>
          </a:stretch>
        </p:blipFill>
        <p:spPr>
          <a:xfrm>
            <a:off x="6598496" y="826368"/>
            <a:ext cx="4492617" cy="2632125"/>
          </a:xfrm>
          <a:prstGeom prst="rect">
            <a:avLst/>
          </a:prstGeom>
        </p:spPr>
      </p:pic>
    </p:spTree>
    <p:extLst>
      <p:ext uri="{BB962C8B-B14F-4D97-AF65-F5344CB8AC3E}">
        <p14:creationId xmlns:p14="http://schemas.microsoft.com/office/powerpoint/2010/main" val="1504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Los Angeles’ crime rates have generally been on a downward trend over the last 16 months</a:t>
            </a:r>
          </a:p>
          <a:p>
            <a:pPr marL="171450" indent="-171450">
              <a:buFontTx/>
              <a:buChar char="-"/>
            </a:pPr>
            <a:r>
              <a:rPr lang="en-US" sz="1600" dirty="0"/>
              <a:t>There was a small spike in both non-violent and violent crime beginning in the month of May</a:t>
            </a:r>
          </a:p>
          <a:p>
            <a:pPr marL="628650" lvl="1" indent="-171450">
              <a:buFontTx/>
              <a:buChar char="-"/>
            </a:pPr>
            <a:r>
              <a:rPr lang="en-US" sz="1600" dirty="0"/>
              <a:t>Non-violent crimes are still lower than the same period in 2019, while violent crimes are roughly equivalent to the same period last year</a:t>
            </a:r>
          </a:p>
          <a:p>
            <a:pPr marL="628650" lvl="1" indent="-171450">
              <a:buFontTx/>
              <a:buChar char="-"/>
            </a:pPr>
            <a:endParaRPr lang="en-US" sz="1600" dirty="0"/>
          </a:p>
        </p:txBody>
      </p:sp>
      <p:pic>
        <p:nvPicPr>
          <p:cNvPr id="4" name="Picture 3">
            <a:extLst>
              <a:ext uri="{FF2B5EF4-FFF2-40B4-BE49-F238E27FC236}">
                <a16:creationId xmlns:a16="http://schemas.microsoft.com/office/drawing/2014/main" id="{699DB2FF-DB79-4F52-8603-D41562638746}"/>
              </a:ext>
            </a:extLst>
          </p:cNvPr>
          <p:cNvPicPr>
            <a:picLocks noChangeAspect="1"/>
          </p:cNvPicPr>
          <p:nvPr/>
        </p:nvPicPr>
        <p:blipFill>
          <a:blip r:embed="rId2"/>
          <a:stretch>
            <a:fillRect/>
          </a:stretch>
        </p:blipFill>
        <p:spPr>
          <a:xfrm>
            <a:off x="1809750" y="2705768"/>
            <a:ext cx="8572500" cy="3571875"/>
          </a:xfrm>
          <a:prstGeom prst="rect">
            <a:avLst/>
          </a:prstGeom>
        </p:spPr>
      </p:pic>
    </p:spTree>
    <p:extLst>
      <p:ext uri="{BB962C8B-B14F-4D97-AF65-F5344CB8AC3E}">
        <p14:creationId xmlns:p14="http://schemas.microsoft.com/office/powerpoint/2010/main" val="9973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Los Angeles’ most prevalent violent crime offense types experienced a noticeable uptick in reported cases beginning in April 2020</a:t>
            </a:r>
          </a:p>
          <a:p>
            <a:pPr marL="171450" indent="-171450">
              <a:buFontTx/>
              <a:buChar char="-"/>
            </a:pPr>
            <a:r>
              <a:rPr lang="en-US" sz="1600" dirty="0"/>
              <a:t>However, due to the overall decline in Violent crime cases in the previous months, reported cases of major violent crimes were roughly in line with the same period last year</a:t>
            </a:r>
          </a:p>
          <a:p>
            <a:pPr marL="171450" indent="-171450">
              <a:buFontTx/>
              <a:buChar char="-"/>
            </a:pPr>
            <a:r>
              <a:rPr lang="en-US" sz="1600" dirty="0"/>
              <a:t>We don’t  have enough data to determine whether there is a seasonal component to the data, or whether factors other than COVID caused the increase</a:t>
            </a:r>
          </a:p>
        </p:txBody>
      </p:sp>
      <p:pic>
        <p:nvPicPr>
          <p:cNvPr id="4" name="Picture 3">
            <a:extLst>
              <a:ext uri="{FF2B5EF4-FFF2-40B4-BE49-F238E27FC236}">
                <a16:creationId xmlns:a16="http://schemas.microsoft.com/office/drawing/2014/main" id="{E048C393-D41D-4074-904B-D3C4E7A0CBA1}"/>
              </a:ext>
            </a:extLst>
          </p:cNvPr>
          <p:cNvPicPr>
            <a:picLocks noChangeAspect="1"/>
          </p:cNvPicPr>
          <p:nvPr/>
        </p:nvPicPr>
        <p:blipFill>
          <a:blip r:embed="rId2"/>
          <a:stretch>
            <a:fillRect/>
          </a:stretch>
        </p:blipFill>
        <p:spPr>
          <a:xfrm>
            <a:off x="1809750" y="2669674"/>
            <a:ext cx="8572500" cy="3571875"/>
          </a:xfrm>
          <a:prstGeom prst="rect">
            <a:avLst/>
          </a:prstGeom>
        </p:spPr>
      </p:pic>
    </p:spTree>
    <p:extLst>
      <p:ext uri="{BB962C8B-B14F-4D97-AF65-F5344CB8AC3E}">
        <p14:creationId xmlns:p14="http://schemas.microsoft.com/office/powerpoint/2010/main" val="1517593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375</TotalTime>
  <Words>1408</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toddschanzlin@yahoo.com</cp:lastModifiedBy>
  <cp:revision>37</cp:revision>
  <dcterms:created xsi:type="dcterms:W3CDTF">2020-08-01T00:07:00Z</dcterms:created>
  <dcterms:modified xsi:type="dcterms:W3CDTF">2020-08-03T22:15:03Z</dcterms:modified>
</cp:coreProperties>
</file>