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6" r:id="rId6"/>
    <p:sldId id="275" r:id="rId7"/>
    <p:sldId id="271" r:id="rId8"/>
    <p:sldId id="272" r:id="rId9"/>
    <p:sldId id="276" r:id="rId10"/>
    <p:sldId id="267" r:id="rId11"/>
    <p:sldId id="277" r:id="rId12"/>
    <p:sldId id="258" r:id="rId13"/>
    <p:sldId id="259" r:id="rId14"/>
    <p:sldId id="264" r:id="rId15"/>
    <p:sldId id="265" r:id="rId16"/>
    <p:sldId id="268" r:id="rId17"/>
    <p:sldId id="269" r:id="rId18"/>
    <p:sldId id="270"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5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1512C61-8B3D-4DFE-892F-15ED750C3B63}" type="datetimeFigureOut">
              <a:rPr lang="en-US" smtClean="0"/>
              <a:t>8/2/2020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00594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32741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71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89107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27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3924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8655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7442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9697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24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9322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12C61-8B3D-4DFE-892F-15ED750C3B63}" type="datetimeFigureOut">
              <a:rPr lang="en-US" smtClean="0"/>
              <a:t>8/2/2020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31540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12C61-8B3D-4DFE-892F-15ED750C3B63}" type="datetimeFigureOut">
              <a:rPr lang="en-US" smtClean="0"/>
              <a:t>8/2/2020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51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2C61-8B3D-4DFE-892F-15ED750C3B63}" type="datetimeFigureOut">
              <a:rPr lang="en-US" smtClean="0"/>
              <a:t>8/2/2020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10400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8127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a:p>
        </p:txBody>
      </p:sp>
    </p:spTree>
    <p:extLst>
      <p:ext uri="{BB962C8B-B14F-4D97-AF65-F5344CB8AC3E}">
        <p14:creationId xmlns:p14="http://schemas.microsoft.com/office/powerpoint/2010/main" val="25944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512C61-8B3D-4DFE-892F-15ED750C3B63}" type="datetimeFigureOut">
              <a:rPr lang="en-US" smtClean="0"/>
              <a:t>8/2/2020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6F6D9D-59F2-4121-940D-98703DC19E90}" type="slidenum">
              <a:rPr lang="en-US" smtClean="0"/>
              <a:t>‹#›</a:t>
            </a:fld>
            <a:endParaRPr lang="en-US"/>
          </a:p>
        </p:txBody>
      </p:sp>
    </p:spTree>
    <p:extLst>
      <p:ext uri="{BB962C8B-B14F-4D97-AF65-F5344CB8AC3E}">
        <p14:creationId xmlns:p14="http://schemas.microsoft.com/office/powerpoint/2010/main" val="5768469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nvergov.org/"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6C13-86C4-4F3A-BBC8-610C370B786D}"/>
              </a:ext>
            </a:extLst>
          </p:cNvPr>
          <p:cNvSpPr>
            <a:spLocks noGrp="1"/>
          </p:cNvSpPr>
          <p:nvPr>
            <p:ph type="ctrTitle"/>
          </p:nvPr>
        </p:nvSpPr>
        <p:spPr/>
        <p:txBody>
          <a:bodyPr/>
          <a:lstStyle/>
          <a:p>
            <a:r>
              <a:rPr lang="en-US" dirty="0"/>
              <a:t>Crime trends in select American cities</a:t>
            </a:r>
          </a:p>
        </p:txBody>
      </p:sp>
      <p:sp>
        <p:nvSpPr>
          <p:cNvPr id="3" name="Subtitle 2">
            <a:extLst>
              <a:ext uri="{FF2B5EF4-FFF2-40B4-BE49-F238E27FC236}">
                <a16:creationId xmlns:a16="http://schemas.microsoft.com/office/drawing/2014/main" id="{6A0A80FF-0F33-4537-B13D-FE05BBD7B8A8}"/>
              </a:ext>
            </a:extLst>
          </p:cNvPr>
          <p:cNvSpPr>
            <a:spLocks noGrp="1"/>
          </p:cNvSpPr>
          <p:nvPr>
            <p:ph type="subTitle" idx="1"/>
          </p:nvPr>
        </p:nvSpPr>
        <p:spPr/>
        <p:txBody>
          <a:bodyPr/>
          <a:lstStyle/>
          <a:p>
            <a:r>
              <a:rPr lang="en-US" dirty="0"/>
              <a:t>Impact of COVID 19 on Crime in America</a:t>
            </a:r>
          </a:p>
        </p:txBody>
      </p:sp>
    </p:spTree>
    <p:extLst>
      <p:ext uri="{BB962C8B-B14F-4D97-AF65-F5344CB8AC3E}">
        <p14:creationId xmlns:p14="http://schemas.microsoft.com/office/powerpoint/2010/main" val="325896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Angels Crime Correlation with COVID-19</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The lack of correlation of Los Angeles’ reported crimes with reported COVID cases is consistent with the results we found across the entire city data set</a:t>
            </a:r>
          </a:p>
          <a:p>
            <a:pPr marL="171450" indent="-171450">
              <a:buFontTx/>
              <a:buChar char="-"/>
            </a:pPr>
            <a:r>
              <a:rPr lang="en-US" sz="1600" dirty="0"/>
              <a:t>If there were any correlation, we would have expected to see the results in Los Angeles, given that it’s reported case counts were significantly higher than any other  city in our study</a:t>
            </a:r>
          </a:p>
        </p:txBody>
      </p:sp>
      <p:pic>
        <p:nvPicPr>
          <p:cNvPr id="5" name="Picture 4">
            <a:extLst>
              <a:ext uri="{FF2B5EF4-FFF2-40B4-BE49-F238E27FC236}">
                <a16:creationId xmlns:a16="http://schemas.microsoft.com/office/drawing/2014/main" id="{B62E8094-E8E4-4CA8-83A7-DD2569A57C9A}"/>
              </a:ext>
            </a:extLst>
          </p:cNvPr>
          <p:cNvPicPr>
            <a:picLocks noChangeAspect="1"/>
          </p:cNvPicPr>
          <p:nvPr/>
        </p:nvPicPr>
        <p:blipFill>
          <a:blip r:embed="rId2"/>
          <a:stretch>
            <a:fillRect/>
          </a:stretch>
        </p:blipFill>
        <p:spPr>
          <a:xfrm>
            <a:off x="853688" y="3052295"/>
            <a:ext cx="4766118" cy="3260481"/>
          </a:xfrm>
          <a:prstGeom prst="rect">
            <a:avLst/>
          </a:prstGeom>
        </p:spPr>
      </p:pic>
      <p:pic>
        <p:nvPicPr>
          <p:cNvPr id="6" name="Picture 5">
            <a:extLst>
              <a:ext uri="{FF2B5EF4-FFF2-40B4-BE49-F238E27FC236}">
                <a16:creationId xmlns:a16="http://schemas.microsoft.com/office/drawing/2014/main" id="{F57C74FB-EF38-4FDF-A447-299B42AAE610}"/>
              </a:ext>
            </a:extLst>
          </p:cNvPr>
          <p:cNvPicPr>
            <a:picLocks noChangeAspect="1"/>
          </p:cNvPicPr>
          <p:nvPr/>
        </p:nvPicPr>
        <p:blipFill>
          <a:blip r:embed="rId3"/>
          <a:stretch>
            <a:fillRect/>
          </a:stretch>
        </p:blipFill>
        <p:spPr>
          <a:xfrm>
            <a:off x="6324084" y="3052295"/>
            <a:ext cx="4657518" cy="3256575"/>
          </a:xfrm>
          <a:prstGeom prst="rect">
            <a:avLst/>
          </a:prstGeom>
        </p:spPr>
      </p:pic>
    </p:spTree>
    <p:extLst>
      <p:ext uri="{BB962C8B-B14F-4D97-AF65-F5344CB8AC3E}">
        <p14:creationId xmlns:p14="http://schemas.microsoft.com/office/powerpoint/2010/main" val="289187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Conclusions and Insights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308872"/>
          </a:xfrm>
          <a:prstGeom prst="rect">
            <a:avLst/>
          </a:prstGeom>
          <a:noFill/>
        </p:spPr>
        <p:txBody>
          <a:bodyPr wrap="square" rtlCol="0">
            <a:spAutoFit/>
          </a:bodyPr>
          <a:lstStyle/>
          <a:p>
            <a:pPr marR="0" lvl="0" algn="l" defTabSz="457200" rtl="0" eaLnBrk="1" fontAlgn="auto" latinLnBrk="0" hangingPunct="1">
              <a:lnSpc>
                <a:spcPct val="100000"/>
              </a:lnSpc>
              <a:spcBef>
                <a:spcPts val="1200"/>
              </a:spcBef>
              <a:spcAft>
                <a:spcPts val="0"/>
              </a:spcAft>
              <a:buClrTx/>
              <a:buSzTx/>
              <a:tabLst/>
              <a:defRPr/>
            </a:pPr>
            <a:r>
              <a:rPr kumimoji="0" lang="en-US" sz="2000" b="0" i="0" u="sng" strike="noStrike" kern="1200" cap="none" spc="0" normalizeH="0" baseline="0" noProof="0" dirty="0">
                <a:ln>
                  <a:noFill/>
                </a:ln>
                <a:solidFill>
                  <a:prstClr val="white"/>
                </a:solidFill>
                <a:effectLst/>
                <a:uLnTx/>
                <a:uFillTx/>
                <a:latin typeface="Century Gothic" panose="020B0502020202020204"/>
                <a:ea typeface="+mn-ea"/>
                <a:cs typeface="+mn-cs"/>
              </a:rPr>
              <a:t>Conclusions</a:t>
            </a:r>
            <a:endParaRPr kumimoji="0" lang="en-US" sz="1600" b="0" i="0" u="sng"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t>Found no statistical correlation between the increase of Covid cases in the select major cities relative to violent or non-violent crime.</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600" dirty="0">
                <a:solidFill>
                  <a:prstClr val="white"/>
                </a:solidFill>
                <a:latin typeface="Century Gothic" panose="020B0502020202020204"/>
              </a:rPr>
              <a:t>In the months where new Covid cases are increasing, there are trends of crime reduction</a:t>
            </a:r>
          </a:p>
          <a:p>
            <a:pPr marL="742950" lvl="1" indent="-285750" defTabSz="457200">
              <a:spcBef>
                <a:spcPts val="600"/>
              </a:spcBef>
              <a:buFont typeface="Arial" panose="020B0604020202020204" pitchFamily="34" charset="0"/>
              <a:buChar cha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Believe this is based on city being on lock-down to reduce spread</a:t>
            </a:r>
          </a:p>
          <a:p>
            <a:pPr marL="742950" lvl="1" indent="-285750" defTabSz="457200">
              <a:spcBef>
                <a:spcPts val="600"/>
              </a:spcBef>
              <a:buFont typeface="Arial" panose="020B0604020202020204" pitchFamily="34" charset="0"/>
              <a:buChar char="•"/>
            </a:pPr>
            <a:r>
              <a:rPr lang="en-US" sz="1400" dirty="0">
                <a:solidFill>
                  <a:prstClr val="white"/>
                </a:solidFill>
                <a:latin typeface="Century Gothic" panose="020B0502020202020204"/>
              </a:rPr>
              <a:t>Break in trend in May / June can be attributed to:</a:t>
            </a:r>
          </a:p>
          <a:p>
            <a:pPr marL="1200150" lvl="2" indent="-285750" defTabSz="457200">
              <a:spcBef>
                <a:spcPts val="600"/>
              </a:spcBef>
              <a:buFont typeface="Arial" panose="020B0604020202020204" pitchFamily="34" charset="0"/>
              <a:buChar cha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City relaxing lockdown </a:t>
            </a:r>
            <a:r>
              <a:rPr lang="en-US" sz="1200" dirty="0">
                <a:solidFill>
                  <a:prstClr val="white"/>
                </a:solidFill>
                <a:latin typeface="Century Gothic" panose="020B0502020202020204"/>
              </a:rPr>
              <a:t>measures during that time period</a:t>
            </a:r>
          </a:p>
          <a:p>
            <a:pPr marL="1200150" lvl="2" indent="-285750" defTabSz="457200">
              <a:spcBef>
                <a:spcPts val="600"/>
              </a:spcBef>
              <a:buFont typeface="Arial" panose="020B0604020202020204" pitchFamily="34" charset="0"/>
              <a:buChar char="•"/>
            </a:pPr>
            <a:r>
              <a:rPr lang="en-US" sz="1200" dirty="0">
                <a:solidFill>
                  <a:prstClr val="white"/>
                </a:solidFill>
                <a:latin typeface="Century Gothic" panose="020B0502020202020204"/>
              </a:rPr>
              <a:t>Large protests taking place during this period, as well</a:t>
            </a:r>
          </a:p>
          <a:p>
            <a:pPr defTabSz="457200">
              <a:spcBef>
                <a:spcPts val="1200"/>
              </a:spcBef>
            </a:pP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defTabSz="457200">
              <a:spcBef>
                <a:spcPts val="1200"/>
              </a:spcBef>
            </a:pPr>
            <a:r>
              <a:rPr lang="en-US" sz="2000" u="sng" dirty="0">
                <a:solidFill>
                  <a:prstClr val="white"/>
                </a:solidFill>
                <a:latin typeface="Century Gothic" panose="020B0502020202020204"/>
              </a:rPr>
              <a:t>Potential Improvement in Study</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It would be interesting to look at ten years of historical crime data for these cities to obtain statistical mean, median, and standard deviation, by month, to compare to the period of increasing Covid cases to determine if there is any significance</a:t>
            </a:r>
          </a:p>
        </p:txBody>
      </p:sp>
    </p:spTree>
    <p:extLst>
      <p:ext uri="{BB962C8B-B14F-4D97-AF65-F5344CB8AC3E}">
        <p14:creationId xmlns:p14="http://schemas.microsoft.com/office/powerpoint/2010/main" val="233039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83-E83A-4D00-8E48-E1A4AE47864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6124F9A-467A-431E-B1CF-5703767A84E8}"/>
              </a:ext>
            </a:extLst>
          </p:cNvPr>
          <p:cNvSpPr>
            <a:spLocks noGrp="1"/>
          </p:cNvSpPr>
          <p:nvPr>
            <p:ph type="body" idx="1"/>
          </p:nvPr>
        </p:nvSpPr>
        <p:spPr/>
        <p:txBody>
          <a:bodyPr/>
          <a:lstStyle/>
          <a:p>
            <a:r>
              <a:rPr lang="en-US" dirty="0"/>
              <a:t>City Data</a:t>
            </a:r>
          </a:p>
        </p:txBody>
      </p:sp>
    </p:spTree>
    <p:extLst>
      <p:ext uri="{BB962C8B-B14F-4D97-AF65-F5344CB8AC3E}">
        <p14:creationId xmlns:p14="http://schemas.microsoft.com/office/powerpoint/2010/main" val="398515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www.denvergov.org</a:t>
            </a:r>
            <a:endParaRPr lang="en-US" sz="1600" dirty="0"/>
          </a:p>
          <a:p>
            <a:pPr marL="628650" lvl="1" indent="-171450">
              <a:buFontTx/>
              <a:buChar char="-"/>
            </a:pPr>
            <a:r>
              <a:rPr lang="en-US" sz="1600" dirty="0"/>
              <a:t>Data included traffic violations; our analysis adjusted the data to exclude traffic violations and focused on property crimes and crimes against the person</a:t>
            </a:r>
          </a:p>
          <a:p>
            <a:pPr marL="171450" indent="-171450">
              <a:buFontTx/>
              <a:buChar char="-"/>
            </a:pPr>
            <a:r>
              <a:rPr lang="en-US" sz="1600" dirty="0"/>
              <a:t>During the period of our analysis (Mar 1, 2019 through June 30, 2020), Denver experienced roughly 88,000 crimes, or 181 crimes per</a:t>
            </a:r>
          </a:p>
        </p:txBody>
      </p:sp>
      <p:pic>
        <p:nvPicPr>
          <p:cNvPr id="4" name="Picture 3">
            <a:extLst>
              <a:ext uri="{FF2B5EF4-FFF2-40B4-BE49-F238E27FC236}">
                <a16:creationId xmlns:a16="http://schemas.microsoft.com/office/drawing/2014/main" id="{483B8528-AD0F-4DE8-B744-9CEEB2BA81C0}"/>
              </a:ext>
            </a:extLst>
          </p:cNvPr>
          <p:cNvPicPr>
            <a:picLocks noChangeAspect="1"/>
          </p:cNvPicPr>
          <p:nvPr/>
        </p:nvPicPr>
        <p:blipFill>
          <a:blip r:embed="rId3"/>
          <a:stretch>
            <a:fillRect/>
          </a:stretch>
        </p:blipFill>
        <p:spPr>
          <a:xfrm>
            <a:off x="204078" y="3004607"/>
            <a:ext cx="2569728" cy="3157978"/>
          </a:xfrm>
          <a:prstGeom prst="rect">
            <a:avLst/>
          </a:prstGeom>
        </p:spPr>
      </p:pic>
      <p:pic>
        <p:nvPicPr>
          <p:cNvPr id="6" name="Picture 5">
            <a:extLst>
              <a:ext uri="{FF2B5EF4-FFF2-40B4-BE49-F238E27FC236}">
                <a16:creationId xmlns:a16="http://schemas.microsoft.com/office/drawing/2014/main" id="{A03F4B7B-B862-4175-88BC-1BA50CDE6380}"/>
              </a:ext>
            </a:extLst>
          </p:cNvPr>
          <p:cNvPicPr>
            <a:picLocks noChangeAspect="1"/>
          </p:cNvPicPr>
          <p:nvPr/>
        </p:nvPicPr>
        <p:blipFill rotWithShape="1">
          <a:blip r:embed="rId4">
            <a:extLst>
              <a:ext uri="{28A0092B-C50C-407E-A947-70E740481C1C}">
                <a14:useLocalDpi xmlns:a14="http://schemas.microsoft.com/office/drawing/2010/main" val="0"/>
              </a:ext>
            </a:extLst>
          </a:blip>
          <a:srcRect l="7843" r="-7843"/>
          <a:stretch/>
        </p:blipFill>
        <p:spPr>
          <a:xfrm>
            <a:off x="2983106" y="3053619"/>
            <a:ext cx="9326899" cy="3108966"/>
          </a:xfrm>
          <a:prstGeom prst="rect">
            <a:avLst/>
          </a:prstGeom>
        </p:spPr>
      </p:pic>
    </p:spTree>
    <p:extLst>
      <p:ext uri="{BB962C8B-B14F-4D97-AF65-F5344CB8AC3E}">
        <p14:creationId xmlns:p14="http://schemas.microsoft.com/office/powerpoint/2010/main" val="9197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t>The team also notes the relatively high increase in non-violent crimes during May 2020, which was the highest monthly increase during the period studied</a:t>
            </a:r>
          </a:p>
        </p:txBody>
      </p:sp>
      <p:pic>
        <p:nvPicPr>
          <p:cNvPr id="7" name="Picture 6">
            <a:extLst>
              <a:ext uri="{FF2B5EF4-FFF2-40B4-BE49-F238E27FC236}">
                <a16:creationId xmlns:a16="http://schemas.microsoft.com/office/drawing/2014/main" id="{00F255F3-B53E-45C6-B779-4CA81DC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26080"/>
            <a:ext cx="8778258" cy="3657607"/>
          </a:xfrm>
          <a:prstGeom prst="rect">
            <a:avLst/>
          </a:prstGeom>
        </p:spPr>
      </p:pic>
    </p:spTree>
    <p:extLst>
      <p:ext uri="{BB962C8B-B14F-4D97-AF65-F5344CB8AC3E}">
        <p14:creationId xmlns:p14="http://schemas.microsoft.com/office/powerpoint/2010/main" val="16375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t>All Violent crime offense types – Aggravated and Sexual Assault, Other Crimes Against Persons, and Murder – experienced an uptick in reported cases in May 2020</a:t>
            </a:r>
          </a:p>
          <a:p>
            <a:pPr marL="171450" indent="-171450">
              <a:buFontTx/>
              <a:buChar char="-"/>
            </a:pPr>
            <a:r>
              <a:rPr lang="en-US" sz="1600" dirty="0"/>
              <a:t>However, overall Violent crime cases were in line with the same period last year</a:t>
            </a:r>
          </a:p>
        </p:txBody>
      </p:sp>
      <p:pic>
        <p:nvPicPr>
          <p:cNvPr id="5" name="Picture 4">
            <a:extLst>
              <a:ext uri="{FF2B5EF4-FFF2-40B4-BE49-F238E27FC236}">
                <a16:creationId xmlns:a16="http://schemas.microsoft.com/office/drawing/2014/main" id="{1F8C4E7B-A91A-49F0-8661-D7156750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125527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p>
          <a:p>
            <a:pPr marL="628650" lvl="1" indent="-171450">
              <a:buFontTx/>
              <a:buChar char="-"/>
            </a:pPr>
            <a:r>
              <a:rPr lang="en-US" sz="1600" dirty="0">
                <a:highlight>
                  <a:srgbClr val="FFFF00"/>
                </a:highlight>
              </a:rPr>
              <a:t>[Data included traffic violations; our analysis adjusted the data to exclude traffic violations and focused on property crimes and </a:t>
            </a:r>
            <a:r>
              <a:rPr lang="en-US" sz="1600" dirty="0" err="1">
                <a:highlight>
                  <a:srgbClr val="FFFF00"/>
                </a:highlight>
              </a:rPr>
              <a:t>criemes</a:t>
            </a:r>
            <a:r>
              <a:rPr lang="en-US" sz="1600" dirty="0">
                <a:highlight>
                  <a:srgbClr val="FFFF00"/>
                </a:highlight>
              </a:rPr>
              <a:t> against the person]</a:t>
            </a:r>
          </a:p>
          <a:p>
            <a:pPr marL="171450" indent="-171450">
              <a:buFontTx/>
              <a:buChar char="-"/>
            </a:pPr>
            <a:r>
              <a:rPr lang="en-US" sz="1600" dirty="0">
                <a:highlight>
                  <a:srgbClr val="FFFF00"/>
                </a:highlight>
              </a:rPr>
              <a:t>During the period of our analysis (Mar 1, 2019 through June 30, 2020), Denver experienced roughly 88,000 crimes, or 181 crimes per </a:t>
            </a:r>
            <a:r>
              <a:rPr lang="en-US" sz="1600" dirty="0" err="1">
                <a:highlight>
                  <a:srgbClr val="FFFF00"/>
                </a:highlight>
              </a:rPr>
              <a:t>dayCommentary</a:t>
            </a:r>
            <a:r>
              <a:rPr lang="en-US" sz="1600" dirty="0">
                <a:highlight>
                  <a:srgbClr val="FFFF00"/>
                </a:highlight>
              </a:rPr>
              <a:t> on Denver Crime Stats</a:t>
            </a:r>
          </a:p>
        </p:txBody>
      </p:sp>
      <p:pic>
        <p:nvPicPr>
          <p:cNvPr id="6" name="Picture 5">
            <a:extLst>
              <a:ext uri="{FF2B5EF4-FFF2-40B4-BE49-F238E27FC236}">
                <a16:creationId xmlns:a16="http://schemas.microsoft.com/office/drawing/2014/main" id="{73AE9D42-B450-4F98-BC76-4CD50EF72829}"/>
              </a:ext>
            </a:extLst>
          </p:cNvPr>
          <p:cNvPicPr>
            <a:picLocks noChangeAspect="1"/>
          </p:cNvPicPr>
          <p:nvPr/>
        </p:nvPicPr>
        <p:blipFill rotWithShape="1">
          <a:blip r:embed="rId2">
            <a:extLst>
              <a:ext uri="{28A0092B-C50C-407E-A947-70E740481C1C}">
                <a14:useLocalDpi xmlns:a14="http://schemas.microsoft.com/office/drawing/2010/main" val="0"/>
              </a:ext>
            </a:extLst>
          </a:blip>
          <a:srcRect l="6667" r="-6667"/>
          <a:stretch/>
        </p:blipFill>
        <p:spPr>
          <a:xfrm>
            <a:off x="3243459" y="3063239"/>
            <a:ext cx="9326899" cy="3108966"/>
          </a:xfrm>
          <a:prstGeom prst="rect">
            <a:avLst/>
          </a:prstGeom>
        </p:spPr>
      </p:pic>
    </p:spTree>
    <p:extLst>
      <p:ext uri="{BB962C8B-B14F-4D97-AF65-F5344CB8AC3E}">
        <p14:creationId xmlns:p14="http://schemas.microsoft.com/office/powerpoint/2010/main" val="122366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highlight>
                  <a:srgbClr val="FFFF00"/>
                </a:highlight>
              </a:rPr>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highlight>
                  <a:srgbClr val="FFFF00"/>
                </a:highlight>
              </a:rPr>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highlight>
                  <a:srgbClr val="FFFF00"/>
                </a:highlight>
              </a:rPr>
              <a:t>The team also notes the relatively high increase in non-violent crimes during May 2020, which was the highest monthly increase during the period studied</a:t>
            </a:r>
          </a:p>
        </p:txBody>
      </p:sp>
      <p:pic>
        <p:nvPicPr>
          <p:cNvPr id="5" name="Picture 4">
            <a:extLst>
              <a:ext uri="{FF2B5EF4-FFF2-40B4-BE49-F238E27FC236}">
                <a16:creationId xmlns:a16="http://schemas.microsoft.com/office/drawing/2014/main" id="{72C3D9C1-16F5-4530-BDB3-CE9AF1FE4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2328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highlight>
                  <a:srgbClr val="FFFF00"/>
                </a:highlight>
              </a:rPr>
              <a:t>All Violent crime offense types – </a:t>
            </a:r>
            <a:r>
              <a:rPr lang="en-US" sz="1600" dirty="0" err="1">
                <a:highlight>
                  <a:srgbClr val="FFFF00"/>
                </a:highlight>
              </a:rPr>
              <a:t>Aggrevated</a:t>
            </a:r>
            <a:r>
              <a:rPr lang="en-US" sz="1600" dirty="0">
                <a:highlight>
                  <a:srgbClr val="FFFF00"/>
                </a:highlight>
              </a:rPr>
              <a:t> and </a:t>
            </a:r>
            <a:r>
              <a:rPr lang="en-US" sz="1600" dirty="0" err="1">
                <a:highlight>
                  <a:srgbClr val="FFFF00"/>
                </a:highlight>
              </a:rPr>
              <a:t>Sexaul</a:t>
            </a:r>
            <a:r>
              <a:rPr lang="en-US" sz="1600" dirty="0">
                <a:highlight>
                  <a:srgbClr val="FFFF00"/>
                </a:highlight>
              </a:rPr>
              <a:t> Assault, Other Crimes Against Persons, and Murder – experienced an uptick in reported cases in May 2020</a:t>
            </a:r>
          </a:p>
          <a:p>
            <a:pPr marL="171450" indent="-171450">
              <a:buFontTx/>
              <a:buChar char="-"/>
            </a:pPr>
            <a:r>
              <a:rPr lang="en-US" sz="1600" dirty="0">
                <a:highlight>
                  <a:srgbClr val="FFFF00"/>
                </a:highlight>
              </a:rPr>
              <a:t>However, overall Violent crime cases were in line with the same period last year</a:t>
            </a:r>
          </a:p>
        </p:txBody>
      </p:sp>
      <p:pic>
        <p:nvPicPr>
          <p:cNvPr id="6" name="Picture 5">
            <a:extLst>
              <a:ext uri="{FF2B5EF4-FFF2-40B4-BE49-F238E27FC236}">
                <a16:creationId xmlns:a16="http://schemas.microsoft.com/office/drawing/2014/main" id="{AE4C4F28-AD73-4838-8F6E-01A939D52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396699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Seattle–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p>
          <a:p>
            <a:pPr marL="628650" lvl="1" indent="-171450">
              <a:buFontTx/>
              <a:buChar char="-"/>
            </a:pPr>
            <a:r>
              <a:rPr lang="en-US" sz="1600" dirty="0">
                <a:highlight>
                  <a:srgbClr val="FFFF00"/>
                </a:highlight>
              </a:rPr>
              <a:t>[Data included traffic violations; our analysis adjusted the data to exclude traffic violations and focused on property crimes and </a:t>
            </a:r>
            <a:r>
              <a:rPr lang="en-US" sz="1600" dirty="0" err="1">
                <a:highlight>
                  <a:srgbClr val="FFFF00"/>
                </a:highlight>
              </a:rPr>
              <a:t>criemes</a:t>
            </a:r>
            <a:r>
              <a:rPr lang="en-US" sz="1600" dirty="0">
                <a:highlight>
                  <a:srgbClr val="FFFF00"/>
                </a:highlight>
              </a:rPr>
              <a:t> against the person]</a:t>
            </a:r>
          </a:p>
          <a:p>
            <a:pPr marL="171450" indent="-171450">
              <a:buFontTx/>
              <a:buChar char="-"/>
            </a:pPr>
            <a:r>
              <a:rPr lang="en-US" sz="1600" dirty="0">
                <a:highlight>
                  <a:srgbClr val="FFFF00"/>
                </a:highlight>
              </a:rPr>
              <a:t>During the period of our analysis (Mar 1, 2019 through June 30, 2020), Denver experienced roughly 88,000 crimes, or 181 crimes per </a:t>
            </a:r>
            <a:r>
              <a:rPr lang="en-US" sz="1600" dirty="0" err="1">
                <a:highlight>
                  <a:srgbClr val="FFFF00"/>
                </a:highlight>
              </a:rPr>
              <a:t>dayCommentary</a:t>
            </a:r>
            <a:r>
              <a:rPr lang="en-US" sz="1600" dirty="0">
                <a:highlight>
                  <a:srgbClr val="FFFF00"/>
                </a:highlight>
              </a:rPr>
              <a:t> on Denver Crime Stats</a:t>
            </a:r>
          </a:p>
        </p:txBody>
      </p:sp>
      <p:pic>
        <p:nvPicPr>
          <p:cNvPr id="6" name="Picture 5">
            <a:extLst>
              <a:ext uri="{FF2B5EF4-FFF2-40B4-BE49-F238E27FC236}">
                <a16:creationId xmlns:a16="http://schemas.microsoft.com/office/drawing/2014/main" id="{101EF915-1BD8-496E-850C-A3D81917200D}"/>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2558705" y="2875543"/>
            <a:ext cx="9875540" cy="3291846"/>
          </a:xfrm>
          <a:prstGeom prst="rect">
            <a:avLst/>
          </a:prstGeom>
        </p:spPr>
      </p:pic>
    </p:spTree>
    <p:extLst>
      <p:ext uri="{BB962C8B-B14F-4D97-AF65-F5344CB8AC3E}">
        <p14:creationId xmlns:p14="http://schemas.microsoft.com/office/powerpoint/2010/main" val="171318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968-54F2-4DCD-9FA7-AB6180A8957F}"/>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140C5B61-92AA-47D6-B786-65D4302E1569}"/>
              </a:ext>
            </a:extLst>
          </p:cNvPr>
          <p:cNvSpPr>
            <a:spLocks noGrp="1"/>
          </p:cNvSpPr>
          <p:nvPr>
            <p:ph type="body" idx="1"/>
          </p:nvPr>
        </p:nvSpPr>
        <p:spPr>
          <a:xfrm>
            <a:off x="684213" y="4495800"/>
            <a:ext cx="8534400" cy="494841"/>
          </a:xfrm>
        </p:spPr>
        <p:txBody>
          <a:bodyPr>
            <a:normAutofit/>
          </a:bodyPr>
          <a:lstStyle/>
          <a:p>
            <a:r>
              <a:rPr lang="en-US" dirty="0"/>
              <a:t>Scope of the Study and Summary Findings</a:t>
            </a:r>
          </a:p>
          <a:p>
            <a:endParaRPr lang="en-US" dirty="0"/>
          </a:p>
        </p:txBody>
      </p:sp>
      <p:sp>
        <p:nvSpPr>
          <p:cNvPr id="5" name="TextBox 4">
            <a:extLst>
              <a:ext uri="{FF2B5EF4-FFF2-40B4-BE49-F238E27FC236}">
                <a16:creationId xmlns:a16="http://schemas.microsoft.com/office/drawing/2014/main" id="{5261646F-27E3-45A1-B616-DC56631721C0}"/>
              </a:ext>
            </a:extLst>
          </p:cNvPr>
          <p:cNvSpPr txBox="1"/>
          <p:nvPr/>
        </p:nvSpPr>
        <p:spPr>
          <a:xfrm>
            <a:off x="762919" y="4990641"/>
            <a:ext cx="2210468" cy="1077218"/>
          </a:xfrm>
          <a:prstGeom prst="rect">
            <a:avLst/>
          </a:prstGeom>
          <a:noFill/>
        </p:spPr>
        <p:txBody>
          <a:bodyPr wrap="square">
            <a:spAutoFit/>
          </a:bodyPr>
          <a:lstStyle/>
          <a:p>
            <a:r>
              <a:rPr lang="en-US" sz="1600" dirty="0">
                <a:solidFill>
                  <a:schemeClr val="tx1">
                    <a:lumMod val="95000"/>
                  </a:schemeClr>
                </a:solidFill>
              </a:rPr>
              <a:t>Angela </a:t>
            </a:r>
            <a:r>
              <a:rPr lang="en-US" sz="1600" dirty="0" err="1">
                <a:solidFill>
                  <a:schemeClr val="tx1">
                    <a:lumMod val="95000"/>
                  </a:schemeClr>
                </a:solidFill>
              </a:rPr>
              <a:t>Banko</a:t>
            </a:r>
            <a:endParaRPr lang="en-US" sz="1600" dirty="0">
              <a:solidFill>
                <a:schemeClr val="tx1">
                  <a:lumMod val="95000"/>
                </a:schemeClr>
              </a:solidFill>
            </a:endParaRPr>
          </a:p>
          <a:p>
            <a:r>
              <a:rPr lang="en-US" sz="1600" dirty="0">
                <a:solidFill>
                  <a:schemeClr val="tx1">
                    <a:lumMod val="95000"/>
                  </a:schemeClr>
                </a:solidFill>
              </a:rPr>
              <a:t>Ashely </a:t>
            </a:r>
            <a:r>
              <a:rPr lang="en-US" sz="1600" dirty="0" err="1">
                <a:solidFill>
                  <a:schemeClr val="tx1">
                    <a:lumMod val="95000"/>
                  </a:schemeClr>
                </a:solidFill>
              </a:rPr>
              <a:t>Drewry</a:t>
            </a:r>
            <a:endParaRPr lang="en-US" sz="1600" dirty="0">
              <a:solidFill>
                <a:schemeClr val="tx1">
                  <a:lumMod val="95000"/>
                </a:schemeClr>
              </a:solidFill>
            </a:endParaRPr>
          </a:p>
          <a:p>
            <a:r>
              <a:rPr lang="en-US" sz="1600" dirty="0">
                <a:solidFill>
                  <a:schemeClr val="tx1">
                    <a:lumMod val="95000"/>
                  </a:schemeClr>
                </a:solidFill>
              </a:rPr>
              <a:t>Dave Moorman</a:t>
            </a:r>
          </a:p>
          <a:p>
            <a:r>
              <a:rPr lang="en-US" sz="1600" dirty="0">
                <a:solidFill>
                  <a:schemeClr val="tx1">
                    <a:lumMod val="95000"/>
                  </a:schemeClr>
                </a:solidFill>
              </a:rPr>
              <a:t>Todd </a:t>
            </a:r>
            <a:r>
              <a:rPr lang="en-US" sz="1600" dirty="0" err="1">
                <a:solidFill>
                  <a:schemeClr val="tx1">
                    <a:lumMod val="95000"/>
                  </a:schemeClr>
                </a:solidFill>
              </a:rPr>
              <a:t>Schanzlin</a:t>
            </a:r>
            <a:endParaRPr lang="en-US" sz="1600" dirty="0">
              <a:solidFill>
                <a:schemeClr val="tx1">
                  <a:lumMod val="95000"/>
                </a:schemeClr>
              </a:solidFill>
            </a:endParaRPr>
          </a:p>
        </p:txBody>
      </p:sp>
    </p:spTree>
    <p:extLst>
      <p:ext uri="{BB962C8B-B14F-4D97-AF65-F5344CB8AC3E}">
        <p14:creationId xmlns:p14="http://schemas.microsoft.com/office/powerpoint/2010/main" val="250335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Seattle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highlight>
                  <a:srgbClr val="FFFF00"/>
                </a:highlight>
              </a:rPr>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highlight>
                  <a:srgbClr val="FFFF00"/>
                </a:highlight>
              </a:rPr>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highlight>
                  <a:srgbClr val="FFFF00"/>
                </a:highlight>
              </a:rPr>
              <a:t>The team also notes the relatively high increase in non-violent crimes during May 2020, which was the highest monthly increase during the period studied</a:t>
            </a:r>
          </a:p>
        </p:txBody>
      </p:sp>
      <p:pic>
        <p:nvPicPr>
          <p:cNvPr id="5" name="Picture 4">
            <a:extLst>
              <a:ext uri="{FF2B5EF4-FFF2-40B4-BE49-F238E27FC236}">
                <a16:creationId xmlns:a16="http://schemas.microsoft.com/office/drawing/2014/main" id="{D43B68E3-AAFD-4284-822F-13B2D2CD5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551" y="2682372"/>
            <a:ext cx="9326899" cy="3886208"/>
          </a:xfrm>
          <a:prstGeom prst="rect">
            <a:avLst/>
          </a:prstGeom>
        </p:spPr>
      </p:pic>
    </p:spTree>
    <p:extLst>
      <p:ext uri="{BB962C8B-B14F-4D97-AF65-F5344CB8AC3E}">
        <p14:creationId xmlns:p14="http://schemas.microsoft.com/office/powerpoint/2010/main" val="110215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Our Study</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016758"/>
          </a:xfrm>
          <a:prstGeom prst="rect">
            <a:avLst/>
          </a:prstGeom>
          <a:noFill/>
        </p:spPr>
        <p:txBody>
          <a:bodyPr wrap="square" rtlCol="0">
            <a:spAutoFit/>
          </a:bodyPr>
          <a:lstStyle/>
          <a:p>
            <a:pPr marL="171450" indent="-171450">
              <a:buFontTx/>
              <a:buChar char="-"/>
            </a:pPr>
            <a:r>
              <a:rPr lang="en-US" sz="1600" dirty="0"/>
              <a:t>Our team evaluated crime trends across six major metropolitan areas in the United States for which relatively standardized crime reporting statistics were available.  The team looked at the following US Cities:</a:t>
            </a:r>
          </a:p>
          <a:p>
            <a:pPr marL="628650" lvl="1" indent="-171450">
              <a:buFontTx/>
              <a:buChar char="-"/>
            </a:pPr>
            <a:r>
              <a:rPr lang="en-US" sz="1600" dirty="0"/>
              <a:t>Denver</a:t>
            </a:r>
          </a:p>
          <a:p>
            <a:pPr marL="628650" lvl="1" indent="-171450">
              <a:buFontTx/>
              <a:buChar char="-"/>
            </a:pPr>
            <a:r>
              <a:rPr lang="en-US" sz="1600" dirty="0"/>
              <a:t>Seattle</a:t>
            </a:r>
          </a:p>
          <a:p>
            <a:pPr marL="628650" lvl="1" indent="-171450">
              <a:buFontTx/>
              <a:buChar char="-"/>
            </a:pPr>
            <a:r>
              <a:rPr lang="en-US" sz="1600" dirty="0"/>
              <a:t>San Francisco</a:t>
            </a:r>
          </a:p>
          <a:p>
            <a:pPr marL="628650" lvl="1" indent="-171450">
              <a:buFontTx/>
              <a:buChar char="-"/>
            </a:pPr>
            <a:r>
              <a:rPr lang="en-US" sz="1600" dirty="0"/>
              <a:t>Los Angeles</a:t>
            </a:r>
          </a:p>
          <a:p>
            <a:pPr marL="628650" lvl="1" indent="-171450">
              <a:buFontTx/>
              <a:buChar char="-"/>
            </a:pPr>
            <a:r>
              <a:rPr lang="en-US" sz="1600" dirty="0"/>
              <a:t>Philadelphia</a:t>
            </a:r>
          </a:p>
          <a:p>
            <a:pPr marL="628650" lvl="1" indent="-171450">
              <a:buFontTx/>
              <a:buChar char="-"/>
            </a:pPr>
            <a:r>
              <a:rPr lang="en-US" sz="1600" dirty="0"/>
              <a:t>Washington DC</a:t>
            </a:r>
          </a:p>
          <a:p>
            <a:pPr marL="171450" indent="-171450">
              <a:buFontTx/>
              <a:buChar char="-"/>
            </a:pPr>
            <a:r>
              <a:rPr lang="en-US" sz="1600" dirty="0"/>
              <a:t>For each city, we looked at monthly crime statistics categorized by:</a:t>
            </a:r>
          </a:p>
          <a:p>
            <a:pPr marL="628650" lvl="1" indent="-171450">
              <a:buFontTx/>
              <a:buChar char="-"/>
            </a:pPr>
            <a:r>
              <a:rPr lang="en-US" sz="1600" dirty="0"/>
              <a:t>Violent vs. non-violent</a:t>
            </a:r>
          </a:p>
          <a:p>
            <a:pPr marL="628650" lvl="1" indent="-171450">
              <a:buFontTx/>
              <a:buChar char="-"/>
            </a:pPr>
            <a:r>
              <a:rPr lang="en-US" sz="1600" dirty="0"/>
              <a:t>Offense category</a:t>
            </a:r>
          </a:p>
          <a:p>
            <a:pPr marL="171450" indent="-171450">
              <a:buFontTx/>
              <a:buChar char="-"/>
            </a:pPr>
            <a:r>
              <a:rPr lang="en-US" sz="1600" dirty="0"/>
              <a:t>Our goal was to determine whether there was any correlation between the outbreak of COVID-19 and crime trends in those cities for which we were able to pull data</a:t>
            </a:r>
          </a:p>
          <a:p>
            <a:pPr marL="171450" indent="-171450">
              <a:buFontTx/>
              <a:buChar char="-"/>
            </a:pPr>
            <a:r>
              <a:rPr lang="en-US" sz="1600" dirty="0"/>
              <a:t>Our analysis includes the following:</a:t>
            </a:r>
          </a:p>
          <a:p>
            <a:pPr marL="628650" lvl="1" indent="-171450">
              <a:buFontTx/>
              <a:buChar char="-"/>
            </a:pPr>
            <a:r>
              <a:rPr lang="en-US" sz="1600" dirty="0"/>
              <a:t>Correlation of COVID-19 reported cases vs. crime trends overall and for each city using scatter plots and regression analysis</a:t>
            </a:r>
          </a:p>
          <a:p>
            <a:pPr marL="628650" lvl="1" indent="-171450">
              <a:buFontTx/>
              <a:buChar char="-"/>
            </a:pPr>
            <a:r>
              <a:rPr lang="en-US" sz="1600" dirty="0"/>
              <a:t>For selected cities, a review of:</a:t>
            </a:r>
          </a:p>
          <a:p>
            <a:pPr marL="1200150" lvl="2" indent="-285750">
              <a:buFontTx/>
              <a:buChar char="-"/>
            </a:pPr>
            <a:r>
              <a:rPr lang="en-US" sz="1600" dirty="0"/>
              <a:t>Crimes by offense</a:t>
            </a:r>
          </a:p>
          <a:p>
            <a:pPr marL="1200150" lvl="2" indent="-285750">
              <a:buFontTx/>
              <a:buChar char="-"/>
            </a:pPr>
            <a:r>
              <a:rPr lang="en-US" sz="1600" dirty="0"/>
              <a:t>Violent vs. Non-Violent Crimes</a:t>
            </a:r>
          </a:p>
          <a:p>
            <a:pPr marL="1200150" lvl="2" indent="-285750">
              <a:buFontTx/>
              <a:buChar char="-"/>
            </a:pPr>
            <a:r>
              <a:rPr lang="en-US" sz="1600" dirty="0"/>
              <a:t>Monthly crime trends</a:t>
            </a:r>
          </a:p>
        </p:txBody>
      </p:sp>
    </p:spTree>
    <p:extLst>
      <p:ext uri="{BB962C8B-B14F-4D97-AF65-F5344CB8AC3E}">
        <p14:creationId xmlns:p14="http://schemas.microsoft.com/office/powerpoint/2010/main" val="1132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Reporting and Classification</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524315"/>
          </a:xfrm>
          <a:prstGeom prst="rect">
            <a:avLst/>
          </a:prstGeom>
          <a:noFill/>
        </p:spPr>
        <p:txBody>
          <a:bodyPr wrap="square" rtlCol="0">
            <a:spAutoFit/>
          </a:bodyPr>
          <a:lstStyle/>
          <a:p>
            <a:pPr marL="171450" indent="-171450">
              <a:buFontTx/>
              <a:buChar char="-"/>
            </a:pPr>
            <a:r>
              <a:rPr lang="en-US" sz="1600" dirty="0"/>
              <a:t>While the data sets for each city were similar, the crime offense codes vary by city.  Thus for our correlation of crime trends with COVID-19, we focused on correlation with violent and non-violent crimes</a:t>
            </a:r>
          </a:p>
          <a:p>
            <a:pPr marL="171450" indent="-171450">
              <a:buFontTx/>
              <a:buChar char="-"/>
            </a:pPr>
            <a:r>
              <a:rPr lang="en-US" sz="1600" dirty="0"/>
              <a:t>The team manually coded violent and non-violent crime offenses based on the following general guidelines:</a:t>
            </a:r>
          </a:p>
          <a:p>
            <a:pPr marL="628650" lvl="1" indent="-171450">
              <a:buFontTx/>
              <a:buChar char="-"/>
            </a:pPr>
            <a:r>
              <a:rPr lang="en-US" sz="1600" dirty="0"/>
              <a:t>Non-Violent Crimes – Most often classified as “Property Crimes”:</a:t>
            </a:r>
          </a:p>
          <a:p>
            <a:pPr marL="1085850" lvl="2" indent="-171450">
              <a:buFontTx/>
              <a:buChar char="-"/>
            </a:pPr>
            <a:r>
              <a:rPr lang="en-US" sz="1600" dirty="0"/>
              <a:t>Theft, larceny embezzlement, receipt of stolen goods, and arson</a:t>
            </a:r>
          </a:p>
          <a:p>
            <a:pPr marL="1085850" lvl="2" indent="-171450">
              <a:buFontTx/>
              <a:buChar char="-"/>
            </a:pPr>
            <a:r>
              <a:rPr lang="en-US" sz="1600" dirty="0"/>
              <a:t>Contract crimes, fraud, tax crimes, and other forms of white collar crimes</a:t>
            </a:r>
          </a:p>
          <a:p>
            <a:pPr marL="1085850" lvl="2" indent="-171450">
              <a:buFontTx/>
              <a:buChar char="-"/>
            </a:pPr>
            <a:r>
              <a:rPr lang="en-US" sz="1600" dirty="0"/>
              <a:t>Drug and alcohol-related crimes</a:t>
            </a:r>
          </a:p>
          <a:p>
            <a:pPr marL="1085850" lvl="2" indent="-171450">
              <a:buFontTx/>
              <a:buChar char="-"/>
            </a:pPr>
            <a:r>
              <a:rPr lang="en-US" sz="1600" dirty="0"/>
              <a:t>Prostitution</a:t>
            </a:r>
          </a:p>
          <a:p>
            <a:pPr marL="1085850" lvl="2" indent="-171450">
              <a:buFontTx/>
              <a:buChar char="-"/>
            </a:pPr>
            <a:r>
              <a:rPr lang="en-US" sz="1600" dirty="0"/>
              <a:t>Racketeering and gambling</a:t>
            </a:r>
          </a:p>
          <a:p>
            <a:pPr marL="1085850" lvl="2" indent="-171450">
              <a:buFontTx/>
              <a:buChar char="-"/>
            </a:pPr>
            <a:r>
              <a:rPr lang="en-US" sz="1600" dirty="0"/>
              <a:t>Bribery</a:t>
            </a:r>
          </a:p>
          <a:p>
            <a:pPr marL="1085850" lvl="2" indent="-171450">
              <a:buFontTx/>
              <a:buChar char="-"/>
            </a:pPr>
            <a:r>
              <a:rPr lang="en-US" sz="1600" dirty="0"/>
              <a:t>Traffic offenses</a:t>
            </a:r>
          </a:p>
          <a:p>
            <a:pPr marL="628650" lvl="1" indent="-171450">
              <a:buFontTx/>
              <a:buChar char="-"/>
            </a:pPr>
            <a:r>
              <a:rPr lang="en-US" sz="1600" dirty="0"/>
              <a:t>Violent Crimes – Most often classified as “offenses against the Person”:</a:t>
            </a:r>
          </a:p>
          <a:p>
            <a:pPr marL="1085850" lvl="2" indent="-171450">
              <a:buFontTx/>
              <a:buChar char="-"/>
            </a:pPr>
            <a:r>
              <a:rPr lang="en-US" sz="1600" dirty="0"/>
              <a:t>Assault and battery</a:t>
            </a:r>
          </a:p>
          <a:p>
            <a:pPr marL="1085850" lvl="2" indent="-171450">
              <a:buFontTx/>
              <a:buChar char="-"/>
            </a:pPr>
            <a:r>
              <a:rPr lang="en-US" sz="1600" dirty="0"/>
              <a:t>Homicides</a:t>
            </a:r>
          </a:p>
          <a:p>
            <a:pPr marL="1085850" lvl="2" indent="-171450">
              <a:buFontTx/>
              <a:buChar char="-"/>
            </a:pPr>
            <a:r>
              <a:rPr lang="en-US" sz="1600" dirty="0"/>
              <a:t>Domestic violence</a:t>
            </a:r>
          </a:p>
          <a:p>
            <a:pPr marL="1085850" lvl="2" indent="-171450">
              <a:buFontTx/>
              <a:buChar char="-"/>
            </a:pPr>
            <a:r>
              <a:rPr lang="en-US" sz="1600" dirty="0"/>
              <a:t>Robbery</a:t>
            </a:r>
          </a:p>
          <a:p>
            <a:pPr marL="1085850" lvl="2" indent="-171450">
              <a:buFontTx/>
              <a:buChar char="-"/>
            </a:pPr>
            <a:r>
              <a:rPr lang="en-US" sz="1600" dirty="0"/>
              <a:t>Sexual assault and abuse</a:t>
            </a:r>
          </a:p>
          <a:p>
            <a:pPr marL="1085850" lvl="2" indent="-171450">
              <a:buFontTx/>
              <a:buChar char="-"/>
            </a:pPr>
            <a:r>
              <a:rPr lang="en-US" sz="1600" dirty="0"/>
              <a:t>False imprisonment</a:t>
            </a:r>
          </a:p>
        </p:txBody>
      </p:sp>
    </p:spTree>
    <p:extLst>
      <p:ext uri="{BB962C8B-B14F-4D97-AF65-F5344CB8AC3E}">
        <p14:creationId xmlns:p14="http://schemas.microsoft.com/office/powerpoint/2010/main" val="42044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Reported Covid Cases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2636899" cy="5262979"/>
          </a:xfrm>
          <a:prstGeom prst="rect">
            <a:avLst/>
          </a:prstGeom>
          <a:noFill/>
        </p:spPr>
        <p:txBody>
          <a:bodyPr wrap="square" rtlCol="0">
            <a:spAutoFit/>
          </a:bodyPr>
          <a:lstStyle/>
          <a:p>
            <a:pPr marL="285750" indent="-285750">
              <a:buFontTx/>
              <a:buChar char="-"/>
            </a:pPr>
            <a:r>
              <a:rPr lang="en-US" sz="1600" dirty="0"/>
              <a:t>Data through 6/30/2020</a:t>
            </a:r>
          </a:p>
          <a:p>
            <a:pPr marL="285750" indent="-285750">
              <a:buFontTx/>
              <a:buChar char="-"/>
            </a:pPr>
            <a:r>
              <a:rPr lang="en-US" sz="1600" dirty="0"/>
              <a:t>Top Outbreaks:</a:t>
            </a:r>
          </a:p>
          <a:p>
            <a:pPr marL="742950" lvl="1" indent="-285750">
              <a:buFontTx/>
              <a:buChar char="-"/>
            </a:pPr>
            <a:r>
              <a:rPr lang="en-US" sz="1600" dirty="0"/>
              <a:t>Los Angeles</a:t>
            </a:r>
          </a:p>
          <a:p>
            <a:pPr marL="742950" lvl="1" indent="-285750">
              <a:buFontTx/>
              <a:buChar char="-"/>
            </a:pPr>
            <a:r>
              <a:rPr lang="en-US" sz="1600" dirty="0"/>
              <a:t>Philadelphia</a:t>
            </a:r>
          </a:p>
          <a:p>
            <a:pPr marL="285750" indent="-285750">
              <a:buFontTx/>
              <a:buChar char="-"/>
            </a:pPr>
            <a:r>
              <a:rPr lang="en-US" sz="1600" dirty="0"/>
              <a:t>With the exception of Los Angeles, all of our target cities appear to have been able to “flatten the curve”</a:t>
            </a:r>
          </a:p>
          <a:p>
            <a:pPr marL="285750" indent="-285750">
              <a:buFontTx/>
              <a:buChar char="-"/>
            </a:pPr>
            <a:r>
              <a:rPr lang="en-US" sz="1600" dirty="0"/>
              <a:t>As Los Angeles has experienced the highest number of cases, which also appear to be accelerating, any correlation between Covid and crime should be more apparent in LA</a:t>
            </a:r>
          </a:p>
          <a:p>
            <a:pPr marL="285750" indent="-285750">
              <a:buFontTx/>
              <a:buChar char="-"/>
            </a:pPr>
            <a:endParaRPr lang="en-US" sz="1600" dirty="0"/>
          </a:p>
        </p:txBody>
      </p:sp>
      <p:pic>
        <p:nvPicPr>
          <p:cNvPr id="5" name="Picture 4">
            <a:extLst>
              <a:ext uri="{FF2B5EF4-FFF2-40B4-BE49-F238E27FC236}">
                <a16:creationId xmlns:a16="http://schemas.microsoft.com/office/drawing/2014/main" id="{ADD8A5CF-E9B1-44AA-8CF6-817A536F0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356" y="1014298"/>
            <a:ext cx="8229617" cy="5486411"/>
          </a:xfrm>
          <a:prstGeom prst="rect">
            <a:avLst/>
          </a:prstGeom>
        </p:spPr>
      </p:pic>
    </p:spTree>
    <p:extLst>
      <p:ext uri="{BB962C8B-B14F-4D97-AF65-F5344CB8AC3E}">
        <p14:creationId xmlns:p14="http://schemas.microsoft.com/office/powerpoint/2010/main" val="135911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Correlation of Non-violent and Violent Crimes – All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11187653" cy="1815882"/>
          </a:xfrm>
          <a:prstGeom prst="rect">
            <a:avLst/>
          </a:prstGeom>
          <a:noFill/>
        </p:spPr>
        <p:txBody>
          <a:bodyPr wrap="square" rtlCol="0">
            <a:spAutoFit/>
          </a:bodyPr>
          <a:lstStyle/>
          <a:p>
            <a:pPr marL="285750" indent="-285750">
              <a:buFontTx/>
              <a:buChar char="-"/>
            </a:pPr>
            <a:r>
              <a:rPr lang="en-US" sz="1600" dirty="0"/>
              <a:t>Overall, we found no correlation between COVID-19 and non-violent and violent crime trends over the last 16 months</a:t>
            </a:r>
          </a:p>
          <a:p>
            <a:pPr marL="742950" lvl="1" indent="-285750">
              <a:buFontTx/>
              <a:buChar char="-"/>
            </a:pPr>
            <a:r>
              <a:rPr lang="en-US" sz="1600" dirty="0"/>
              <a:t>Analysis looks at the percent change in daily COVID  cases across all cities vs. daily % change in non-violent and violent crimes</a:t>
            </a:r>
          </a:p>
          <a:p>
            <a:pPr marL="742950" lvl="1" indent="-285750">
              <a:buFontTx/>
              <a:buChar char="-"/>
            </a:pPr>
            <a:r>
              <a:rPr lang="en-US" sz="1600" dirty="0"/>
              <a:t>Both data sets show a very low r-squared value as well as a nearly flat increase in reported crime cases regardless of the daily change in case counts</a:t>
            </a:r>
          </a:p>
          <a:p>
            <a:pPr marL="285750" indent="-285750">
              <a:buFontTx/>
              <a:buChar char="-"/>
            </a:pPr>
            <a:endParaRPr lang="en-US" sz="1600" dirty="0"/>
          </a:p>
        </p:txBody>
      </p:sp>
      <p:pic>
        <p:nvPicPr>
          <p:cNvPr id="4" name="Picture 3">
            <a:extLst>
              <a:ext uri="{FF2B5EF4-FFF2-40B4-BE49-F238E27FC236}">
                <a16:creationId xmlns:a16="http://schemas.microsoft.com/office/drawing/2014/main" id="{AF7FA9C4-5884-4B17-B0CA-867DFA47510F}"/>
              </a:ext>
            </a:extLst>
          </p:cNvPr>
          <p:cNvPicPr>
            <a:picLocks noChangeAspect="1"/>
          </p:cNvPicPr>
          <p:nvPr/>
        </p:nvPicPr>
        <p:blipFill>
          <a:blip r:embed="rId2"/>
          <a:stretch>
            <a:fillRect/>
          </a:stretch>
        </p:blipFill>
        <p:spPr>
          <a:xfrm>
            <a:off x="5861142" y="2859696"/>
            <a:ext cx="4402646" cy="3330797"/>
          </a:xfrm>
          <a:prstGeom prst="rect">
            <a:avLst/>
          </a:prstGeom>
        </p:spPr>
      </p:pic>
      <p:sp>
        <p:nvSpPr>
          <p:cNvPr id="6" name="AutoShape 2">
            <a:extLst>
              <a:ext uri="{FF2B5EF4-FFF2-40B4-BE49-F238E27FC236}">
                <a16:creationId xmlns:a16="http://schemas.microsoft.com/office/drawing/2014/main" id="{50E896F7-BC21-4EC8-A913-D6DF992BEDE3}"/>
              </a:ext>
            </a:extLst>
          </p:cNvPr>
          <p:cNvSpPr>
            <a:spLocks noChangeAspect="1" noChangeArrowheads="1"/>
          </p:cNvSpPr>
          <p:nvPr/>
        </p:nvSpPr>
        <p:spPr bwMode="auto">
          <a:xfrm>
            <a:off x="6268453" y="336082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a:extLst>
              <a:ext uri="{FF2B5EF4-FFF2-40B4-BE49-F238E27FC236}">
                <a16:creationId xmlns:a16="http://schemas.microsoft.com/office/drawing/2014/main" id="{8F106EA7-5717-435E-B731-C654C760E3AC}"/>
              </a:ext>
            </a:extLst>
          </p:cNvPr>
          <p:cNvPicPr>
            <a:picLocks noChangeAspect="1"/>
          </p:cNvPicPr>
          <p:nvPr/>
        </p:nvPicPr>
        <p:blipFill>
          <a:blip r:embed="rId3"/>
          <a:stretch>
            <a:fillRect/>
          </a:stretch>
        </p:blipFill>
        <p:spPr>
          <a:xfrm>
            <a:off x="1058780" y="2859696"/>
            <a:ext cx="4148519" cy="3332417"/>
          </a:xfrm>
          <a:prstGeom prst="rect">
            <a:avLst/>
          </a:prstGeom>
        </p:spPr>
      </p:pic>
    </p:spTree>
    <p:extLst>
      <p:ext uri="{BB962C8B-B14F-4D97-AF65-F5344CB8AC3E}">
        <p14:creationId xmlns:p14="http://schemas.microsoft.com/office/powerpoint/2010/main" val="106730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5592661" cy="2062103"/>
          </a:xfrm>
          <a:prstGeom prst="rect">
            <a:avLst/>
          </a:prstGeom>
          <a:noFill/>
        </p:spPr>
        <p:txBody>
          <a:bodyPr wrap="square" rtlCol="0">
            <a:spAutoFit/>
          </a:bodyPr>
          <a:lstStyle/>
          <a:p>
            <a:pPr marL="171450" indent="-171450">
              <a:buFontTx/>
              <a:buChar char="-"/>
            </a:pPr>
            <a:r>
              <a:rPr lang="en-US" sz="1600" dirty="0"/>
              <a:t>Los Angeles represented the city with the highest rate of violent crimes in our city sample, with nearly 29% of all reported crimes classified as Violent</a:t>
            </a:r>
          </a:p>
          <a:p>
            <a:pPr marL="171450" indent="-171450">
              <a:buFontTx/>
              <a:buChar char="-"/>
            </a:pPr>
            <a:r>
              <a:rPr lang="en-US" sz="1600" dirty="0"/>
              <a:t>Violent crimes represent f of the top 10 reported crimes</a:t>
            </a:r>
          </a:p>
          <a:p>
            <a:pPr marL="171450" indent="-171450">
              <a:buFontTx/>
              <a:buChar char="-"/>
            </a:pPr>
            <a:r>
              <a:rPr lang="en-US" sz="1600" dirty="0"/>
              <a:t>Top violent crimes include Battery – Simple Assault, Intimate Partner, Simple Assault, Assault with a Deadly Weapon, and Robbery</a:t>
            </a:r>
          </a:p>
        </p:txBody>
      </p:sp>
      <p:pic>
        <p:nvPicPr>
          <p:cNvPr id="5" name="Picture 4">
            <a:extLst>
              <a:ext uri="{FF2B5EF4-FFF2-40B4-BE49-F238E27FC236}">
                <a16:creationId xmlns:a16="http://schemas.microsoft.com/office/drawing/2014/main" id="{B4D552C2-A9CE-4837-8A90-C5F689EE9156}"/>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2979806" y="3566139"/>
            <a:ext cx="9326899" cy="3108966"/>
          </a:xfrm>
          <a:prstGeom prst="rect">
            <a:avLst/>
          </a:prstGeom>
        </p:spPr>
      </p:pic>
      <p:pic>
        <p:nvPicPr>
          <p:cNvPr id="4" name="Picture 3">
            <a:extLst>
              <a:ext uri="{FF2B5EF4-FFF2-40B4-BE49-F238E27FC236}">
                <a16:creationId xmlns:a16="http://schemas.microsoft.com/office/drawing/2014/main" id="{BB5B54C5-757A-4859-A49E-72D082258AF9}"/>
              </a:ext>
            </a:extLst>
          </p:cNvPr>
          <p:cNvPicPr>
            <a:picLocks noChangeAspect="1"/>
          </p:cNvPicPr>
          <p:nvPr/>
        </p:nvPicPr>
        <p:blipFill>
          <a:blip r:embed="rId3"/>
          <a:stretch>
            <a:fillRect/>
          </a:stretch>
        </p:blipFill>
        <p:spPr>
          <a:xfrm>
            <a:off x="6526304" y="489475"/>
            <a:ext cx="4991797" cy="2924583"/>
          </a:xfrm>
          <a:prstGeom prst="rect">
            <a:avLst/>
          </a:prstGeom>
        </p:spPr>
      </p:pic>
    </p:spTree>
    <p:extLst>
      <p:ext uri="{BB962C8B-B14F-4D97-AF65-F5344CB8AC3E}">
        <p14:creationId xmlns:p14="http://schemas.microsoft.com/office/powerpoint/2010/main" val="1504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Los Angeles’ crime rates have generally been on a downward trend over the last 16 months</a:t>
            </a:r>
          </a:p>
          <a:p>
            <a:pPr marL="171450" indent="-171450">
              <a:buFontTx/>
              <a:buChar char="-"/>
            </a:pPr>
            <a:r>
              <a:rPr lang="en-US" sz="1600" dirty="0"/>
              <a:t>There was a small spike in both non-violent and violent crime beginning n the month of May</a:t>
            </a:r>
          </a:p>
          <a:p>
            <a:pPr marL="628650" lvl="1" indent="-171450">
              <a:buFontTx/>
              <a:buChar char="-"/>
            </a:pPr>
            <a:r>
              <a:rPr lang="en-US" sz="1600" dirty="0"/>
              <a:t>Non-violent crimes are still lower than the same period in 2019, while violent crimes are roughly equivalent to the same period last year</a:t>
            </a:r>
          </a:p>
        </p:txBody>
      </p:sp>
      <p:pic>
        <p:nvPicPr>
          <p:cNvPr id="4" name="Picture 3">
            <a:extLst>
              <a:ext uri="{FF2B5EF4-FFF2-40B4-BE49-F238E27FC236}">
                <a16:creationId xmlns:a16="http://schemas.microsoft.com/office/drawing/2014/main" id="{699DB2FF-DB79-4F52-8603-D41562638746}"/>
              </a:ext>
            </a:extLst>
          </p:cNvPr>
          <p:cNvPicPr>
            <a:picLocks noChangeAspect="1"/>
          </p:cNvPicPr>
          <p:nvPr/>
        </p:nvPicPr>
        <p:blipFill>
          <a:blip r:embed="rId2"/>
          <a:stretch>
            <a:fillRect/>
          </a:stretch>
        </p:blipFill>
        <p:spPr>
          <a:xfrm>
            <a:off x="1809750" y="2705768"/>
            <a:ext cx="8572500" cy="3571875"/>
          </a:xfrm>
          <a:prstGeom prst="rect">
            <a:avLst/>
          </a:prstGeom>
        </p:spPr>
      </p:pic>
    </p:spTree>
    <p:extLst>
      <p:ext uri="{BB962C8B-B14F-4D97-AF65-F5344CB8AC3E}">
        <p14:creationId xmlns:p14="http://schemas.microsoft.com/office/powerpoint/2010/main" val="99739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All Violent crime offense types experienced a noticeable uptick in reported cases beginning in April 2020</a:t>
            </a:r>
          </a:p>
          <a:p>
            <a:pPr marL="171450" indent="-171450">
              <a:buFontTx/>
              <a:buChar char="-"/>
            </a:pPr>
            <a:r>
              <a:rPr lang="en-US" sz="1600" dirty="0"/>
              <a:t>However, due to the overall decline in Violent crime cases in the previous months, reported cases of major violent crimes were roughly in line with the same period last year</a:t>
            </a:r>
          </a:p>
          <a:p>
            <a:pPr marL="171450" indent="-171450">
              <a:buFontTx/>
              <a:buChar char="-"/>
            </a:pPr>
            <a:r>
              <a:rPr lang="en-US" sz="1600" dirty="0"/>
              <a:t>We don’t  have enough data to determine whether there is a seasonal </a:t>
            </a:r>
          </a:p>
        </p:txBody>
      </p:sp>
      <p:pic>
        <p:nvPicPr>
          <p:cNvPr id="4" name="Picture 3">
            <a:extLst>
              <a:ext uri="{FF2B5EF4-FFF2-40B4-BE49-F238E27FC236}">
                <a16:creationId xmlns:a16="http://schemas.microsoft.com/office/drawing/2014/main" id="{E048C393-D41D-4074-904B-D3C4E7A0CBA1}"/>
              </a:ext>
            </a:extLst>
          </p:cNvPr>
          <p:cNvPicPr>
            <a:picLocks noChangeAspect="1"/>
          </p:cNvPicPr>
          <p:nvPr/>
        </p:nvPicPr>
        <p:blipFill>
          <a:blip r:embed="rId2"/>
          <a:stretch>
            <a:fillRect/>
          </a:stretch>
        </p:blipFill>
        <p:spPr>
          <a:xfrm>
            <a:off x="1809750" y="2669674"/>
            <a:ext cx="8572500" cy="3571875"/>
          </a:xfrm>
          <a:prstGeom prst="rect">
            <a:avLst/>
          </a:prstGeom>
        </p:spPr>
      </p:pic>
    </p:spTree>
    <p:extLst>
      <p:ext uri="{BB962C8B-B14F-4D97-AF65-F5344CB8AC3E}">
        <p14:creationId xmlns:p14="http://schemas.microsoft.com/office/powerpoint/2010/main" val="1517593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307</TotalTime>
  <Words>1514</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Slice</vt:lpstr>
      <vt:lpstr>Crime trends in select American cities</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select American cities</dc:title>
  <dc:creator>toddschanzlin@yahoo.com</dc:creator>
  <cp:lastModifiedBy>toddschanzlin@yahoo.com</cp:lastModifiedBy>
  <cp:revision>28</cp:revision>
  <dcterms:created xsi:type="dcterms:W3CDTF">2020-08-01T00:07:00Z</dcterms:created>
  <dcterms:modified xsi:type="dcterms:W3CDTF">2020-08-02T19:58:29Z</dcterms:modified>
</cp:coreProperties>
</file>