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85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1" r:id="rId21"/>
    <p:sldId id="282" r:id="rId22"/>
    <p:sldId id="283" r:id="rId23"/>
    <p:sldId id="284" r:id="rId24"/>
    <p:sldId id="278" r:id="rId25"/>
    <p:sldId id="27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023DC-CAA4-4ACC-A5A6-A422E9CA8B1F}" type="datetimeFigureOut">
              <a:rPr lang="it-IT" smtClean="0"/>
              <a:t>26/04/2018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D3933-6804-4BFE-8286-AB30907DA39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34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DD73-FF41-4880-A4C5-30B4510FE295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90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D97-A6E0-4A50-8188-6015F211AB9A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6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88FD-99AE-4E9C-B684-511B9F1513C1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4A66-FB31-4838-967D-5056E88304AE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0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0A0-9AF9-4B9C-B16F-7212DC060410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4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B05A-9644-4B77-83A1-B58D66D3D781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0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92C7-3E53-4E25-9468-1FF4C10DC480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14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F39-1A2D-479D-AE6E-75DA6A7B2ED4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4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8E2-FB7D-4D0E-8F90-9F144716CADB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04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2519-8081-40E1-98BC-AF4046E702FD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98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4469-1EE0-43FF-B9EE-87B180BE4CA1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5AAD-B4FD-42E9-B16D-8806DEEEFBE4}" type="datetime1">
              <a:rPr lang="it-IT" smtClean="0"/>
              <a:t>26/04/2018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F751-A8D1-4010-B3F1-6D0C9FDF64E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62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://en.wikipedia.org/wiki/Business_logi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00"/>
            <a:ext cx="12192000" cy="3031503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742950" y="3116603"/>
            <a:ext cx="592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ont000000002019c9f9"/>
              </a:rPr>
              <a:t>AN INTRODUCTION TO </a:t>
            </a:r>
            <a:r>
              <a:rPr lang="en-US" dirty="0" smtClean="0">
                <a:solidFill>
                  <a:srgbClr val="002060"/>
                </a:solidFill>
                <a:latin typeface="font000000002019c9f9"/>
              </a:rPr>
              <a:t>MULE ESB</a:t>
            </a:r>
            <a:r>
              <a:rPr lang="en-US" dirty="0" smtClean="0">
                <a:solidFill>
                  <a:srgbClr val="FC601E"/>
                </a:solidFill>
                <a:latin typeface="font000000002019c9f9"/>
              </a:rPr>
              <a:t> </a:t>
            </a:r>
            <a:r>
              <a:rPr lang="en-US" dirty="0">
                <a:solidFill>
                  <a:srgbClr val="000000"/>
                </a:solidFill>
                <a:latin typeface="font000000002019c9f9"/>
              </a:rPr>
              <a:t>FOR BEGINNERS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742950" y="596344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smtClean="0">
                <a:latin typeface="font000000002019c9f9"/>
              </a:rPr>
              <a:t>Davide Zaza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</a:t>
            </a:fld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6" y="-284232"/>
            <a:ext cx="3699164" cy="19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10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ESB VS POINT TO POINT INTEGRATION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2" descr="Risultati immagini per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35" y="1807775"/>
            <a:ext cx="753521" cy="75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isultati immagini per dot 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662" y="4639930"/>
            <a:ext cx="663875" cy="6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isultati immagini per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25" y="4705439"/>
            <a:ext cx="1065718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Risultati immagini per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29" y="4710981"/>
            <a:ext cx="576804" cy="4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isultati immagini per oracle 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43" y="4562044"/>
            <a:ext cx="535903" cy="76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ftp 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79" y="1857602"/>
            <a:ext cx="993703" cy="66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isultati immagini per ftp 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0" y="1906553"/>
            <a:ext cx="920167" cy="61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jav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15" y="1833806"/>
            <a:ext cx="704222" cy="7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ttore 2 31"/>
          <p:cNvCxnSpPr>
            <a:stCxn id="13" idx="2"/>
            <a:endCxn id="13" idx="2"/>
          </p:cNvCxnSpPr>
          <p:nvPr/>
        </p:nvCxnSpPr>
        <p:spPr>
          <a:xfrm>
            <a:off x="1197684" y="523829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110836" y="2978730"/>
            <a:ext cx="6428509" cy="1080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/>
          <p:cNvCxnSpPr>
            <a:stCxn id="17" idx="2"/>
          </p:cNvCxnSpPr>
          <p:nvPr/>
        </p:nvCxnSpPr>
        <p:spPr>
          <a:xfrm flipH="1">
            <a:off x="1197683" y="2519082"/>
            <a:ext cx="1" cy="39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H="1">
            <a:off x="2655729" y="2528555"/>
            <a:ext cx="1" cy="39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 flipH="1">
            <a:off x="4018425" y="2538028"/>
            <a:ext cx="1" cy="39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H="1">
            <a:off x="5519793" y="2519082"/>
            <a:ext cx="1" cy="39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>
            <a:off x="1197682" y="4143081"/>
            <a:ext cx="1" cy="39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H="1">
            <a:off x="2671722" y="4185295"/>
            <a:ext cx="1" cy="39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 flipH="1">
            <a:off x="4038599" y="4184645"/>
            <a:ext cx="1" cy="39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>
            <a:off x="5519793" y="4249557"/>
            <a:ext cx="1" cy="39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magin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75" y="2845431"/>
            <a:ext cx="3644229" cy="1435653"/>
          </a:xfrm>
          <a:prstGeom prst="rect">
            <a:avLst/>
          </a:prstGeom>
        </p:spPr>
      </p:pic>
      <p:sp>
        <p:nvSpPr>
          <p:cNvPr id="59" name="CasellaDiTesto 58"/>
          <p:cNvSpPr txBox="1"/>
          <p:nvPr/>
        </p:nvSpPr>
        <p:spPr>
          <a:xfrm>
            <a:off x="7473576" y="3288224"/>
            <a:ext cx="4288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LET’S DO EVERYTHING TO MULE!</a:t>
            </a:r>
            <a:endParaRPr lang="it-IT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11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IS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148896" y="2375182"/>
            <a:ext cx="787638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ESB STANDS FOR ENTERPRISE SERVICE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TRANSPORT DEVICE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… THAT TRANSPORT INFORMATIONS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… AND MESSAGES PROCESSOR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… AND </a:t>
            </a:r>
            <a:r>
              <a:rPr lang="it-IT" sz="2400" dirty="0" err="1" smtClean="0">
                <a:latin typeface="Arial Narrow" panose="020B0606020202030204" pitchFamily="34" charset="0"/>
              </a:rPr>
              <a:t>AND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AND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AND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AND</a:t>
            </a:r>
            <a:r>
              <a:rPr lang="it-IT" sz="2400" dirty="0" smtClean="0">
                <a:latin typeface="Arial Narrow" panose="020B0606020202030204" pitchFamily="34" charset="0"/>
              </a:rPr>
              <a:t>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INTEGRATION PLATFORM THAT ALLOWS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     DIFFERENT SYSTEM TO COMMUNICATE WITH EACH OTHER</a:t>
            </a: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896" y="1358816"/>
            <a:ext cx="4435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NO POINT TO POINT INTEGRATION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THERE IS ONLY A BUS</a:t>
            </a:r>
          </a:p>
        </p:txBody>
      </p:sp>
      <p:pic>
        <p:nvPicPr>
          <p:cNvPr id="2050" name="Picture 2" descr="Risultati immagini per mule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7" y="1453474"/>
            <a:ext cx="3258320" cy="22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ule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7" y="4206817"/>
            <a:ext cx="3258320" cy="25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3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12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ORCHESTRATION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3074" name="Picture 2" descr="Risultati immagini per orche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2" y="4027189"/>
            <a:ext cx="5172750" cy="232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isultati immagini per orchestra pai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2" y="1512186"/>
            <a:ext cx="5172750" cy="22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11890829" y="4614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096000" y="2135440"/>
            <a:ext cx="568927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The mule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manages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the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exchange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of information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between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all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the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systems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and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coordinates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them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096000" y="4531980"/>
            <a:ext cx="568927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The</a:t>
            </a:r>
            <a:r>
              <a:rPr kumimoji="0" lang="it-IT" altLang="it-IT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client </a:t>
            </a:r>
            <a:r>
              <a:rPr kumimoji="0" lang="it-IT" altLang="it-IT" sz="24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doesn’t</a:t>
            </a:r>
            <a:r>
              <a:rPr kumimoji="0" lang="it-IT" altLang="it-IT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care </a:t>
            </a:r>
            <a:r>
              <a:rPr kumimoji="0" lang="it-IT" altLang="it-IT" sz="24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what</a:t>
            </a:r>
            <a:r>
              <a:rPr kumimoji="0" lang="it-IT" altLang="it-IT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Mule </a:t>
            </a:r>
            <a:r>
              <a:rPr kumimoji="0" lang="it-IT" altLang="it-IT" sz="24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does</a:t>
            </a:r>
            <a:r>
              <a:rPr kumimoji="0" lang="it-IT" altLang="it-IT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 and </a:t>
            </a:r>
            <a:r>
              <a:rPr kumimoji="0" lang="it-IT" altLang="it-IT" sz="24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Narrow" panose="020B0606020202030204" pitchFamily="34" charset="0"/>
              </a:rPr>
              <a:t>even</a:t>
            </a:r>
            <a:endParaRPr kumimoji="0" lang="it-IT" altLang="it-IT" sz="2400" b="0" i="0" u="none" strike="noStrike" cap="none" normalizeH="0" dirty="0" smtClean="0">
              <a:ln>
                <a:noFill/>
              </a:ln>
              <a:solidFill>
                <a:srgbClr val="21212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 err="1">
                <a:solidFill>
                  <a:srgbClr val="212121"/>
                </a:solidFill>
                <a:latin typeface="Arial Narrow" panose="020B0606020202030204" pitchFamily="34" charset="0"/>
              </a:rPr>
              <a:t>d</a:t>
            </a:r>
            <a:r>
              <a:rPr lang="it-IT" altLang="it-IT" sz="2400" baseline="0" dirty="0" err="1" smtClean="0">
                <a:solidFill>
                  <a:srgbClr val="212121"/>
                </a:solidFill>
                <a:latin typeface="Arial Narrow" panose="020B0606020202030204" pitchFamily="34" charset="0"/>
              </a:rPr>
              <a:t>oesn’t</a:t>
            </a:r>
            <a:r>
              <a:rPr lang="it-IT" altLang="it-IT" sz="2400" baseline="0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 care </a:t>
            </a:r>
            <a:r>
              <a:rPr lang="it-IT" altLang="it-IT" sz="2400" baseline="0" dirty="0" err="1" smtClean="0">
                <a:solidFill>
                  <a:srgbClr val="212121"/>
                </a:solidFill>
                <a:latin typeface="Arial Narrow" panose="020B0606020202030204" pitchFamily="34" charset="0"/>
              </a:rPr>
              <a:t>about</a:t>
            </a:r>
            <a:r>
              <a:rPr lang="it-IT" altLang="it-IT" sz="2400" baseline="0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baseline="0" dirty="0" err="1" smtClean="0">
                <a:solidFill>
                  <a:srgbClr val="212121"/>
                </a:solidFill>
                <a:latin typeface="Arial Narrow" panose="020B0606020202030204" pitchFamily="34" charset="0"/>
              </a:rPr>
              <a:t>all</a:t>
            </a:r>
            <a:r>
              <a:rPr lang="it-IT" altLang="it-IT" sz="2400" baseline="0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 the </a:t>
            </a:r>
            <a:r>
              <a:rPr lang="it-IT" altLang="it-IT" sz="2400" baseline="0" dirty="0" err="1" smtClean="0">
                <a:solidFill>
                  <a:srgbClr val="212121"/>
                </a:solidFill>
                <a:latin typeface="Arial Narrow" panose="020B0606020202030204" pitchFamily="34" charset="0"/>
              </a:rPr>
              <a:t>systems</a:t>
            </a:r>
            <a:r>
              <a:rPr lang="it-IT" altLang="it-IT" sz="2400" baseline="0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baseline="0" dirty="0" err="1" smtClean="0">
                <a:solidFill>
                  <a:srgbClr val="212121"/>
                </a:solidFill>
                <a:latin typeface="Arial Narrow" panose="020B0606020202030204" pitchFamily="34" charset="0"/>
              </a:rPr>
              <a:t>that</a:t>
            </a:r>
            <a:r>
              <a:rPr lang="it-IT" altLang="it-IT" sz="2400" baseline="0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baseline="0" dirty="0" err="1" smtClean="0">
                <a:solidFill>
                  <a:srgbClr val="212121"/>
                </a:solidFill>
                <a:latin typeface="Arial Narrow" panose="020B0606020202030204" pitchFamily="34" charset="0"/>
              </a:rPr>
              <a:t>interfacing</a:t>
            </a:r>
            <a:r>
              <a:rPr lang="it-IT" altLang="it-IT" sz="2400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 with Mule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13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FEATURES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781720" y="1661994"/>
            <a:ext cx="620048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400" b="1" dirty="0" smtClean="0">
                <a:latin typeface="Arial Narrow" panose="020B0606020202030204" pitchFamily="34" charset="0"/>
              </a:rPr>
              <a:t>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400" b="1" dirty="0" smtClean="0">
                <a:latin typeface="Arial Narrow" panose="020B0606020202030204" pitchFamily="34" charset="0"/>
              </a:rPr>
              <a:t>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400" b="1" dirty="0" smtClean="0">
                <a:latin typeface="Arial Narrow" panose="020B0606020202030204" pitchFamily="34" charset="0"/>
              </a:rPr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400" b="1" dirty="0" smtClean="0">
                <a:latin typeface="Arial Narrow" panose="020B0606020202030204" pitchFamily="34" charset="0"/>
              </a:rPr>
              <a:t>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400" b="1" dirty="0" smtClean="0">
                <a:latin typeface="Arial Narrow" panose="020B0606020202030204" pitchFamily="34" charset="0"/>
              </a:rPr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400" b="1" dirty="0" smtClean="0">
                <a:latin typeface="Arial Narrow" panose="020B0606020202030204" pitchFamily="34" charset="0"/>
              </a:rPr>
              <a:t>EXCEPTION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6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MULE FEATURES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CONNECTORS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68" y="3290262"/>
            <a:ext cx="1344027" cy="153377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4" y="1432329"/>
            <a:ext cx="1531990" cy="163019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54" y="3171596"/>
            <a:ext cx="1572493" cy="171008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54742"/>
            <a:ext cx="1281058" cy="1509191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17" y="1356155"/>
            <a:ext cx="1385169" cy="1706367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4" y="3290262"/>
            <a:ext cx="1377938" cy="159142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86" y="1427334"/>
            <a:ext cx="1344027" cy="139264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86" y="3057861"/>
            <a:ext cx="1454495" cy="1766173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325723" y="5527778"/>
            <a:ext cx="9303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latin typeface="Arial Narrow" panose="020B0606020202030204" pitchFamily="34" charset="0"/>
              </a:rPr>
              <a:t>Connectors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handle</a:t>
            </a:r>
            <a:r>
              <a:rPr lang="it-IT" sz="2400" dirty="0">
                <a:latin typeface="Arial Narrow" panose="020B0606020202030204" pitchFamily="34" charset="0"/>
              </a:rPr>
              <a:t> the </a:t>
            </a:r>
            <a:r>
              <a:rPr lang="it-IT" sz="2400" dirty="0" err="1">
                <a:latin typeface="Arial Narrow" panose="020B0606020202030204" pitchFamily="34" charset="0"/>
              </a:rPr>
              <a:t>complexities</a:t>
            </a:r>
            <a:r>
              <a:rPr lang="it-IT" sz="2400" dirty="0">
                <a:latin typeface="Arial Narrow" panose="020B0606020202030204" pitchFamily="34" charset="0"/>
              </a:rPr>
              <a:t> of </a:t>
            </a:r>
            <a:r>
              <a:rPr lang="it-IT" sz="2400" dirty="0" err="1">
                <a:latin typeface="Arial Narrow" panose="020B0606020202030204" pitchFamily="34" charset="0"/>
              </a:rPr>
              <a:t>message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translation</a:t>
            </a:r>
            <a:r>
              <a:rPr lang="it-IT" sz="2400" dirty="0">
                <a:latin typeface="Arial Narrow" panose="020B0606020202030204" pitchFamily="34" charset="0"/>
              </a:rPr>
              <a:t>, </a:t>
            </a:r>
            <a:r>
              <a:rPr lang="it-IT" sz="2400" dirty="0" err="1">
                <a:latin typeface="Arial Narrow" panose="020B0606020202030204" pitchFamily="34" charset="0"/>
              </a:rPr>
              <a:t>integration</a:t>
            </a:r>
            <a:r>
              <a:rPr lang="it-IT" sz="2400" dirty="0">
                <a:latin typeface="Arial Narrow" panose="020B0606020202030204" pitchFamily="34" charset="0"/>
              </a:rPr>
              <a:t> and </a:t>
            </a:r>
            <a:r>
              <a:rPr lang="it-IT" sz="2400" dirty="0" err="1">
                <a:latin typeface="Arial Narrow" panose="020B0606020202030204" pitchFamily="34" charset="0"/>
              </a:rPr>
              <a:t>any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other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relating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messages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operations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used</a:t>
            </a:r>
            <a:r>
              <a:rPr lang="it-IT" sz="2400" dirty="0">
                <a:latin typeface="Arial Narrow" panose="020B0606020202030204" pitchFamily="34" charset="0"/>
              </a:rPr>
              <a:t> to </a:t>
            </a:r>
            <a:r>
              <a:rPr lang="it-IT" sz="2400" dirty="0" err="1">
                <a:latin typeface="Arial Narrow" panose="020B0606020202030204" pitchFamily="34" charset="0"/>
              </a:rPr>
              <a:t>access</a:t>
            </a:r>
            <a:r>
              <a:rPr lang="it-IT" sz="2400" dirty="0">
                <a:latin typeface="Arial Narrow" panose="020B0606020202030204" pitchFamily="34" charset="0"/>
              </a:rPr>
              <a:t> the </a:t>
            </a:r>
            <a:r>
              <a:rPr lang="it-IT" sz="2400" dirty="0" err="1">
                <a:latin typeface="Arial Narrow" panose="020B0606020202030204" pitchFamily="34" charset="0"/>
              </a:rPr>
              <a:t>application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features</a:t>
            </a:r>
            <a:endParaRPr lang="it-IT" sz="2400" dirty="0">
              <a:latin typeface="Arial Narrow" panose="020B060602020203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295273" y="1302337"/>
            <a:ext cx="3785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INBOUND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OUTBOUND CONNECTORS</a:t>
            </a:r>
            <a:endParaRPr lang="it-IT" sz="2400" dirty="0">
              <a:latin typeface="Arial Narrow" panose="020B060602020203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4666" y="2121235"/>
            <a:ext cx="3835226" cy="1685612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0732" y="3842166"/>
            <a:ext cx="3660001" cy="16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15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MULE FEATURES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TRANSFORMERS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379442" y="1262923"/>
            <a:ext cx="6579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Transformer </a:t>
            </a:r>
            <a:r>
              <a:rPr lang="en-US" sz="2400" dirty="0">
                <a:latin typeface="Arial Narrow" panose="020B0606020202030204" pitchFamily="34" charset="0"/>
              </a:rPr>
              <a:t>prepares a message for further processing by enhancing or altering the contents of the message</a:t>
            </a:r>
            <a:endParaRPr lang="it-IT" sz="2400" dirty="0">
              <a:latin typeface="Arial Narrow" panose="020B0606020202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2" y="1470746"/>
            <a:ext cx="4286250" cy="54959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42" y="2525846"/>
            <a:ext cx="7376137" cy="36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16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MULE FEATURES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COMPONENTS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" y="1268709"/>
            <a:ext cx="12046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Components are message processors </a:t>
            </a:r>
            <a:r>
              <a:rPr lang="en-US" sz="2400" dirty="0" smtClean="0">
                <a:latin typeface="Arial Narrow" panose="020B0606020202030204" pitchFamily="34" charset="0"/>
              </a:rPr>
              <a:t>which execute</a:t>
            </a:r>
            <a:r>
              <a:rPr lang="en-US" sz="2400" dirty="0">
                <a:latin typeface="Arial Narrow" panose="020B0606020202030204" pitchFamily="34" charset="0"/>
              </a:rPr>
              <a:t> </a:t>
            </a:r>
            <a:r>
              <a:rPr lang="en-US" sz="2400" dirty="0">
                <a:latin typeface="Arial Narrow" panose="020B0606020202030204" pitchFamily="34" charset="0"/>
                <a:hlinkClick r:id="rId2"/>
              </a:rPr>
              <a:t>business logic</a:t>
            </a:r>
            <a:r>
              <a:rPr lang="en-US" sz="2400" dirty="0">
                <a:latin typeface="Arial Narrow" panose="020B0606020202030204" pitchFamily="34" charset="0"/>
              </a:rPr>
              <a:t> on messages. </a:t>
            </a:r>
            <a:r>
              <a:rPr lang="en-US" sz="2400" dirty="0" smtClean="0">
                <a:latin typeface="Arial Narrow" panose="020B0606020202030204" pitchFamily="34" charset="0"/>
              </a:rPr>
              <a:t>Into </a:t>
            </a:r>
            <a:r>
              <a:rPr lang="en-US" sz="2400" dirty="0">
                <a:latin typeface="Arial Narrow" panose="020B0606020202030204" pitchFamily="34" charset="0"/>
              </a:rPr>
              <a:t>a flow to perform almost any customized task within your Mule application</a:t>
            </a:r>
            <a:endParaRPr lang="it-IT" sz="24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Risultati immagini per opera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0" y="2537419"/>
            <a:ext cx="3512830" cy="38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465" y="2123659"/>
            <a:ext cx="7610135" cy="42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17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MULE FEATURES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ROUTERS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Risultati immagini per vigile urba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3" y="2123658"/>
            <a:ext cx="3227522" cy="423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425593" y="1219324"/>
            <a:ext cx="8943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A"/>
                </a:solidFill>
                <a:latin typeface="Arial Narrow" panose="020B0606020202030204" pitchFamily="34" charset="0"/>
              </a:rPr>
              <a:t>Routers </a:t>
            </a:r>
            <a:r>
              <a:rPr lang="en-US" sz="2400" dirty="0" smtClean="0">
                <a:solidFill>
                  <a:srgbClr val="58595A"/>
                </a:solidFill>
                <a:latin typeface="Arial Narrow" panose="020B0606020202030204" pitchFamily="34" charset="0"/>
              </a:rPr>
              <a:t>Flow </a:t>
            </a:r>
            <a:r>
              <a:rPr lang="en-US" sz="2400" dirty="0">
                <a:solidFill>
                  <a:srgbClr val="58595A"/>
                </a:solidFill>
                <a:latin typeface="Arial Narrow" panose="020B0606020202030204" pitchFamily="34" charset="0"/>
              </a:rPr>
              <a:t>Controls </a:t>
            </a:r>
            <a:endParaRPr lang="en-US" sz="2400" dirty="0" smtClean="0">
              <a:solidFill>
                <a:srgbClr val="58595A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rgbClr val="58595A"/>
                </a:solidFill>
                <a:latin typeface="Arial Narrow" panose="020B0606020202030204" pitchFamily="34" charset="0"/>
              </a:rPr>
              <a:t>route </a:t>
            </a:r>
            <a:r>
              <a:rPr lang="en-US" sz="2400" dirty="0">
                <a:solidFill>
                  <a:srgbClr val="58595A"/>
                </a:solidFill>
                <a:latin typeface="Arial Narrow" panose="020B0606020202030204" pitchFamily="34" charset="0"/>
              </a:rPr>
              <a:t>messages to various </a:t>
            </a:r>
            <a:r>
              <a:rPr lang="en-US" sz="2400" dirty="0" smtClean="0">
                <a:solidFill>
                  <a:srgbClr val="58595A"/>
                </a:solidFill>
                <a:latin typeface="Arial Narrow" panose="020B0606020202030204" pitchFamily="34" charset="0"/>
              </a:rPr>
              <a:t>destinations</a:t>
            </a:r>
          </a:p>
          <a:p>
            <a:endParaRPr lang="it-IT" sz="2400" dirty="0">
              <a:latin typeface="Arial Narrow" panose="020B0606020202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92" y="1369725"/>
            <a:ext cx="6351357" cy="49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18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MULE FEATURES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FILTERS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143952" y="1458077"/>
            <a:ext cx="8181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Filters determine </a:t>
            </a:r>
            <a:r>
              <a:rPr lang="en-US" sz="2400" dirty="0">
                <a:latin typeface="Arial Narrow" panose="020B0606020202030204" pitchFamily="34" charset="0"/>
              </a:rPr>
              <a:t>whether a message can proceed through an application flow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smtClean="0">
                <a:latin typeface="Arial Narrow" panose="020B0606020202030204" pitchFamily="34" charset="0"/>
              </a:rPr>
              <a:t>and</a:t>
            </a:r>
            <a:r>
              <a:rPr lang="it-IT" sz="2400" dirty="0">
                <a:latin typeface="Arial Narrow" panose="020B0606020202030204" pitchFamily="34" charset="0"/>
              </a:rPr>
              <a:t>, or, and </a:t>
            </a:r>
            <a:r>
              <a:rPr lang="it-IT" sz="2400" dirty="0" err="1" smtClean="0">
                <a:latin typeface="Arial Narrow" panose="020B0606020202030204" pitchFamily="34" charset="0"/>
              </a:rPr>
              <a:t>not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smtClean="0">
                <a:latin typeface="Arial Narrow" panose="020B0606020202030204" pitchFamily="34" charset="0"/>
              </a:rPr>
              <a:t>Custom </a:t>
            </a:r>
            <a:r>
              <a:rPr lang="it-IT" sz="2400" dirty="0" err="1" smtClean="0">
                <a:latin typeface="Arial Narrow" panose="020B0606020202030204" pitchFamily="34" charset="0"/>
              </a:rPr>
              <a:t>filter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to specify a precise set of conditions a message must satisfy before it can continue through the flow</a:t>
            </a:r>
            <a:endParaRPr lang="it-IT" sz="2400" dirty="0">
              <a:latin typeface="Arial Narrow" panose="020B0606020202030204" pitchFamily="34" charset="0"/>
            </a:endParaRPr>
          </a:p>
        </p:txBody>
      </p:sp>
      <p:pic>
        <p:nvPicPr>
          <p:cNvPr id="3074" name="Picture 2" descr="Risultati immagini per vigile urb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251"/>
            <a:ext cx="1874977" cy="20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sultati immagini per vigile urba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1516182"/>
            <a:ext cx="2308324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69" y="3882611"/>
            <a:ext cx="9635273" cy="24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19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MULE FEATURES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EXCEPTION STRATEGIES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801840" y="2023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58595A"/>
                </a:solidFill>
                <a:latin typeface="OpenSans"/>
              </a:rPr>
              <a:t>Messaging Exception Strategy</a:t>
            </a:r>
            <a:r>
              <a:rPr lang="en-US" dirty="0">
                <a:solidFill>
                  <a:srgbClr val="3A3B3C"/>
                </a:solidFill>
                <a:latin typeface="OpenSans"/>
              </a:rPr>
              <a:t> </a:t>
            </a:r>
            <a:endParaRPr lang="en-US" dirty="0" smtClean="0">
              <a:solidFill>
                <a:srgbClr val="3A3B3C"/>
              </a:solidFill>
              <a:latin typeface="OpenSans"/>
            </a:endParaRPr>
          </a:p>
          <a:p>
            <a:r>
              <a:rPr lang="en-US" dirty="0" smtClean="0">
                <a:solidFill>
                  <a:srgbClr val="3A3B3C"/>
                </a:solidFill>
                <a:latin typeface="OpenSans"/>
              </a:rPr>
              <a:t>whenever </a:t>
            </a:r>
            <a:r>
              <a:rPr lang="en-US" dirty="0">
                <a:solidFill>
                  <a:srgbClr val="3A3B3C"/>
                </a:solidFill>
                <a:latin typeface="OpenSans"/>
              </a:rPr>
              <a:t>an exception is thrown within a flow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40" y="2748521"/>
            <a:ext cx="5204111" cy="27983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" y="1292662"/>
            <a:ext cx="4966856" cy="34942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37" y="4786912"/>
            <a:ext cx="542405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WHAT IS MULE ESB? MULE ESB IS …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92727" y="2377956"/>
            <a:ext cx="119287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it-IT" sz="4800" b="1" dirty="0">
                <a:latin typeface="Arial Narrow" panose="020B0606020202030204" pitchFamily="34" charset="0"/>
              </a:rPr>
              <a:t/>
            </a:r>
            <a:br>
              <a:rPr lang="ja-JP" altLang="it-IT" sz="4800" b="1" dirty="0">
                <a:latin typeface="Arial Narrow" panose="020B0606020202030204" pitchFamily="34" charset="0"/>
              </a:rPr>
            </a:br>
            <a:r>
              <a:rPr lang="ja-JP" altLang="it-IT" sz="4000" b="1" dirty="0">
                <a:solidFill>
                  <a:srgbClr val="212121"/>
                </a:solidFill>
                <a:latin typeface="Arial Narrow" panose="020B0606020202030204" pitchFamily="34" charset="0"/>
              </a:rPr>
              <a:t>それは単に人間が荷物を運ぶのに使う動物です</a:t>
            </a:r>
            <a:endParaRPr lang="it-IT" sz="4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79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20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MULE FEATURES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THE MESSAGE PAYLOAD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4098" name="Picture 2" descr="Risultati immagini per mule message pay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97" y="2071779"/>
            <a:ext cx="6189806" cy="398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21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TOOLS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ANYPOINT PLATFORM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91" y="1549391"/>
            <a:ext cx="8526218" cy="45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22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TOOLS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ANYPOINT PLATFORM GLOBAL ELEMENTS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47" y="1534571"/>
            <a:ext cx="8467725" cy="45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23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TOOLS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ANYPOINT PLATFORM GLOBAL ELEMENTS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52" y="1500443"/>
            <a:ext cx="8769804" cy="46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SYNCH AND ASYNCH FLOWS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SYNCHRONOUS FLOW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5" y="1661994"/>
            <a:ext cx="4104117" cy="40848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905828" y="3164114"/>
            <a:ext cx="5866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EXCHANGE PATTERN REQUEST RESPONSE</a:t>
            </a:r>
            <a:endParaRPr lang="it-IT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25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MULE SYNCH AND ASYNCH FLOWS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MULE ASYNCHRONOUS FLOW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2143952" y="485514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7" y="1968098"/>
            <a:ext cx="4089421" cy="331048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677553" y="2993508"/>
            <a:ext cx="4353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ASYNCHRONOUS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EXCHANGE PATTERN ONE-WAY</a:t>
            </a:r>
            <a:endParaRPr lang="it-IT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WHAT DOES </a:t>
            </a:r>
            <a:r>
              <a:rPr lang="it-IT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NOT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IT MEAN INTEGRATION?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" y="1372835"/>
            <a:ext cx="1650794" cy="2069841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167" y="1327703"/>
            <a:ext cx="2260317" cy="1511111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56" y="5037719"/>
            <a:ext cx="2361905" cy="1549206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191" y="3981198"/>
            <a:ext cx="1523809" cy="2336508"/>
          </a:xfrm>
          <a:prstGeom prst="rect">
            <a:avLst/>
          </a:prstGeom>
        </p:spPr>
      </p:pic>
      <p:sp>
        <p:nvSpPr>
          <p:cNvPr id="35" name="CasellaDiTesto 34"/>
          <p:cNvSpPr txBox="1"/>
          <p:nvPr/>
        </p:nvSpPr>
        <p:spPr>
          <a:xfrm>
            <a:off x="3569298" y="2084689"/>
            <a:ext cx="547117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MARGINALIZATION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 Narrow" panose="020B0606020202030204" pitchFamily="34" charset="0"/>
              </a:rPr>
              <a:t>DIVISION</a:t>
            </a:r>
          </a:p>
          <a:p>
            <a:pPr algn="ctr"/>
            <a:endParaRPr lang="it-IT" sz="2400" dirty="0" smtClean="0">
              <a:latin typeface="Arial Narrow" panose="020B0606020202030204" pitchFamily="34" charset="0"/>
            </a:endParaRPr>
          </a:p>
          <a:p>
            <a:pPr algn="ctr"/>
            <a:endParaRPr lang="it-IT" sz="2400" dirty="0" smtClean="0">
              <a:latin typeface="Arial Narrow" panose="020B0606020202030204" pitchFamily="34" charset="0"/>
            </a:endParaRPr>
          </a:p>
          <a:p>
            <a:pPr algn="ctr"/>
            <a:endParaRPr lang="it-IT" sz="2400" dirty="0">
              <a:latin typeface="Arial Narrow" panose="020B0606020202030204" pitchFamily="34" charset="0"/>
            </a:endParaRPr>
          </a:p>
          <a:p>
            <a:pPr algn="ctr"/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We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never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had</a:t>
            </a:r>
            <a:r>
              <a:rPr lang="it-IT" sz="2400" dirty="0" smtClean="0">
                <a:latin typeface="Arial Narrow" panose="020B0606020202030204" pitchFamily="34" charset="0"/>
              </a:rPr>
              <a:t> a </a:t>
            </a:r>
            <a:r>
              <a:rPr lang="it-IT" sz="2400" dirty="0" err="1" smtClean="0">
                <a:latin typeface="Arial Narrow" panose="020B0606020202030204" pitchFamily="34" charset="0"/>
              </a:rPr>
              <a:t>communication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smtClean="0">
                <a:latin typeface="Arial Narrow" panose="020B0606020202030204" pitchFamily="34" charset="0"/>
              </a:rPr>
              <a:t>The </a:t>
            </a:r>
            <a:r>
              <a:rPr lang="it-IT" sz="2400" dirty="0" err="1" smtClean="0">
                <a:latin typeface="Arial Narrow" panose="020B0606020202030204" pitchFamily="34" charset="0"/>
              </a:rPr>
              <a:t>question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is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«DO WE NEED TO TALK TO EACH OTHER?»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72" y="3158670"/>
            <a:ext cx="2303078" cy="16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WHAT DOES IT MEAN INTEGRATION?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" y="2492018"/>
            <a:ext cx="3346385" cy="266497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13" y="2492018"/>
            <a:ext cx="3346385" cy="266497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3710891" y="1832035"/>
            <a:ext cx="50158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Narrow" panose="020B0606020202030204" pitchFamily="34" charset="0"/>
              </a:rPr>
              <a:t>DO WE NEED TO TALK TO EACH OTHER</a:t>
            </a:r>
            <a:r>
              <a:rPr lang="it-IT" sz="2400" dirty="0" smtClean="0">
                <a:latin typeface="Arial Narrow" panose="020B0606020202030204" pitchFamily="34" charset="0"/>
              </a:rPr>
              <a:t>?</a:t>
            </a: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smtClean="0">
                <a:latin typeface="Arial Narrow" panose="020B0606020202030204" pitchFamily="34" charset="0"/>
              </a:rPr>
              <a:t>INTEGRATION WHEN: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I NEED YOU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BUT YOU DON’T SPEAK THE SAME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LANGUAGE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BECAUSE WE ARE DIFFERENT</a:t>
            </a: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smtClean="0">
                <a:latin typeface="Arial Narrow" panose="020B0606020202030204" pitchFamily="34" charset="0"/>
              </a:rPr>
              <a:t>CAN WE FIND A WAY TO COMMUNICATE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AND HELP EACH OTHER?</a:t>
            </a:r>
          </a:p>
          <a:p>
            <a:pPr algn="ctr"/>
            <a:endParaRPr lang="it-IT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WHAT DOES IT MEAN SYSTEM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INTEGRATION? </a:t>
            </a:r>
          </a:p>
        </p:txBody>
      </p:sp>
      <p:sp>
        <p:nvSpPr>
          <p:cNvPr id="9" name="Rettangolo 8"/>
          <p:cNvSpPr/>
          <p:nvPr/>
        </p:nvSpPr>
        <p:spPr>
          <a:xfrm>
            <a:off x="362857" y="1439258"/>
            <a:ext cx="11654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System </a:t>
            </a:r>
            <a:r>
              <a:rPr lang="it-IT" sz="2400" dirty="0" err="1">
                <a:latin typeface="Arial Narrow" panose="020B0606020202030204" pitchFamily="34" charset="0"/>
              </a:rPr>
              <a:t>integration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is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smtClean="0">
                <a:latin typeface="Arial Narrow" panose="020B0606020202030204" pitchFamily="34" charset="0"/>
              </a:rPr>
              <a:t>a </a:t>
            </a:r>
            <a:r>
              <a:rPr lang="it-IT" sz="2400" dirty="0" err="1">
                <a:latin typeface="Arial Narrow" panose="020B0606020202030204" pitchFamily="34" charset="0"/>
              </a:rPr>
              <a:t>process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concerned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>
                <a:latin typeface="Arial Narrow" panose="020B0606020202030204" pitchFamily="34" charset="0"/>
              </a:rPr>
              <a:t>with </a:t>
            </a:r>
            <a:r>
              <a:rPr lang="it-IT" sz="2400" dirty="0" err="1">
                <a:latin typeface="Arial Narrow" panose="020B0606020202030204" pitchFamily="34" charset="0"/>
              </a:rPr>
              <a:t>joining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different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systems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as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one</a:t>
            </a:r>
            <a:r>
              <a:rPr lang="it-IT" sz="2400" dirty="0">
                <a:latin typeface="Arial Narrow" panose="020B0606020202030204" pitchFamily="34" charset="0"/>
              </a:rPr>
              <a:t> large </a:t>
            </a:r>
            <a:r>
              <a:rPr lang="it-IT" sz="2400" dirty="0" err="1">
                <a:latin typeface="Arial Narrow" panose="020B0606020202030204" pitchFamily="34" charset="0"/>
              </a:rPr>
              <a:t>system</a:t>
            </a:r>
            <a:r>
              <a:rPr lang="it-IT" sz="2400" dirty="0">
                <a:latin typeface="Arial Narrow" panose="020B0606020202030204" pitchFamily="34" charset="0"/>
              </a:rPr>
              <a:t>. 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endParaRPr lang="it-IT" sz="2400" dirty="0">
              <a:latin typeface="Arial Narrow" panose="020B0606020202030204" pitchFamily="34" charset="0"/>
            </a:endParaRPr>
          </a:p>
          <a:p>
            <a:r>
              <a:rPr lang="it-IT" sz="2400" dirty="0" err="1">
                <a:latin typeface="Arial Narrow" panose="020B0606020202030204" pitchFamily="34" charset="0"/>
              </a:rPr>
              <a:t>It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ensures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that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each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integrated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subsystem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smtClean="0">
                <a:latin typeface="Arial Narrow" panose="020B0606020202030204" pitchFamily="34" charset="0"/>
              </a:rPr>
              <a:t>of the </a:t>
            </a:r>
            <a:r>
              <a:rPr lang="it-IT" sz="2400" dirty="0" err="1" smtClean="0">
                <a:latin typeface="Arial Narrow" panose="020B0606020202030204" pitchFamily="34" charset="0"/>
              </a:rPr>
              <a:t>whole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system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functions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as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required</a:t>
            </a:r>
            <a:r>
              <a:rPr lang="it-IT" sz="2400" dirty="0">
                <a:latin typeface="Arial Narrow" panose="020B0606020202030204" pitchFamily="34" charset="0"/>
              </a:rPr>
              <a:t>.</a:t>
            </a:r>
          </a:p>
          <a:p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smtClean="0">
                <a:latin typeface="Arial Narrow" panose="020B0606020202030204" pitchFamily="34" charset="0"/>
              </a:rPr>
              <a:t>System </a:t>
            </a:r>
            <a:r>
              <a:rPr lang="it-IT" sz="2400" dirty="0" err="1" smtClean="0">
                <a:latin typeface="Arial Narrow" panose="020B0606020202030204" pitchFamily="34" charset="0"/>
              </a:rPr>
              <a:t>integration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is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also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used</a:t>
            </a:r>
            <a:r>
              <a:rPr lang="it-IT" sz="2400" dirty="0">
                <a:latin typeface="Arial Narrow" panose="020B0606020202030204" pitchFamily="34" charset="0"/>
              </a:rPr>
              <a:t> to </a:t>
            </a:r>
            <a:r>
              <a:rPr lang="it-IT" sz="2400" dirty="0" err="1">
                <a:latin typeface="Arial Narrow" panose="020B0606020202030204" pitchFamily="34" charset="0"/>
              </a:rPr>
              <a:t>add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value</a:t>
            </a:r>
            <a:r>
              <a:rPr lang="it-IT" sz="2400" dirty="0">
                <a:latin typeface="Arial Narrow" panose="020B0606020202030204" pitchFamily="34" charset="0"/>
              </a:rPr>
              <a:t> to a </a:t>
            </a:r>
            <a:r>
              <a:rPr lang="it-IT" sz="2400" dirty="0" err="1">
                <a:latin typeface="Arial Narrow" panose="020B0606020202030204" pitchFamily="34" charset="0"/>
              </a:rPr>
              <a:t>system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through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>
                <a:latin typeface="Arial Narrow" panose="020B0606020202030204" pitchFamily="34" charset="0"/>
              </a:rPr>
              <a:t>new </a:t>
            </a:r>
            <a:r>
              <a:rPr lang="it-IT" sz="2400" dirty="0" err="1">
                <a:latin typeface="Arial Narrow" panose="020B0606020202030204" pitchFamily="34" charset="0"/>
              </a:rPr>
              <a:t>functionalities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provided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by </a:t>
            </a:r>
            <a:r>
              <a:rPr lang="it-IT" sz="2400" dirty="0" err="1">
                <a:latin typeface="Arial Narrow" panose="020B0606020202030204" pitchFamily="34" charset="0"/>
              </a:rPr>
              <a:t>connecting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functions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smtClean="0">
                <a:latin typeface="Arial Narrow" panose="020B0606020202030204" pitchFamily="34" charset="0"/>
              </a:rPr>
              <a:t>of </a:t>
            </a:r>
            <a:r>
              <a:rPr lang="it-IT" sz="2400" dirty="0" err="1">
                <a:latin typeface="Arial Narrow" panose="020B0606020202030204" pitchFamily="34" charset="0"/>
              </a:rPr>
              <a:t>different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systems</a:t>
            </a:r>
            <a:r>
              <a:rPr lang="it-IT" sz="2400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7" y="4093029"/>
            <a:ext cx="2317798" cy="197012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88" y="4093028"/>
            <a:ext cx="2432647" cy="197797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98" y="4119190"/>
            <a:ext cx="1840838" cy="22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6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HOW WE CAN PERFORM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SYSTEM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INTEGRATION?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981415" y="1484659"/>
            <a:ext cx="6117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>
                <a:latin typeface="Arial Narrow" panose="020B0606020202030204" pitchFamily="34" charset="0"/>
              </a:rPr>
              <a:t>Think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about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many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different</a:t>
            </a:r>
            <a:r>
              <a:rPr lang="it-IT" sz="2400" dirty="0" smtClean="0">
                <a:latin typeface="Arial Narrow" panose="020B0606020202030204" pitchFamily="34" charset="0"/>
              </a:rPr>
              <a:t> System. </a:t>
            </a:r>
            <a:r>
              <a:rPr lang="it-IT" sz="2400" dirty="0" err="1" smtClean="0">
                <a:latin typeface="Arial Narrow" panose="020B0606020202030204" pitchFamily="34" charset="0"/>
              </a:rPr>
              <a:t>What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does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it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mean</a:t>
            </a:r>
            <a:r>
              <a:rPr lang="it-IT" sz="2400" dirty="0" smtClean="0">
                <a:latin typeface="Arial Narrow" panose="020B0606020202030204" pitchFamily="34" charset="0"/>
              </a:rPr>
              <a:t>? </a:t>
            </a: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It’s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mean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that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we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have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various</a:t>
            </a:r>
            <a:r>
              <a:rPr lang="it-IT" sz="2400" dirty="0" smtClean="0">
                <a:latin typeface="Arial Narrow" panose="020B0606020202030204" pitchFamily="34" charset="0"/>
              </a:rPr>
              <a:t> System </a:t>
            </a:r>
            <a:r>
              <a:rPr lang="it-IT" sz="2400" dirty="0" err="1" smtClean="0">
                <a:latin typeface="Arial Narrow" panose="020B0606020202030204" pitchFamily="34" charset="0"/>
              </a:rPr>
              <a:t>that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may</a:t>
            </a:r>
            <a:r>
              <a:rPr lang="it-IT" sz="2400" dirty="0" smtClean="0">
                <a:latin typeface="Arial Narrow" panose="020B0606020202030204" pitchFamily="34" charset="0"/>
              </a:rPr>
              <a:t> use </a:t>
            </a:r>
            <a:r>
              <a:rPr lang="it-IT" sz="2400" dirty="0" err="1" smtClean="0">
                <a:latin typeface="Arial Narrow" panose="020B0606020202030204" pitchFamily="34" charset="0"/>
              </a:rPr>
              <a:t>different</a:t>
            </a:r>
            <a:r>
              <a:rPr lang="it-IT" sz="2400" dirty="0" smtClean="0">
                <a:latin typeface="Arial Narrow" panose="020B0606020202030204" pitchFamily="34" charset="0"/>
              </a:rPr>
              <a:t> data formats </a:t>
            </a:r>
            <a:r>
              <a:rPr lang="it-IT" sz="2400" dirty="0" err="1" smtClean="0">
                <a:latin typeface="Arial Narrow" panose="020B0606020202030204" pitchFamily="34" charset="0"/>
              </a:rPr>
              <a:t>built</a:t>
            </a:r>
            <a:r>
              <a:rPr lang="it-IT" sz="2400" dirty="0" smtClean="0">
                <a:latin typeface="Arial Narrow" panose="020B0606020202030204" pitchFamily="34" charset="0"/>
              </a:rPr>
              <a:t>-in </a:t>
            </a:r>
            <a:r>
              <a:rPr lang="it-IT" sz="2400" dirty="0" err="1" smtClean="0">
                <a:latin typeface="Arial Narrow" panose="020B0606020202030204" pitchFamily="34" charset="0"/>
              </a:rPr>
              <a:t>different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languages</a:t>
            </a:r>
            <a:r>
              <a:rPr lang="it-IT" sz="2400" dirty="0" smtClean="0">
                <a:latin typeface="Arial Narrow" panose="020B0606020202030204" pitchFamily="34" charset="0"/>
              </a:rPr>
              <a:t>.</a:t>
            </a:r>
            <a:endParaRPr lang="it-IT" sz="2400" dirty="0"/>
          </a:p>
        </p:txBody>
      </p:sp>
      <p:pic>
        <p:nvPicPr>
          <p:cNvPr id="4098" name="Picture 2" descr="Risultati immagini per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3302785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Risultati immagini per dot net"/>
          <p:cNvSpPr>
            <a:spLocks noChangeAspect="1" noChangeArrowheads="1"/>
          </p:cNvSpPr>
          <p:nvPr/>
        </p:nvSpPr>
        <p:spPr bwMode="auto">
          <a:xfrm>
            <a:off x="2202090" y="4285635"/>
            <a:ext cx="131016" cy="13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04" name="Picture 8" descr="Risultati immagini per dot 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74" y="3472356"/>
            <a:ext cx="1097254" cy="109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isultati immagini per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7" y="3511442"/>
            <a:ext cx="2194508" cy="109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isultati immagini per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29" y="3210730"/>
            <a:ext cx="1762171" cy="138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isultati immagini per oracle 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31" y="3127278"/>
            <a:ext cx="1152614" cy="165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18"/>
          <p:cNvSpPr/>
          <p:nvPr/>
        </p:nvSpPr>
        <p:spPr>
          <a:xfrm>
            <a:off x="2926274" y="4936765"/>
            <a:ext cx="611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How </a:t>
            </a:r>
            <a:r>
              <a:rPr lang="it-IT" sz="2400" dirty="0" err="1" smtClean="0">
                <a:latin typeface="Arial Narrow" panose="020B0606020202030204" pitchFamily="34" charset="0"/>
              </a:rPr>
              <a:t>we</a:t>
            </a:r>
            <a:r>
              <a:rPr lang="it-IT" sz="2400" dirty="0" smtClean="0">
                <a:latin typeface="Arial Narrow" panose="020B0606020202030204" pitchFamily="34" charset="0"/>
              </a:rPr>
              <a:t> can joint </a:t>
            </a:r>
            <a:r>
              <a:rPr lang="it-IT" sz="2400" dirty="0" err="1" smtClean="0">
                <a:latin typeface="Arial Narrow" panose="020B0606020202030204" pitchFamily="34" charset="0"/>
              </a:rPr>
              <a:t>these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different</a:t>
            </a:r>
            <a:r>
              <a:rPr lang="it-IT" sz="2400" dirty="0" smtClean="0">
                <a:latin typeface="Arial Narrow" panose="020B0606020202030204" pitchFamily="34" charset="0"/>
              </a:rPr>
              <a:t> Systems?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Using a common </a:t>
            </a:r>
            <a:r>
              <a:rPr lang="it-IT" sz="2400" dirty="0" err="1" smtClean="0">
                <a:latin typeface="Arial Narrow" panose="020B0606020202030204" pitchFamily="34" charset="0"/>
              </a:rPr>
              <a:t>language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693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7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HOW WE CAN JOIN TWO SYSTEMS? AN EXAMPLE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4685" y="1522311"/>
            <a:ext cx="6117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For </a:t>
            </a:r>
            <a:r>
              <a:rPr lang="it-IT" sz="2400" dirty="0" err="1" smtClean="0">
                <a:latin typeface="Arial Narrow" panose="020B0606020202030204" pitchFamily="34" charset="0"/>
              </a:rPr>
              <a:t>example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Using </a:t>
            </a:r>
            <a:r>
              <a:rPr lang="it-IT" sz="2400" dirty="0">
                <a:latin typeface="Arial Narrow" panose="020B0606020202030204" pitchFamily="34" charset="0"/>
              </a:rPr>
              <a:t>a common 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language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lile</a:t>
            </a:r>
            <a:r>
              <a:rPr lang="it-IT" sz="2400" dirty="0" smtClean="0">
                <a:latin typeface="Arial Narrow" panose="020B0606020202030204" pitchFamily="34" charset="0"/>
              </a:rPr>
              <a:t> XML</a:t>
            </a:r>
          </a:p>
        </p:txBody>
      </p:sp>
      <p:pic>
        <p:nvPicPr>
          <p:cNvPr id="4098" name="Picture 2" descr="Risultati immagini per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649" y="156551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Risultati immagini per dot net"/>
          <p:cNvSpPr>
            <a:spLocks noChangeAspect="1" noChangeArrowheads="1"/>
          </p:cNvSpPr>
          <p:nvPr/>
        </p:nvSpPr>
        <p:spPr bwMode="auto">
          <a:xfrm>
            <a:off x="2410162" y="1748120"/>
            <a:ext cx="131016" cy="13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06" name="Picture 10" descr="Risultati immagini per ph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2" y="1804681"/>
            <a:ext cx="2194508" cy="109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/>
          <p:cNvCxnSpPr/>
          <p:nvPr/>
        </p:nvCxnSpPr>
        <p:spPr>
          <a:xfrm>
            <a:off x="4115055" y="2020632"/>
            <a:ext cx="4745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 flipV="1">
            <a:off x="4073490" y="2616383"/>
            <a:ext cx="4745182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780072" y="1565510"/>
            <a:ext cx="235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</a:t>
            </a:r>
            <a:r>
              <a:rPr lang="it-IT" dirty="0" smtClean="0"/>
              <a:t>0: PHP SEND REQUEST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780072" y="2225789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t2: JAVA SEND RESPONSE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739999" y="1813628"/>
            <a:ext cx="2502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t1: Java Server elaborate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request</a:t>
            </a:r>
            <a:r>
              <a:rPr lang="it-IT" dirty="0" smtClean="0"/>
              <a:t> and </a:t>
            </a:r>
            <a:r>
              <a:rPr lang="it-IT" dirty="0" err="1" smtClean="0"/>
              <a:t>prepare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response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845081" y="12734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897306" y="1299427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SERVER</a:t>
            </a:r>
            <a:endParaRPr lang="it-IT" dirty="0"/>
          </a:p>
        </p:txBody>
      </p:sp>
      <p:pic>
        <p:nvPicPr>
          <p:cNvPr id="1026" name="Picture 2" descr="https://a.fsdn.com/con/app/proj/soapui/screenshots/image1.png/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5" y="3063868"/>
            <a:ext cx="6334101" cy="32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7378364" y="3164970"/>
            <a:ext cx="48638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SOAP UI </a:t>
            </a:r>
            <a:r>
              <a:rPr lang="it-IT" sz="2400" dirty="0" err="1" smtClean="0">
                <a:latin typeface="Arial Narrow" panose="020B0606020202030204" pitchFamily="34" charset="0"/>
              </a:rPr>
              <a:t>is</a:t>
            </a:r>
            <a:r>
              <a:rPr lang="it-IT" sz="2400" dirty="0" smtClean="0">
                <a:latin typeface="Arial Narrow" panose="020B0606020202030204" pitchFamily="34" charset="0"/>
              </a:rPr>
              <a:t> a Client </a:t>
            </a: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that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allows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us</a:t>
            </a:r>
            <a:r>
              <a:rPr lang="it-IT" sz="2400" dirty="0" smtClean="0">
                <a:latin typeface="Arial Narrow" panose="020B0606020202030204" pitchFamily="34" charset="0"/>
              </a:rPr>
              <a:t> to </a:t>
            </a:r>
            <a:r>
              <a:rPr lang="it-IT" sz="2400" dirty="0" err="1">
                <a:latin typeface="Arial Narrow" panose="020B0606020202030204" pitchFamily="34" charset="0"/>
              </a:rPr>
              <a:t>s</a:t>
            </a:r>
            <a:r>
              <a:rPr lang="it-IT" sz="2400" dirty="0" err="1" smtClean="0">
                <a:latin typeface="Arial Narrow" panose="020B0606020202030204" pitchFamily="34" charset="0"/>
              </a:rPr>
              <a:t>end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request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it-IT" sz="2400" dirty="0" smtClean="0">
                <a:latin typeface="Arial Narrow" panose="020B0606020202030204" pitchFamily="34" charset="0"/>
              </a:rPr>
              <a:t>in xml</a:t>
            </a:r>
          </a:p>
          <a:p>
            <a:r>
              <a:rPr lang="it-IT" sz="2400" dirty="0" err="1">
                <a:latin typeface="Arial Narrow" panose="020B0606020202030204" pitchFamily="34" charset="0"/>
              </a:rPr>
              <a:t>t</a:t>
            </a:r>
            <a:r>
              <a:rPr lang="it-IT" sz="2400" dirty="0" err="1" smtClean="0">
                <a:latin typeface="Arial Narrow" panose="020B0606020202030204" pitchFamily="34" charset="0"/>
              </a:rPr>
              <a:t>hrough</a:t>
            </a:r>
            <a:r>
              <a:rPr lang="it-IT" sz="2400" dirty="0" smtClean="0">
                <a:latin typeface="Arial Narrow" panose="020B0606020202030204" pitchFamily="34" charset="0"/>
              </a:rPr>
              <a:t> http </a:t>
            </a:r>
            <a:r>
              <a:rPr lang="it-IT" sz="2400" dirty="0" err="1" smtClean="0">
                <a:latin typeface="Arial Narrow" panose="020B0606020202030204" pitchFamily="34" charset="0"/>
              </a:rPr>
              <a:t>channel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>
                <a:latin typeface="Arial Narrow" panose="020B0606020202030204" pitchFamily="34" charset="0"/>
              </a:rPr>
              <a:t>a</a:t>
            </a:r>
            <a:r>
              <a:rPr lang="it-IT" sz="2400" dirty="0" smtClean="0">
                <a:latin typeface="Arial Narrow" panose="020B0606020202030204" pitchFamily="34" charset="0"/>
              </a:rPr>
              <a:t>nd </a:t>
            </a: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recieve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response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r>
              <a:rPr lang="it-IT" sz="2400" dirty="0">
                <a:latin typeface="Arial Narrow" panose="020B0606020202030204" pitchFamily="34" charset="0"/>
              </a:rPr>
              <a:t>f</a:t>
            </a:r>
            <a:r>
              <a:rPr lang="it-IT" sz="2400" dirty="0" smtClean="0">
                <a:latin typeface="Arial Narrow" panose="020B0606020202030204" pitchFamily="34" charset="0"/>
              </a:rPr>
              <a:t>rom the Server </a:t>
            </a:r>
          </a:p>
          <a:p>
            <a:r>
              <a:rPr lang="it-IT" sz="2400" dirty="0" err="1">
                <a:latin typeface="Arial Narrow" panose="020B0606020202030204" pitchFamily="34" charset="0"/>
              </a:rPr>
              <a:t>a</a:t>
            </a:r>
            <a:r>
              <a:rPr lang="it-IT" sz="2400" dirty="0" err="1" smtClean="0">
                <a:latin typeface="Arial Narrow" panose="020B0606020202030204" pitchFamily="34" charset="0"/>
              </a:rPr>
              <a:t>lways</a:t>
            </a:r>
            <a:r>
              <a:rPr lang="it-IT" sz="2400" dirty="0" smtClean="0">
                <a:latin typeface="Arial Narrow" panose="020B0606020202030204" pitchFamily="34" charset="0"/>
              </a:rPr>
              <a:t> in xml data format</a:t>
            </a:r>
            <a:endParaRPr lang="it-IT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8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POINT TO POINT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SYSTEM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INTEGRATION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 descr="Risultati immagini per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53" y="3463819"/>
            <a:ext cx="753521" cy="75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isultati immagini per dot 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70" y="3620253"/>
            <a:ext cx="663875" cy="6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isultati immagini per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56" y="3751269"/>
            <a:ext cx="1065718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isultati immagini per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45" y="5284707"/>
            <a:ext cx="576804" cy="4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isultati immagini per oracle 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96" y="5126558"/>
            <a:ext cx="535903" cy="76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isultati immagini per ftp 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93" y="1931232"/>
            <a:ext cx="993703" cy="66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isultati immagini per ftp 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56" y="1970586"/>
            <a:ext cx="920167" cy="61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jav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774" y="1960902"/>
            <a:ext cx="704222" cy="7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99" name="Connettore 2 4098"/>
          <p:cNvCxnSpPr>
            <a:stCxn id="4106" idx="2"/>
            <a:endCxn id="4106" idx="2"/>
          </p:cNvCxnSpPr>
          <p:nvPr/>
        </p:nvCxnSpPr>
        <p:spPr>
          <a:xfrm>
            <a:off x="3774915" y="4284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/>
          <p:cNvCxnSpPr/>
          <p:nvPr/>
        </p:nvCxnSpPr>
        <p:spPr>
          <a:xfrm>
            <a:off x="3519054" y="2583115"/>
            <a:ext cx="124691" cy="116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stCxn id="17" idx="3"/>
          </p:cNvCxnSpPr>
          <p:nvPr/>
        </p:nvCxnSpPr>
        <p:spPr>
          <a:xfrm>
            <a:off x="3834723" y="2276851"/>
            <a:ext cx="1926970" cy="118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3774915" y="2483828"/>
            <a:ext cx="2127121" cy="11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>
            <a:endCxn id="4104" idx="0"/>
          </p:cNvCxnSpPr>
          <p:nvPr/>
        </p:nvCxnSpPr>
        <p:spPr>
          <a:xfrm flipH="1">
            <a:off x="5926608" y="2592712"/>
            <a:ext cx="113973" cy="102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 flipV="1">
            <a:off x="4038600" y="2483828"/>
            <a:ext cx="4966855" cy="135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 flipV="1">
            <a:off x="6258545" y="2665124"/>
            <a:ext cx="2621229" cy="79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Connettore diritto 4096"/>
          <p:cNvCxnSpPr>
            <a:endCxn id="18" idx="2"/>
          </p:cNvCxnSpPr>
          <p:nvPr/>
        </p:nvCxnSpPr>
        <p:spPr>
          <a:xfrm flipV="1">
            <a:off x="8285018" y="2665124"/>
            <a:ext cx="946867" cy="79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" name="Connettore diritto 4101"/>
          <p:cNvCxnSpPr>
            <a:stCxn id="4104" idx="3"/>
          </p:cNvCxnSpPr>
          <p:nvPr/>
        </p:nvCxnSpPr>
        <p:spPr>
          <a:xfrm flipV="1">
            <a:off x="6258545" y="3952190"/>
            <a:ext cx="17872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Connettore diritto 4108"/>
          <p:cNvCxnSpPr>
            <a:endCxn id="4098" idx="2"/>
          </p:cNvCxnSpPr>
          <p:nvPr/>
        </p:nvCxnSpPr>
        <p:spPr>
          <a:xfrm flipV="1">
            <a:off x="7291299" y="4217340"/>
            <a:ext cx="754515" cy="909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Connettore diritto 4113"/>
          <p:cNvCxnSpPr/>
          <p:nvPr/>
        </p:nvCxnSpPr>
        <p:spPr>
          <a:xfrm flipV="1">
            <a:off x="4838475" y="4433455"/>
            <a:ext cx="1088132" cy="85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Connettore diritto 4117"/>
          <p:cNvCxnSpPr/>
          <p:nvPr/>
        </p:nvCxnSpPr>
        <p:spPr>
          <a:xfrm>
            <a:off x="4038600" y="4284128"/>
            <a:ext cx="367145" cy="84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MULE ESB FOR BEGINNERS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9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WHY MULE ESB?</a:t>
            </a:r>
            <a:endParaRPr lang="it-IT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POINT TO POINT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SYSTEM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INTEGRATION IS EVIL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Risultati immagini per spaghet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2315022"/>
            <a:ext cx="4503496" cy="337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381962" y="1853357"/>
            <a:ext cx="3102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The SPAGHETTI Network</a:t>
            </a:r>
            <a:endParaRPr lang="it-IT" sz="2400" dirty="0">
              <a:latin typeface="Arial Narrow" panose="020B0606020202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555672" y="2295553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Point to </a:t>
            </a:r>
            <a:r>
              <a:rPr lang="it-IT" sz="2400" dirty="0" err="1" smtClean="0">
                <a:latin typeface="Arial Narrow" panose="020B0606020202030204" pitchFamily="34" charset="0"/>
              </a:rPr>
              <a:t>point</a:t>
            </a:r>
            <a:r>
              <a:rPr lang="it-IT" sz="2400" dirty="0" smtClean="0">
                <a:latin typeface="Arial Narrow" panose="020B0606020202030204" pitchFamily="34" charset="0"/>
              </a:rPr>
              <a:t> System </a:t>
            </a:r>
            <a:r>
              <a:rPr lang="it-IT" sz="2400" dirty="0" err="1" smtClean="0">
                <a:latin typeface="Arial Narrow" panose="020B0606020202030204" pitchFamily="34" charset="0"/>
              </a:rPr>
              <a:t>integration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works</a:t>
            </a:r>
            <a:r>
              <a:rPr lang="it-IT" sz="2400" dirty="0" smtClean="0">
                <a:latin typeface="Arial Narrow" panose="020B0606020202030204" pitchFamily="34" charset="0"/>
              </a:rPr>
              <a:t> fine </a:t>
            </a:r>
            <a:r>
              <a:rPr lang="it-IT" sz="2400" dirty="0" err="1" smtClean="0">
                <a:latin typeface="Arial Narrow" panose="020B0606020202030204" pitchFamily="34" charset="0"/>
              </a:rPr>
              <a:t>only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it-IT" sz="2400" dirty="0" err="1" smtClean="0">
                <a:latin typeface="Arial Narrow" panose="020B0606020202030204" pitchFamily="34" charset="0"/>
              </a:rPr>
              <a:t>if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we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have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two</a:t>
            </a:r>
            <a:r>
              <a:rPr lang="it-IT" sz="2400" dirty="0" smtClean="0">
                <a:latin typeface="Arial Narrow" panose="020B0606020202030204" pitchFamily="34" charset="0"/>
              </a:rPr>
              <a:t> or </a:t>
            </a:r>
            <a:r>
              <a:rPr lang="it-IT" sz="2400" dirty="0" err="1" smtClean="0">
                <a:latin typeface="Arial Narrow" panose="020B0606020202030204" pitchFamily="34" charset="0"/>
              </a:rPr>
              <a:t>three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system</a:t>
            </a:r>
            <a:r>
              <a:rPr lang="it-IT" sz="2400" dirty="0" smtClean="0">
                <a:latin typeface="Arial Narrow" panose="020B0606020202030204" pitchFamily="34" charset="0"/>
              </a:rPr>
              <a:t> to </a:t>
            </a:r>
            <a:r>
              <a:rPr lang="it-IT" sz="2400" dirty="0" err="1" smtClean="0">
                <a:latin typeface="Arial Narrow" panose="020B0606020202030204" pitchFamily="34" charset="0"/>
              </a:rPr>
              <a:t>connect</a:t>
            </a:r>
            <a:endParaRPr lang="it-IT" sz="2400" dirty="0">
              <a:latin typeface="Arial Narrow" panose="020B0606020202030204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5555672" y="3470893"/>
            <a:ext cx="5354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Narrow" panose="020B0606020202030204" pitchFamily="34" charset="0"/>
              </a:rPr>
              <a:t>In n </a:t>
            </a:r>
            <a:r>
              <a:rPr lang="it-IT" sz="2400" dirty="0" err="1" smtClean="0">
                <a:latin typeface="Arial Narrow" panose="020B0606020202030204" pitchFamily="34" charset="0"/>
              </a:rPr>
              <a:t>is</a:t>
            </a:r>
            <a:r>
              <a:rPr lang="it-IT" sz="2400" dirty="0" smtClean="0">
                <a:latin typeface="Arial Narrow" panose="020B0606020202030204" pitchFamily="34" charset="0"/>
              </a:rPr>
              <a:t> the </a:t>
            </a:r>
            <a:r>
              <a:rPr lang="it-IT" sz="2400" dirty="0" err="1" smtClean="0">
                <a:latin typeface="Arial Narrow" panose="020B0606020202030204" pitchFamily="34" charset="0"/>
              </a:rPr>
              <a:t>number</a:t>
            </a:r>
            <a:r>
              <a:rPr lang="it-IT" sz="2400" dirty="0" smtClean="0">
                <a:latin typeface="Arial Narrow" panose="020B0606020202030204" pitchFamily="34" charset="0"/>
              </a:rPr>
              <a:t> of the </a:t>
            </a:r>
            <a:r>
              <a:rPr lang="it-IT" sz="2400" dirty="0" err="1" smtClean="0">
                <a:latin typeface="Arial Narrow" panose="020B0606020202030204" pitchFamily="34" charset="0"/>
              </a:rPr>
              <a:t>system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  <a:r>
              <a:rPr lang="it-IT" sz="2400" dirty="0" err="1" smtClean="0">
                <a:latin typeface="Arial Narrow" panose="020B0606020202030204" pitchFamily="34" charset="0"/>
              </a:rPr>
              <a:t>we</a:t>
            </a:r>
            <a:r>
              <a:rPr lang="it-IT" sz="2400" dirty="0" smtClean="0">
                <a:latin typeface="Arial Narrow" panose="020B0606020202030204" pitchFamily="34" charset="0"/>
              </a:rPr>
              <a:t> can </a:t>
            </a:r>
            <a:r>
              <a:rPr lang="it-IT" sz="2400" dirty="0" err="1" smtClean="0">
                <a:latin typeface="Arial Narrow" panose="020B0606020202030204" pitchFamily="34" charset="0"/>
              </a:rPr>
              <a:t>have</a:t>
            </a:r>
            <a:r>
              <a:rPr lang="it-IT" sz="24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smtClean="0">
                <a:latin typeface="Arial Narrow" panose="020B0606020202030204" pitchFamily="34" charset="0"/>
              </a:rPr>
              <a:t>n(n-1)/2 </a:t>
            </a:r>
            <a:r>
              <a:rPr lang="it-IT" sz="2400" dirty="0" err="1" smtClean="0">
                <a:latin typeface="Arial Narrow" panose="020B0606020202030204" pitchFamily="34" charset="0"/>
              </a:rPr>
              <a:t>links</a:t>
            </a:r>
            <a:endParaRPr lang="it-IT" sz="2400" dirty="0" smtClean="0">
              <a:latin typeface="Arial Narrow" panose="020B0606020202030204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555672" y="4646233"/>
            <a:ext cx="62288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Arial Narrow" panose="020B0606020202030204" pitchFamily="34" charset="0"/>
              </a:rPr>
              <a:t>Unmanageable</a:t>
            </a:r>
            <a:endParaRPr lang="it-IT" sz="24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Narrow" panose="020B0606020202030204" pitchFamily="34" charset="0"/>
              </a:rPr>
              <a:t>Tight </a:t>
            </a:r>
            <a:r>
              <a:rPr lang="en-US" sz="2400" dirty="0">
                <a:latin typeface="Arial Narrow" panose="020B0606020202030204" pitchFamily="34" charset="0"/>
              </a:rPr>
              <a:t>coupling between the sender and the receiver</a:t>
            </a:r>
            <a:endParaRPr lang="it-IT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808</Words>
  <Application>Microsoft Office PowerPoint</Application>
  <PresentationFormat>Widescreen</PresentationFormat>
  <Paragraphs>208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游ゴシック</vt:lpstr>
      <vt:lpstr>Arial</vt:lpstr>
      <vt:lpstr>Arial Narrow</vt:lpstr>
      <vt:lpstr>Calibri</vt:lpstr>
      <vt:lpstr>Calibri Light</vt:lpstr>
      <vt:lpstr>font000000002019c9f9</vt:lpstr>
      <vt:lpstr>OpenSans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MULE ESB?</dc:title>
  <dc:creator>Davide ZAZA</dc:creator>
  <cp:lastModifiedBy>Davide ZAZA</cp:lastModifiedBy>
  <cp:revision>82</cp:revision>
  <dcterms:created xsi:type="dcterms:W3CDTF">2018-04-15T07:19:26Z</dcterms:created>
  <dcterms:modified xsi:type="dcterms:W3CDTF">2018-04-26T08:04:43Z</dcterms:modified>
</cp:coreProperties>
</file>