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Ralew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Angela Che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ato-regular.fntdata"/><Relationship Id="rId23" Type="http://schemas.openxmlformats.org/officeDocument/2006/relationships/font" Target="fonts/Raleway-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12-08T02:44:43.584">
    <p:pos x="236" y="1664"/>
    <p:text>Verify</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5f6af9d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5f6af9d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74edf9dcc6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74edf9dcc6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51d9165c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51d9165c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8038cded19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8038cded19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8038cded1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8038cded1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51622d55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51622d55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d9c67055b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d9c67055b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95364e6de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95364e6de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95364e6de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95364e6de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95364e6de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95364e6de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74edf9dcc6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74edf9dcc6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95364e6de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95364e6de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95364e6deb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95364e6deb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729450" y="1322450"/>
            <a:ext cx="3787800" cy="19881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000"/>
              <a:buNone/>
              <a:defRPr sz="4000">
                <a:solidFill>
                  <a:schemeClr val="dk2"/>
                </a:solidFill>
              </a:defRPr>
            </a:lvl1pPr>
            <a:lvl2pPr lvl="1">
              <a:spcBef>
                <a:spcPts val="0"/>
              </a:spcBef>
              <a:spcAft>
                <a:spcPts val="0"/>
              </a:spcAft>
              <a:buClr>
                <a:schemeClr val="dk2"/>
              </a:buClr>
              <a:buSzPts val="4000"/>
              <a:buNone/>
              <a:defRPr sz="4000">
                <a:solidFill>
                  <a:schemeClr val="dk2"/>
                </a:solidFill>
              </a:defRPr>
            </a:lvl2pPr>
            <a:lvl3pPr lvl="2">
              <a:spcBef>
                <a:spcPts val="0"/>
              </a:spcBef>
              <a:spcAft>
                <a:spcPts val="0"/>
              </a:spcAft>
              <a:buClr>
                <a:schemeClr val="dk2"/>
              </a:buClr>
              <a:buSzPts val="4000"/>
              <a:buNone/>
              <a:defRPr sz="4000">
                <a:solidFill>
                  <a:schemeClr val="dk2"/>
                </a:solidFill>
              </a:defRPr>
            </a:lvl3pPr>
            <a:lvl4pPr lvl="3">
              <a:spcBef>
                <a:spcPts val="0"/>
              </a:spcBef>
              <a:spcAft>
                <a:spcPts val="0"/>
              </a:spcAft>
              <a:buClr>
                <a:schemeClr val="dk2"/>
              </a:buClr>
              <a:buSzPts val="4000"/>
              <a:buNone/>
              <a:defRPr sz="4000">
                <a:solidFill>
                  <a:schemeClr val="dk2"/>
                </a:solidFill>
              </a:defRPr>
            </a:lvl4pPr>
            <a:lvl5pPr lvl="4">
              <a:spcBef>
                <a:spcPts val="0"/>
              </a:spcBef>
              <a:spcAft>
                <a:spcPts val="0"/>
              </a:spcAft>
              <a:buClr>
                <a:schemeClr val="dk2"/>
              </a:buClr>
              <a:buSzPts val="4000"/>
              <a:buNone/>
              <a:defRPr sz="4000">
                <a:solidFill>
                  <a:schemeClr val="dk2"/>
                </a:solidFill>
              </a:defRPr>
            </a:lvl5pPr>
            <a:lvl6pPr lvl="5">
              <a:spcBef>
                <a:spcPts val="0"/>
              </a:spcBef>
              <a:spcAft>
                <a:spcPts val="0"/>
              </a:spcAft>
              <a:buClr>
                <a:schemeClr val="dk2"/>
              </a:buClr>
              <a:buSzPts val="4000"/>
              <a:buNone/>
              <a:defRPr sz="4000">
                <a:solidFill>
                  <a:schemeClr val="dk2"/>
                </a:solidFill>
              </a:defRPr>
            </a:lvl6pPr>
            <a:lvl7pPr lvl="6">
              <a:spcBef>
                <a:spcPts val="0"/>
              </a:spcBef>
              <a:spcAft>
                <a:spcPts val="0"/>
              </a:spcAft>
              <a:buClr>
                <a:schemeClr val="dk2"/>
              </a:buClr>
              <a:buSzPts val="4000"/>
              <a:buNone/>
              <a:defRPr sz="4000">
                <a:solidFill>
                  <a:schemeClr val="dk2"/>
                </a:solidFill>
              </a:defRPr>
            </a:lvl7pPr>
            <a:lvl8pPr lvl="7">
              <a:spcBef>
                <a:spcPts val="0"/>
              </a:spcBef>
              <a:spcAft>
                <a:spcPts val="0"/>
              </a:spcAft>
              <a:buClr>
                <a:schemeClr val="dk2"/>
              </a:buClr>
              <a:buSzPts val="4000"/>
              <a:buNone/>
              <a:defRPr sz="4000">
                <a:solidFill>
                  <a:schemeClr val="dk2"/>
                </a:solidFill>
              </a:defRPr>
            </a:lvl8pPr>
            <a:lvl9pPr lvl="8">
              <a:spcBef>
                <a:spcPts val="0"/>
              </a:spcBef>
              <a:spcAft>
                <a:spcPts val="0"/>
              </a:spcAft>
              <a:buClr>
                <a:schemeClr val="dk2"/>
              </a:buClr>
              <a:buSzPts val="4000"/>
              <a:buNone/>
              <a:defRPr sz="4000">
                <a:solidFill>
                  <a:schemeClr val="dk2"/>
                </a:solidFill>
              </a:defRPr>
            </a:lvl9pPr>
          </a:lstStyle>
          <a:p/>
        </p:txBody>
      </p:sp>
      <p:sp>
        <p:nvSpPr>
          <p:cNvPr id="11" name="Google Shape;11;p2"/>
          <p:cNvSpPr txBox="1"/>
          <p:nvPr>
            <p:ph idx="1" type="subTitle"/>
          </p:nvPr>
        </p:nvSpPr>
        <p:spPr>
          <a:xfrm>
            <a:off x="729595" y="3401500"/>
            <a:ext cx="37878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2" name="Google Shape;12;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3" name="Google Shape;13;p2"/>
          <p:cNvGrpSpPr/>
          <p:nvPr/>
        </p:nvGrpSpPr>
        <p:grpSpPr>
          <a:xfrm>
            <a:off x="830392" y="1191256"/>
            <a:ext cx="745763" cy="45826"/>
            <a:chOff x="4580561" y="2589004"/>
            <a:chExt cx="1064464" cy="25200"/>
          </a:xfrm>
        </p:grpSpPr>
        <p:sp>
          <p:nvSpPr>
            <p:cNvPr id="14" name="Google Shape;14;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0" name="Shape 90"/>
        <p:cNvGrpSpPr/>
        <p:nvPr/>
      </p:nvGrpSpPr>
      <p:grpSpPr>
        <a:xfrm>
          <a:off x="0" y="0"/>
          <a:ext cx="0" cy="0"/>
          <a:chOff x="0" y="0"/>
          <a:chExt cx="0" cy="0"/>
        </a:xfrm>
      </p:grpSpPr>
      <p:sp>
        <p:nvSpPr>
          <p:cNvPr id="91" name="Google Shape;91;p1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 name="Google Shape;92;p11"/>
          <p:cNvGrpSpPr/>
          <p:nvPr/>
        </p:nvGrpSpPr>
        <p:grpSpPr>
          <a:xfrm>
            <a:off x="830392" y="1191256"/>
            <a:ext cx="745763" cy="45826"/>
            <a:chOff x="4580561" y="2589004"/>
            <a:chExt cx="1064464" cy="25200"/>
          </a:xfrm>
        </p:grpSpPr>
        <p:sp>
          <p:nvSpPr>
            <p:cNvPr id="93" name="Google Shape;93;p1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96" name="Google Shape;96;p1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97" name="Google Shape;97;p1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
    <p:spTree>
      <p:nvGrpSpPr>
        <p:cNvPr id="99" name="Shape 99"/>
        <p:cNvGrpSpPr/>
        <p:nvPr/>
      </p:nvGrpSpPr>
      <p:grpSpPr>
        <a:xfrm>
          <a:off x="0" y="0"/>
          <a:ext cx="0" cy="0"/>
          <a:chOff x="0" y="0"/>
          <a:chExt cx="0" cy="0"/>
        </a:xfrm>
      </p:grpSpPr>
      <p:pic>
        <p:nvPicPr>
          <p:cNvPr descr="Side view of hands writing in a notebook at a cafe" id="100" name="Google Shape;100;p12"/>
          <p:cNvPicPr preferRelativeResize="0"/>
          <p:nvPr/>
        </p:nvPicPr>
        <p:blipFill rotWithShape="1">
          <a:blip r:embed="rId2">
            <a:alphaModFix/>
          </a:blip>
          <a:srcRect b="26446" l="9050" r="54351" t="12064"/>
          <a:stretch/>
        </p:blipFill>
        <p:spPr>
          <a:xfrm>
            <a:off x="1" y="-50"/>
            <a:ext cx="4572000" cy="5143501"/>
          </a:xfrm>
          <a:prstGeom prst="rect">
            <a:avLst/>
          </a:prstGeom>
          <a:noFill/>
          <a:ln>
            <a:noFill/>
          </a:ln>
        </p:spPr>
      </p:pic>
      <p:sp>
        <p:nvSpPr>
          <p:cNvPr id="101" name="Google Shape;101;p12"/>
          <p:cNvSpPr/>
          <p:nvPr/>
        </p:nvSpPr>
        <p:spPr>
          <a:xfrm>
            <a:off x="1650" y="0"/>
            <a:ext cx="4568700" cy="5143500"/>
          </a:xfrm>
          <a:prstGeom prst="rect">
            <a:avLst/>
          </a:prstGeom>
          <a:solidFill>
            <a:srgbClr val="178D7D">
              <a:alpha val="6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2"/>
          <p:cNvGrpSpPr/>
          <p:nvPr/>
        </p:nvGrpSpPr>
        <p:grpSpPr>
          <a:xfrm>
            <a:off x="830392" y="1191256"/>
            <a:ext cx="745763" cy="45826"/>
            <a:chOff x="4580561" y="2589004"/>
            <a:chExt cx="1064464" cy="25200"/>
          </a:xfrm>
        </p:grpSpPr>
        <p:sp>
          <p:nvSpPr>
            <p:cNvPr id="103" name="Google Shape;103;p12"/>
            <p:cNvSpPr/>
            <p:nvPr/>
          </p:nvSpPr>
          <p:spPr>
            <a:xfrm rot="-5400000">
              <a:off x="5366325" y="2335504"/>
              <a:ext cx="25200" cy="53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2"/>
            <p:cNvSpPr/>
            <p:nvPr/>
          </p:nvSpPr>
          <p:spPr>
            <a:xfrm rot="-5400000">
              <a:off x="4836311" y="2333254"/>
              <a:ext cx="25200" cy="53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2"/>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p:txBody>
      </p:sp>
      <p:sp>
        <p:nvSpPr>
          <p:cNvPr id="106" name="Google Shape;106;p12"/>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p:txBody>
      </p:sp>
      <p:sp>
        <p:nvSpPr>
          <p:cNvPr id="107" name="Google Shape;107;p12"/>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8" name="Google Shape;108;p12"/>
          <p:cNvSpPr txBox="1"/>
          <p:nvPr>
            <p:ph idx="12" type="sldNum"/>
          </p:nvPr>
        </p:nvSpPr>
        <p:spPr>
          <a:xfrm>
            <a:off x="8536300" y="474985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2">
  <p:cSld name="SECTION_TITLE_AND_DESCRIPTION_1_2">
    <p:spTree>
      <p:nvGrpSpPr>
        <p:cNvPr id="109" name="Shape 109"/>
        <p:cNvGrpSpPr/>
        <p:nvPr/>
      </p:nvGrpSpPr>
      <p:grpSpPr>
        <a:xfrm>
          <a:off x="0" y="0"/>
          <a:ext cx="0" cy="0"/>
          <a:chOff x="0" y="0"/>
          <a:chExt cx="0" cy="0"/>
        </a:xfrm>
      </p:grpSpPr>
      <p:pic>
        <p:nvPicPr>
          <p:cNvPr id="110" name="Google Shape;110;p13"/>
          <p:cNvPicPr preferRelativeResize="0"/>
          <p:nvPr/>
        </p:nvPicPr>
        <p:blipFill rotWithShape="1">
          <a:blip r:embed="rId2">
            <a:alphaModFix/>
          </a:blip>
          <a:srcRect b="0" l="31883" r="25713" t="8096"/>
          <a:stretch/>
        </p:blipFill>
        <p:spPr>
          <a:xfrm>
            <a:off x="0" y="0"/>
            <a:ext cx="4575250" cy="5143500"/>
          </a:xfrm>
          <a:prstGeom prst="rect">
            <a:avLst/>
          </a:prstGeom>
          <a:noFill/>
          <a:ln>
            <a:noFill/>
          </a:ln>
        </p:spPr>
      </p:pic>
      <p:sp>
        <p:nvSpPr>
          <p:cNvPr id="111" name="Google Shape;111;p13"/>
          <p:cNvSpPr/>
          <p:nvPr/>
        </p:nvSpPr>
        <p:spPr>
          <a:xfrm>
            <a:off x="-75" y="0"/>
            <a:ext cx="4572000" cy="5143500"/>
          </a:xfrm>
          <a:prstGeom prst="rect">
            <a:avLst/>
          </a:prstGeom>
          <a:solidFill>
            <a:srgbClr val="178D7D">
              <a:alpha val="6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13"/>
          <p:cNvGrpSpPr/>
          <p:nvPr/>
        </p:nvGrpSpPr>
        <p:grpSpPr>
          <a:xfrm>
            <a:off x="830392" y="1191256"/>
            <a:ext cx="745763" cy="45826"/>
            <a:chOff x="4580561" y="2589004"/>
            <a:chExt cx="1064464" cy="25200"/>
          </a:xfrm>
        </p:grpSpPr>
        <p:sp>
          <p:nvSpPr>
            <p:cNvPr id="113" name="Google Shape;113;p13"/>
            <p:cNvSpPr/>
            <p:nvPr/>
          </p:nvSpPr>
          <p:spPr>
            <a:xfrm rot="-5400000">
              <a:off x="5366325" y="2335504"/>
              <a:ext cx="25200" cy="53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rot="-5400000">
              <a:off x="4836311" y="2333254"/>
              <a:ext cx="25200" cy="53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13"/>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p:txBody>
      </p:sp>
      <p:sp>
        <p:nvSpPr>
          <p:cNvPr id="116" name="Google Shape;116;p13"/>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p:txBody>
      </p:sp>
      <p:sp>
        <p:nvSpPr>
          <p:cNvPr id="117" name="Google Shape;117;p13"/>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8" name="Google Shape;118;p1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9" name="Shape 119"/>
        <p:cNvGrpSpPr/>
        <p:nvPr/>
      </p:nvGrpSpPr>
      <p:grpSpPr>
        <a:xfrm>
          <a:off x="0" y="0"/>
          <a:ext cx="0" cy="0"/>
          <a:chOff x="0" y="0"/>
          <a:chExt cx="0" cy="0"/>
        </a:xfrm>
      </p:grpSpPr>
      <p:sp>
        <p:nvSpPr>
          <p:cNvPr id="120" name="Google Shape;120;p14"/>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21" name="Google Shape;121;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22" name="Shape 122"/>
        <p:cNvGrpSpPr/>
        <p:nvPr/>
      </p:nvGrpSpPr>
      <p:grpSpPr>
        <a:xfrm>
          <a:off x="0" y="0"/>
          <a:ext cx="0" cy="0"/>
          <a:chOff x="0" y="0"/>
          <a:chExt cx="0" cy="0"/>
        </a:xfrm>
      </p:grpSpPr>
      <p:grpSp>
        <p:nvGrpSpPr>
          <p:cNvPr id="123" name="Google Shape;123;p15"/>
          <p:cNvGrpSpPr/>
          <p:nvPr/>
        </p:nvGrpSpPr>
        <p:grpSpPr>
          <a:xfrm>
            <a:off x="830392" y="4169130"/>
            <a:ext cx="745763" cy="45826"/>
            <a:chOff x="4580561" y="2589004"/>
            <a:chExt cx="1064464" cy="25200"/>
          </a:xfrm>
        </p:grpSpPr>
        <p:sp>
          <p:nvSpPr>
            <p:cNvPr id="124" name="Google Shape;124;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15"/>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127" name="Google Shape;127;p15"/>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128" name="Google Shape;128;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9" name="Shape 129"/>
        <p:cNvGrpSpPr/>
        <p:nvPr/>
      </p:nvGrpSpPr>
      <p:grpSpPr>
        <a:xfrm>
          <a:off x="0" y="0"/>
          <a:ext cx="0" cy="0"/>
          <a:chOff x="0" y="0"/>
          <a:chExt cx="0" cy="0"/>
        </a:xfrm>
      </p:grpSpPr>
      <p:sp>
        <p:nvSpPr>
          <p:cNvPr id="130" name="Google Shape;130;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bg>
      <p:bgPr>
        <a:solidFill>
          <a:schemeClr val="lt2"/>
        </a:solidFill>
      </p:bgPr>
    </p:bg>
    <p:spTree>
      <p:nvGrpSpPr>
        <p:cNvPr id="17" name="Shape 17"/>
        <p:cNvGrpSpPr/>
        <p:nvPr/>
      </p:nvGrpSpPr>
      <p:grpSpPr>
        <a:xfrm>
          <a:off x="0" y="0"/>
          <a:ext cx="0" cy="0"/>
          <a:chOff x="0" y="0"/>
          <a:chExt cx="0" cy="0"/>
        </a:xfrm>
      </p:grpSpPr>
      <p:sp>
        <p:nvSpPr>
          <p:cNvPr id="18" name="Google Shape;18;p3"/>
          <p:cNvSpPr txBox="1"/>
          <p:nvPr>
            <p:ph type="ctrTitle"/>
          </p:nvPr>
        </p:nvSpPr>
        <p:spPr>
          <a:xfrm>
            <a:off x="729450" y="1322450"/>
            <a:ext cx="3787800" cy="1988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000"/>
              <a:buNone/>
              <a:defRPr sz="4000">
                <a:solidFill>
                  <a:schemeClr val="dk2"/>
                </a:solidFill>
              </a:defRPr>
            </a:lvl1pPr>
            <a:lvl2pPr lvl="1" rtl="0">
              <a:spcBef>
                <a:spcPts val="0"/>
              </a:spcBef>
              <a:spcAft>
                <a:spcPts val="0"/>
              </a:spcAft>
              <a:buClr>
                <a:schemeClr val="dk2"/>
              </a:buClr>
              <a:buSzPts val="4000"/>
              <a:buNone/>
              <a:defRPr sz="4000">
                <a:solidFill>
                  <a:schemeClr val="dk2"/>
                </a:solidFill>
              </a:defRPr>
            </a:lvl2pPr>
            <a:lvl3pPr lvl="2" rtl="0">
              <a:spcBef>
                <a:spcPts val="0"/>
              </a:spcBef>
              <a:spcAft>
                <a:spcPts val="0"/>
              </a:spcAft>
              <a:buClr>
                <a:schemeClr val="dk2"/>
              </a:buClr>
              <a:buSzPts val="4000"/>
              <a:buNone/>
              <a:defRPr sz="4000">
                <a:solidFill>
                  <a:schemeClr val="dk2"/>
                </a:solidFill>
              </a:defRPr>
            </a:lvl3pPr>
            <a:lvl4pPr lvl="3" rtl="0">
              <a:spcBef>
                <a:spcPts val="0"/>
              </a:spcBef>
              <a:spcAft>
                <a:spcPts val="0"/>
              </a:spcAft>
              <a:buClr>
                <a:schemeClr val="dk2"/>
              </a:buClr>
              <a:buSzPts val="4000"/>
              <a:buNone/>
              <a:defRPr sz="4000">
                <a:solidFill>
                  <a:schemeClr val="dk2"/>
                </a:solidFill>
              </a:defRPr>
            </a:lvl4pPr>
            <a:lvl5pPr lvl="4" rtl="0">
              <a:spcBef>
                <a:spcPts val="0"/>
              </a:spcBef>
              <a:spcAft>
                <a:spcPts val="0"/>
              </a:spcAft>
              <a:buClr>
                <a:schemeClr val="dk2"/>
              </a:buClr>
              <a:buSzPts val="4000"/>
              <a:buNone/>
              <a:defRPr sz="4000">
                <a:solidFill>
                  <a:schemeClr val="dk2"/>
                </a:solidFill>
              </a:defRPr>
            </a:lvl5pPr>
            <a:lvl6pPr lvl="5" rtl="0">
              <a:spcBef>
                <a:spcPts val="0"/>
              </a:spcBef>
              <a:spcAft>
                <a:spcPts val="0"/>
              </a:spcAft>
              <a:buClr>
                <a:schemeClr val="dk2"/>
              </a:buClr>
              <a:buSzPts val="4000"/>
              <a:buNone/>
              <a:defRPr sz="4000">
                <a:solidFill>
                  <a:schemeClr val="dk2"/>
                </a:solidFill>
              </a:defRPr>
            </a:lvl6pPr>
            <a:lvl7pPr lvl="6" rtl="0">
              <a:spcBef>
                <a:spcPts val="0"/>
              </a:spcBef>
              <a:spcAft>
                <a:spcPts val="0"/>
              </a:spcAft>
              <a:buClr>
                <a:schemeClr val="dk2"/>
              </a:buClr>
              <a:buSzPts val="4000"/>
              <a:buNone/>
              <a:defRPr sz="4000">
                <a:solidFill>
                  <a:schemeClr val="dk2"/>
                </a:solidFill>
              </a:defRPr>
            </a:lvl7pPr>
            <a:lvl8pPr lvl="7" rtl="0">
              <a:spcBef>
                <a:spcPts val="0"/>
              </a:spcBef>
              <a:spcAft>
                <a:spcPts val="0"/>
              </a:spcAft>
              <a:buClr>
                <a:schemeClr val="dk2"/>
              </a:buClr>
              <a:buSzPts val="4000"/>
              <a:buNone/>
              <a:defRPr sz="4000">
                <a:solidFill>
                  <a:schemeClr val="dk2"/>
                </a:solidFill>
              </a:defRPr>
            </a:lvl8pPr>
            <a:lvl9pPr lvl="8" rtl="0">
              <a:spcBef>
                <a:spcPts val="0"/>
              </a:spcBef>
              <a:spcAft>
                <a:spcPts val="0"/>
              </a:spcAft>
              <a:buClr>
                <a:schemeClr val="dk2"/>
              </a:buClr>
              <a:buSzPts val="4000"/>
              <a:buNone/>
              <a:defRPr sz="4000">
                <a:solidFill>
                  <a:schemeClr val="dk2"/>
                </a:solidFill>
              </a:defRPr>
            </a:lvl9pPr>
          </a:lstStyle>
          <a:p/>
        </p:txBody>
      </p:sp>
      <p:sp>
        <p:nvSpPr>
          <p:cNvPr id="19" name="Google Shape;19;p3"/>
          <p:cNvSpPr txBox="1"/>
          <p:nvPr>
            <p:ph idx="1" type="subTitle"/>
          </p:nvPr>
        </p:nvSpPr>
        <p:spPr>
          <a:xfrm>
            <a:off x="729595" y="3401500"/>
            <a:ext cx="37878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20" name="Google Shape;20;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21" name="Google Shape;21;p3"/>
          <p:cNvGrpSpPr/>
          <p:nvPr/>
        </p:nvGrpSpPr>
        <p:grpSpPr>
          <a:xfrm>
            <a:off x="830392" y="1191256"/>
            <a:ext cx="745763" cy="45826"/>
            <a:chOff x="4580561" y="2589004"/>
            <a:chExt cx="1064464" cy="25200"/>
          </a:xfrm>
        </p:grpSpPr>
        <p:sp>
          <p:nvSpPr>
            <p:cNvPr id="22" name="Google Shape;22;p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 name="Google Shape;24;p3"/>
          <p:cNvSpPr/>
          <p:nvPr/>
        </p:nvSpPr>
        <p:spPr>
          <a:xfrm>
            <a:off x="0" y="1"/>
            <a:ext cx="9144000" cy="467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3"/>
          <p:cNvGrpSpPr/>
          <p:nvPr/>
        </p:nvGrpSpPr>
        <p:grpSpPr>
          <a:xfrm>
            <a:off x="5063224" y="1313339"/>
            <a:ext cx="3459829" cy="2670551"/>
            <a:chOff x="3553042" y="1657806"/>
            <a:chExt cx="3461100" cy="2671532"/>
          </a:xfrm>
        </p:grpSpPr>
        <p:sp>
          <p:nvSpPr>
            <p:cNvPr id="26" name="Google Shape;26;p3"/>
            <p:cNvSpPr/>
            <p:nvPr/>
          </p:nvSpPr>
          <p:spPr>
            <a:xfrm>
              <a:off x="4856024" y="3625653"/>
              <a:ext cx="944700" cy="663300"/>
            </a:xfrm>
            <a:prstGeom prst="trapezoid">
              <a:avLst>
                <a:gd fmla="val 25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10800000">
              <a:off x="4953871" y="3681997"/>
              <a:ext cx="400200" cy="606600"/>
            </a:xfrm>
            <a:prstGeom prst="triangle">
              <a:avLst>
                <a:gd fmla="val 96745"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4767796" y="3681816"/>
              <a:ext cx="163500" cy="606600"/>
            </a:xfrm>
            <a:prstGeom prst="triangle">
              <a:avLst>
                <a:gd fmla="val 98558"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10800000">
              <a:off x="4678237" y="4276102"/>
              <a:ext cx="1210800" cy="45600"/>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rot="10800000">
              <a:off x="4668343" y="4283738"/>
              <a:ext cx="1230600" cy="45600"/>
            </a:xfrm>
            <a:prstGeom prst="roundRect">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4926950" y="3681915"/>
              <a:ext cx="42900" cy="5943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3553042" y="1674645"/>
              <a:ext cx="3461100" cy="2014500"/>
            </a:xfrm>
            <a:prstGeom prst="roundRect">
              <a:avLst>
                <a:gd fmla="val 1882" name="adj"/>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3553042" y="1657806"/>
              <a:ext cx="3461100" cy="2014500"/>
            </a:xfrm>
            <a:prstGeom prst="roundRect">
              <a:avLst>
                <a:gd fmla="val 1764" name="adj"/>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Component Detail" id="34" name="Google Shape;34;p3"/>
          <p:cNvPicPr preferRelativeResize="0"/>
          <p:nvPr/>
        </p:nvPicPr>
        <p:blipFill rotWithShape="1">
          <a:blip r:embed="rId2">
            <a:alphaModFix/>
          </a:blip>
          <a:srcRect b="25076" l="0" r="0" t="0"/>
          <a:stretch/>
        </p:blipFill>
        <p:spPr>
          <a:xfrm>
            <a:off x="5161725" y="1399791"/>
            <a:ext cx="3262825" cy="1833425"/>
          </a:xfrm>
          <a:prstGeom prst="rect">
            <a:avLst/>
          </a:prstGeom>
          <a:noFill/>
          <a:ln>
            <a:noFill/>
          </a:ln>
        </p:spPr>
      </p:pic>
      <p:sp>
        <p:nvSpPr>
          <p:cNvPr id="35" name="Google Shape;35;p3"/>
          <p:cNvSpPr/>
          <p:nvPr/>
        </p:nvSpPr>
        <p:spPr>
          <a:xfrm flipH="1">
            <a:off x="5156196" y="1401826"/>
            <a:ext cx="3268577" cy="1812993"/>
          </a:xfrm>
          <a:prstGeom prst="rtTriangle">
            <a:avLst/>
          </a:prstGeom>
          <a:solidFill>
            <a:srgbClr val="000000">
              <a:alpha val="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 name="Google Shape;36;p3"/>
          <p:cNvGrpSpPr/>
          <p:nvPr/>
        </p:nvGrpSpPr>
        <p:grpSpPr>
          <a:xfrm>
            <a:off x="7666681" y="2077877"/>
            <a:ext cx="1148179" cy="2282764"/>
            <a:chOff x="7666681" y="2077877"/>
            <a:chExt cx="1148179" cy="2282764"/>
          </a:xfrm>
        </p:grpSpPr>
        <p:grpSp>
          <p:nvGrpSpPr>
            <p:cNvPr id="37" name="Google Shape;37;p3"/>
            <p:cNvGrpSpPr/>
            <p:nvPr/>
          </p:nvGrpSpPr>
          <p:grpSpPr>
            <a:xfrm>
              <a:off x="7666681" y="2077877"/>
              <a:ext cx="1148179" cy="2282764"/>
              <a:chOff x="3983627" y="1676395"/>
              <a:chExt cx="1449538" cy="2881914"/>
            </a:xfrm>
          </p:grpSpPr>
          <p:sp>
            <p:nvSpPr>
              <p:cNvPr id="38" name="Google Shape;38;p3"/>
              <p:cNvSpPr/>
              <p:nvPr/>
            </p:nvSpPr>
            <p:spPr>
              <a:xfrm rot="-5400000">
                <a:off x="3276827" y="2404608"/>
                <a:ext cx="2860500" cy="1446900"/>
              </a:xfrm>
              <a:prstGeom prst="roundRect">
                <a:avLst>
                  <a:gd fmla="val 4551" name="adj"/>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rot="-5400000">
                <a:off x="3279465" y="2383195"/>
                <a:ext cx="2860500" cy="1446900"/>
              </a:xfrm>
              <a:prstGeom prst="roundRect">
                <a:avLst>
                  <a:gd fmla="val 4551" name="adj"/>
                </a:avLst>
              </a:pr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4473243" y="4318802"/>
                <a:ext cx="472800" cy="76800"/>
              </a:xfrm>
              <a:prstGeom prst="roundRect">
                <a:avLst>
                  <a:gd fmla="val 50000" name="adj"/>
                </a:avLst>
              </a:prstGeom>
              <a:solidFill>
                <a:srgbClr val="4B4B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Mobile View" id="41" name="Google Shape;41;p3"/>
            <p:cNvPicPr preferRelativeResize="0"/>
            <p:nvPr/>
          </p:nvPicPr>
          <p:blipFill rotWithShape="1">
            <a:blip r:embed="rId3">
              <a:alphaModFix/>
            </a:blip>
            <a:srcRect b="4371" l="0" r="0" t="4362"/>
            <a:stretch/>
          </p:blipFill>
          <p:spPr>
            <a:xfrm>
              <a:off x="7720839" y="2222723"/>
              <a:ext cx="1037555" cy="1833418"/>
            </a:xfrm>
            <a:prstGeom prst="rect">
              <a:avLst/>
            </a:prstGeom>
            <a:noFill/>
            <a:ln>
              <a:noFill/>
            </a:ln>
          </p:spPr>
        </p:pic>
        <p:sp>
          <p:nvSpPr>
            <p:cNvPr id="42" name="Google Shape;42;p3"/>
            <p:cNvSpPr/>
            <p:nvPr/>
          </p:nvSpPr>
          <p:spPr>
            <a:xfrm flipH="1">
              <a:off x="7722342" y="2222973"/>
              <a:ext cx="1037700" cy="1833000"/>
            </a:xfrm>
            <a:prstGeom prst="rtTriangle">
              <a:avLst/>
            </a:prstGeom>
            <a:solidFill>
              <a:srgbClr val="000000">
                <a:alpha val="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3" name="Shape 43"/>
        <p:cNvGrpSpPr/>
        <p:nvPr/>
      </p:nvGrpSpPr>
      <p:grpSpPr>
        <a:xfrm>
          <a:off x="0" y="0"/>
          <a:ext cx="0" cy="0"/>
          <a:chOff x="0" y="0"/>
          <a:chExt cx="0" cy="0"/>
        </a:xfrm>
      </p:grpSpPr>
      <p:grpSp>
        <p:nvGrpSpPr>
          <p:cNvPr id="44" name="Google Shape;44;p4"/>
          <p:cNvGrpSpPr/>
          <p:nvPr/>
        </p:nvGrpSpPr>
        <p:grpSpPr>
          <a:xfrm>
            <a:off x="830392" y="1191256"/>
            <a:ext cx="745763" cy="45826"/>
            <a:chOff x="4580561" y="2589004"/>
            <a:chExt cx="1064464" cy="25200"/>
          </a:xfrm>
        </p:grpSpPr>
        <p:sp>
          <p:nvSpPr>
            <p:cNvPr id="45" name="Google Shape;45;p4"/>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4"/>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000"/>
              <a:buNone/>
              <a:defRPr sz="3000">
                <a:solidFill>
                  <a:schemeClr val="lt1"/>
                </a:solidFill>
              </a:defRPr>
            </a:lvl1pPr>
            <a:lvl2pPr lvl="1">
              <a:spcBef>
                <a:spcPts val="0"/>
              </a:spcBef>
              <a:spcAft>
                <a:spcPts val="0"/>
              </a:spcAft>
              <a:buClr>
                <a:schemeClr val="lt1"/>
              </a:buClr>
              <a:buSzPts val="3000"/>
              <a:buNone/>
              <a:defRPr sz="3000">
                <a:solidFill>
                  <a:schemeClr val="lt1"/>
                </a:solidFill>
              </a:defRPr>
            </a:lvl2pPr>
            <a:lvl3pPr lvl="2">
              <a:spcBef>
                <a:spcPts val="0"/>
              </a:spcBef>
              <a:spcAft>
                <a:spcPts val="0"/>
              </a:spcAft>
              <a:buClr>
                <a:schemeClr val="lt1"/>
              </a:buClr>
              <a:buSzPts val="3000"/>
              <a:buNone/>
              <a:defRPr sz="3000">
                <a:solidFill>
                  <a:schemeClr val="lt1"/>
                </a:solidFill>
              </a:defRPr>
            </a:lvl3pPr>
            <a:lvl4pPr lvl="3">
              <a:spcBef>
                <a:spcPts val="0"/>
              </a:spcBef>
              <a:spcAft>
                <a:spcPts val="0"/>
              </a:spcAft>
              <a:buClr>
                <a:schemeClr val="lt1"/>
              </a:buClr>
              <a:buSzPts val="3000"/>
              <a:buNone/>
              <a:defRPr sz="3000">
                <a:solidFill>
                  <a:schemeClr val="lt1"/>
                </a:solidFill>
              </a:defRPr>
            </a:lvl4pPr>
            <a:lvl5pPr lvl="4">
              <a:spcBef>
                <a:spcPts val="0"/>
              </a:spcBef>
              <a:spcAft>
                <a:spcPts val="0"/>
              </a:spcAft>
              <a:buClr>
                <a:schemeClr val="lt1"/>
              </a:buClr>
              <a:buSzPts val="3000"/>
              <a:buNone/>
              <a:defRPr sz="3000">
                <a:solidFill>
                  <a:schemeClr val="lt1"/>
                </a:solidFill>
              </a:defRPr>
            </a:lvl5pPr>
            <a:lvl6pPr lvl="5">
              <a:spcBef>
                <a:spcPts val="0"/>
              </a:spcBef>
              <a:spcAft>
                <a:spcPts val="0"/>
              </a:spcAft>
              <a:buClr>
                <a:schemeClr val="lt1"/>
              </a:buClr>
              <a:buSzPts val="3000"/>
              <a:buNone/>
              <a:defRPr sz="3000">
                <a:solidFill>
                  <a:schemeClr val="lt1"/>
                </a:solidFill>
              </a:defRPr>
            </a:lvl6pPr>
            <a:lvl7pPr lvl="6">
              <a:spcBef>
                <a:spcPts val="0"/>
              </a:spcBef>
              <a:spcAft>
                <a:spcPts val="0"/>
              </a:spcAft>
              <a:buClr>
                <a:schemeClr val="lt1"/>
              </a:buClr>
              <a:buSzPts val="3000"/>
              <a:buNone/>
              <a:defRPr sz="3000">
                <a:solidFill>
                  <a:schemeClr val="lt1"/>
                </a:solidFill>
              </a:defRPr>
            </a:lvl7pPr>
            <a:lvl8pPr lvl="7">
              <a:spcBef>
                <a:spcPts val="0"/>
              </a:spcBef>
              <a:spcAft>
                <a:spcPts val="0"/>
              </a:spcAft>
              <a:buClr>
                <a:schemeClr val="lt1"/>
              </a:buClr>
              <a:buSzPts val="3000"/>
              <a:buNone/>
              <a:defRPr sz="3000">
                <a:solidFill>
                  <a:schemeClr val="lt1"/>
                </a:solidFill>
              </a:defRPr>
            </a:lvl8pPr>
            <a:lvl9pPr lvl="8">
              <a:spcBef>
                <a:spcPts val="0"/>
              </a:spcBef>
              <a:spcAft>
                <a:spcPts val="0"/>
              </a:spcAft>
              <a:buClr>
                <a:schemeClr val="lt1"/>
              </a:buClr>
              <a:buSzPts val="3000"/>
              <a:buNone/>
              <a:defRPr sz="3000">
                <a:solidFill>
                  <a:schemeClr val="lt1"/>
                </a:solidFill>
              </a:defRPr>
            </a:lvl9pPr>
          </a:lstStyle>
          <a:p/>
        </p:txBody>
      </p:sp>
      <p:sp>
        <p:nvSpPr>
          <p:cNvPr id="48" name="Google Shape;48;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9" name="Shape 49"/>
        <p:cNvGrpSpPr/>
        <p:nvPr/>
      </p:nvGrpSpPr>
      <p:grpSpPr>
        <a:xfrm>
          <a:off x="0" y="0"/>
          <a:ext cx="0" cy="0"/>
          <a:chOff x="0" y="0"/>
          <a:chExt cx="0" cy="0"/>
        </a:xfrm>
      </p:grpSpPr>
      <p:sp>
        <p:nvSpPr>
          <p:cNvPr id="50" name="Google Shape;50;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 name="Google Shape;51;p5"/>
          <p:cNvGrpSpPr/>
          <p:nvPr/>
        </p:nvGrpSpPr>
        <p:grpSpPr>
          <a:xfrm>
            <a:off x="830392" y="1191256"/>
            <a:ext cx="745763" cy="45826"/>
            <a:chOff x="4580561" y="2589004"/>
            <a:chExt cx="1064464" cy="25200"/>
          </a:xfrm>
        </p:grpSpPr>
        <p:sp>
          <p:nvSpPr>
            <p:cNvPr id="52" name="Google Shape;52;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 name="Google Shape;54;p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55" name="Google Shape;55;p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6" name="Google Shape;56;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7" name="Shape 57"/>
        <p:cNvGrpSpPr/>
        <p:nvPr/>
      </p:nvGrpSpPr>
      <p:grpSpPr>
        <a:xfrm>
          <a:off x="0" y="0"/>
          <a:ext cx="0" cy="0"/>
          <a:chOff x="0" y="0"/>
          <a:chExt cx="0" cy="0"/>
        </a:xfrm>
      </p:grpSpPr>
      <p:sp>
        <p:nvSpPr>
          <p:cNvPr id="58" name="Google Shape;58;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 name="Google Shape;59;p6"/>
          <p:cNvGrpSpPr/>
          <p:nvPr/>
        </p:nvGrpSpPr>
        <p:grpSpPr>
          <a:xfrm>
            <a:off x="830392" y="1191256"/>
            <a:ext cx="745763" cy="45826"/>
            <a:chOff x="4580561" y="2589004"/>
            <a:chExt cx="1064464" cy="25200"/>
          </a:xfrm>
        </p:grpSpPr>
        <p:sp>
          <p:nvSpPr>
            <p:cNvPr id="60" name="Google Shape;60;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 name="Google Shape;62;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63" name="Google Shape;63;p6"/>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4" name="Google Shape;64;p6"/>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5" name="Google Shape;65;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6" name="Shape 66"/>
        <p:cNvGrpSpPr/>
        <p:nvPr/>
      </p:nvGrpSpPr>
      <p:grpSpPr>
        <a:xfrm>
          <a:off x="0" y="0"/>
          <a:ext cx="0" cy="0"/>
          <a:chOff x="0" y="0"/>
          <a:chExt cx="0" cy="0"/>
        </a:xfrm>
      </p:grpSpPr>
      <p:sp>
        <p:nvSpPr>
          <p:cNvPr id="67" name="Google Shape;67;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 name="Google Shape;68;p7"/>
          <p:cNvGrpSpPr/>
          <p:nvPr/>
        </p:nvGrpSpPr>
        <p:grpSpPr>
          <a:xfrm>
            <a:off x="830392" y="1191256"/>
            <a:ext cx="745763" cy="45826"/>
            <a:chOff x="4580561" y="2589004"/>
            <a:chExt cx="1064464" cy="25200"/>
          </a:xfrm>
        </p:grpSpPr>
        <p:sp>
          <p:nvSpPr>
            <p:cNvPr id="69" name="Google Shape;69;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 name="Google Shape;71;p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72" name="Google Shape;72;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73" name="Shape 73"/>
        <p:cNvGrpSpPr/>
        <p:nvPr/>
      </p:nvGrpSpPr>
      <p:grpSpPr>
        <a:xfrm>
          <a:off x="0" y="0"/>
          <a:ext cx="0" cy="0"/>
          <a:chOff x="0" y="0"/>
          <a:chExt cx="0" cy="0"/>
        </a:xfrm>
      </p:grpSpPr>
      <p:sp>
        <p:nvSpPr>
          <p:cNvPr id="74" name="Google Shape;74;p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6" name="Shape 76"/>
        <p:cNvGrpSpPr/>
        <p:nvPr/>
      </p:nvGrpSpPr>
      <p:grpSpPr>
        <a:xfrm>
          <a:off x="0" y="0"/>
          <a:ext cx="0" cy="0"/>
          <a:chOff x="0" y="0"/>
          <a:chExt cx="0" cy="0"/>
        </a:xfrm>
      </p:grpSpPr>
      <p:sp>
        <p:nvSpPr>
          <p:cNvPr id="77" name="Google Shape;77;p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9"/>
          <p:cNvGrpSpPr/>
          <p:nvPr/>
        </p:nvGrpSpPr>
        <p:grpSpPr>
          <a:xfrm>
            <a:off x="830392" y="1191256"/>
            <a:ext cx="745763" cy="45826"/>
            <a:chOff x="4580561" y="2589004"/>
            <a:chExt cx="1064464" cy="25200"/>
          </a:xfrm>
        </p:grpSpPr>
        <p:sp>
          <p:nvSpPr>
            <p:cNvPr id="79" name="Google Shape;79;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82" name="Google Shape;82;p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83" name="Google Shape;83;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84" name="Shape 84"/>
        <p:cNvGrpSpPr/>
        <p:nvPr/>
      </p:nvGrpSpPr>
      <p:grpSpPr>
        <a:xfrm>
          <a:off x="0" y="0"/>
          <a:ext cx="0" cy="0"/>
          <a:chOff x="0" y="0"/>
          <a:chExt cx="0" cy="0"/>
        </a:xfrm>
      </p:grpSpPr>
      <p:grpSp>
        <p:nvGrpSpPr>
          <p:cNvPr id="85" name="Google Shape;85;p10"/>
          <p:cNvGrpSpPr/>
          <p:nvPr/>
        </p:nvGrpSpPr>
        <p:grpSpPr>
          <a:xfrm>
            <a:off x="830392" y="4169130"/>
            <a:ext cx="745763" cy="45826"/>
            <a:chOff x="4580561" y="2589004"/>
            <a:chExt cx="1064464" cy="25200"/>
          </a:xfrm>
        </p:grpSpPr>
        <p:sp>
          <p:nvSpPr>
            <p:cNvPr id="86" name="Google Shape;86;p1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1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000"/>
              <a:buNone/>
              <a:defRPr sz="3000">
                <a:solidFill>
                  <a:schemeClr val="lt1"/>
                </a:solidFill>
              </a:defRPr>
            </a:lvl1pPr>
            <a:lvl2pPr lvl="1">
              <a:spcBef>
                <a:spcPts val="0"/>
              </a:spcBef>
              <a:spcAft>
                <a:spcPts val="0"/>
              </a:spcAft>
              <a:buClr>
                <a:schemeClr val="lt1"/>
              </a:buClr>
              <a:buSzPts val="3000"/>
              <a:buNone/>
              <a:defRPr sz="3000">
                <a:solidFill>
                  <a:schemeClr val="lt1"/>
                </a:solidFill>
              </a:defRPr>
            </a:lvl2pPr>
            <a:lvl3pPr lvl="2">
              <a:spcBef>
                <a:spcPts val="0"/>
              </a:spcBef>
              <a:spcAft>
                <a:spcPts val="0"/>
              </a:spcAft>
              <a:buClr>
                <a:schemeClr val="lt1"/>
              </a:buClr>
              <a:buSzPts val="3000"/>
              <a:buNone/>
              <a:defRPr sz="3000">
                <a:solidFill>
                  <a:schemeClr val="lt1"/>
                </a:solidFill>
              </a:defRPr>
            </a:lvl3pPr>
            <a:lvl4pPr lvl="3">
              <a:spcBef>
                <a:spcPts val="0"/>
              </a:spcBef>
              <a:spcAft>
                <a:spcPts val="0"/>
              </a:spcAft>
              <a:buClr>
                <a:schemeClr val="lt1"/>
              </a:buClr>
              <a:buSzPts val="3000"/>
              <a:buNone/>
              <a:defRPr sz="3000">
                <a:solidFill>
                  <a:schemeClr val="lt1"/>
                </a:solidFill>
              </a:defRPr>
            </a:lvl4pPr>
            <a:lvl5pPr lvl="4">
              <a:spcBef>
                <a:spcPts val="0"/>
              </a:spcBef>
              <a:spcAft>
                <a:spcPts val="0"/>
              </a:spcAft>
              <a:buClr>
                <a:schemeClr val="lt1"/>
              </a:buClr>
              <a:buSzPts val="3000"/>
              <a:buNone/>
              <a:defRPr sz="3000">
                <a:solidFill>
                  <a:schemeClr val="lt1"/>
                </a:solidFill>
              </a:defRPr>
            </a:lvl5pPr>
            <a:lvl6pPr lvl="5">
              <a:spcBef>
                <a:spcPts val="0"/>
              </a:spcBef>
              <a:spcAft>
                <a:spcPts val="0"/>
              </a:spcAft>
              <a:buClr>
                <a:schemeClr val="lt1"/>
              </a:buClr>
              <a:buSzPts val="3000"/>
              <a:buNone/>
              <a:defRPr sz="3000">
                <a:solidFill>
                  <a:schemeClr val="lt1"/>
                </a:solidFill>
              </a:defRPr>
            </a:lvl6pPr>
            <a:lvl7pPr lvl="6">
              <a:spcBef>
                <a:spcPts val="0"/>
              </a:spcBef>
              <a:spcAft>
                <a:spcPts val="0"/>
              </a:spcAft>
              <a:buClr>
                <a:schemeClr val="lt1"/>
              </a:buClr>
              <a:buSzPts val="3000"/>
              <a:buNone/>
              <a:defRPr sz="3000">
                <a:solidFill>
                  <a:schemeClr val="lt1"/>
                </a:solidFill>
              </a:defRPr>
            </a:lvl7pPr>
            <a:lvl8pPr lvl="7">
              <a:spcBef>
                <a:spcPts val="0"/>
              </a:spcBef>
              <a:spcAft>
                <a:spcPts val="0"/>
              </a:spcAft>
              <a:buClr>
                <a:schemeClr val="lt1"/>
              </a:buClr>
              <a:buSzPts val="3000"/>
              <a:buNone/>
              <a:defRPr sz="3000">
                <a:solidFill>
                  <a:schemeClr val="lt1"/>
                </a:solidFill>
              </a:defRPr>
            </a:lvl8pPr>
            <a:lvl9pPr lvl="8">
              <a:spcBef>
                <a:spcPts val="0"/>
              </a:spcBef>
              <a:spcAft>
                <a:spcPts val="0"/>
              </a:spcAft>
              <a:buClr>
                <a:schemeClr val="lt1"/>
              </a:buClr>
              <a:buSzPts val="3000"/>
              <a:buNone/>
              <a:defRPr sz="3000">
                <a:solidFill>
                  <a:schemeClr val="lt1"/>
                </a:solidFill>
              </a:defRPr>
            </a:lvl9pPr>
          </a:lstStyle>
          <a:p/>
        </p:txBody>
      </p:sp>
      <p:sp>
        <p:nvSpPr>
          <p:cNvPr id="89" name="Google Shape;89;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https://github.com/angelach99/BUSA611_Maya_Web.git" TargetMode="External"/><Relationship Id="rId4" Type="http://schemas.openxmlformats.org/officeDocument/2006/relationships/hyperlink" Target="https://github.com/angelach99/BUSA611_Maya_Web/blob/main/main.py" TargetMode="External"/><Relationship Id="rId5" Type="http://schemas.openxmlformats.org/officeDocument/2006/relationships/hyperlink" Target="https://github.com/angelach99/BUSA611_Maya_Web/blob/main/requirements.txt" TargetMode="External"/><Relationship Id="rId6" Type="http://schemas.openxmlformats.org/officeDocument/2006/relationships/hyperlink" Target="https://github.com/angelach99/BUSA611_Maya_Web/tree/main/venv" TargetMode="External"/><Relationship Id="rId7" Type="http://schemas.openxmlformats.org/officeDocument/2006/relationships/hyperlink" Target="https://github.com/angelach99/BUSA611_Maya_Web/tree/main/course_example/Exercise%20File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hyperlink" Target="https://www.youtube.com/watch?v=msn7bwrtVqo&amp;t=404s" TargetMode="External"/><Relationship Id="rId4" Type="http://schemas.openxmlformats.org/officeDocument/2006/relationships/hyperlink" Target="https://weblab.mit.edu/schedule/" TargetMode="External"/><Relationship Id="rId5" Type="http://schemas.openxmlformats.org/officeDocument/2006/relationships/hyperlink" Target="https://dev.to/viniciusmdias/easy-start-of-a-typescript-react-project-w-eslint-and-prettier-55d4#:~:text=Easy%20start%20of%20a%20Typescript%2FReact%20project%20%28w%2F%20Yarn%2C,mode%3A%20yarn%20add%20prettier%20eslint-config-prettier%20eslint-plugin-prettier%20-D%20" TargetMode="External"/><Relationship Id="rId6" Type="http://schemas.openxmlformats.org/officeDocument/2006/relationships/hyperlink" Target="https://storybook.js.org/docs/react/get-started/introduc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hyperlink" Target="https://www.autodesk.ca/e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7"/>
          <p:cNvSpPr txBox="1"/>
          <p:nvPr>
            <p:ph type="ctrTitle"/>
          </p:nvPr>
        </p:nvSpPr>
        <p:spPr>
          <a:xfrm>
            <a:off x="509125" y="1322450"/>
            <a:ext cx="4202400" cy="171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BUSA611:</a:t>
            </a:r>
            <a:endParaRPr sz="3000"/>
          </a:p>
          <a:p>
            <a:pPr indent="0" lvl="0" marL="0" rtl="0" algn="l">
              <a:spcBef>
                <a:spcPts val="0"/>
              </a:spcBef>
              <a:spcAft>
                <a:spcPts val="0"/>
              </a:spcAft>
              <a:buNone/>
            </a:pPr>
            <a:r>
              <a:rPr lang="en" sz="3000"/>
              <a:t>Maya Website Independent Study Project with Autodesk</a:t>
            </a:r>
            <a:endParaRPr sz="3000"/>
          </a:p>
        </p:txBody>
      </p:sp>
      <p:sp>
        <p:nvSpPr>
          <p:cNvPr id="136" name="Google Shape;136;p17"/>
          <p:cNvSpPr txBox="1"/>
          <p:nvPr>
            <p:ph idx="1" type="subTitle"/>
          </p:nvPr>
        </p:nvSpPr>
        <p:spPr>
          <a:xfrm>
            <a:off x="509125" y="3508400"/>
            <a:ext cx="3787800" cy="82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Anqi Chen (261044081)</a:t>
            </a:r>
            <a:endParaRPr/>
          </a:p>
          <a:p>
            <a:pPr indent="0" lvl="0" marL="0" rtl="0" algn="l">
              <a:spcBef>
                <a:spcPts val="0"/>
              </a:spcBef>
              <a:spcAft>
                <a:spcPts val="0"/>
              </a:spcAft>
              <a:buNone/>
            </a:pPr>
            <a:r>
              <a:rPr lang="en"/>
              <a:t>December, 2022</a:t>
            </a:r>
            <a:endParaRPr/>
          </a:p>
        </p:txBody>
      </p:sp>
      <p:pic>
        <p:nvPicPr>
          <p:cNvPr id="137" name="Google Shape;137;p17"/>
          <p:cNvPicPr preferRelativeResize="0"/>
          <p:nvPr/>
        </p:nvPicPr>
        <p:blipFill rotWithShape="1">
          <a:blip r:embed="rId3">
            <a:alphaModFix/>
          </a:blip>
          <a:srcRect b="0" l="0" r="17156" t="0"/>
          <a:stretch/>
        </p:blipFill>
        <p:spPr>
          <a:xfrm>
            <a:off x="4965475" y="1146150"/>
            <a:ext cx="4202399" cy="3393525"/>
          </a:xfrm>
          <a:prstGeom prst="rect">
            <a:avLst/>
          </a:prstGeom>
          <a:noFill/>
          <a:ln>
            <a:noFill/>
          </a:ln>
        </p:spPr>
      </p:pic>
      <p:pic>
        <p:nvPicPr>
          <p:cNvPr id="138" name="Google Shape;138;p17"/>
          <p:cNvPicPr preferRelativeResize="0"/>
          <p:nvPr/>
        </p:nvPicPr>
        <p:blipFill>
          <a:blip r:embed="rId4">
            <a:alphaModFix/>
          </a:blip>
          <a:stretch>
            <a:fillRect/>
          </a:stretch>
        </p:blipFill>
        <p:spPr>
          <a:xfrm>
            <a:off x="8483500" y="78396"/>
            <a:ext cx="596425" cy="330400"/>
          </a:xfrm>
          <a:prstGeom prst="rect">
            <a:avLst/>
          </a:prstGeom>
          <a:noFill/>
          <a:ln>
            <a:noFill/>
          </a:ln>
        </p:spPr>
      </p:pic>
      <p:pic>
        <p:nvPicPr>
          <p:cNvPr id="139" name="Google Shape;139;p17"/>
          <p:cNvPicPr preferRelativeResize="0"/>
          <p:nvPr/>
        </p:nvPicPr>
        <p:blipFill>
          <a:blip r:embed="rId5">
            <a:alphaModFix/>
          </a:blip>
          <a:stretch>
            <a:fillRect/>
          </a:stretch>
        </p:blipFill>
        <p:spPr>
          <a:xfrm>
            <a:off x="7536525" y="-2"/>
            <a:ext cx="866850" cy="487200"/>
          </a:xfrm>
          <a:prstGeom prst="rect">
            <a:avLst/>
          </a:prstGeom>
          <a:noFill/>
          <a:ln>
            <a:noFill/>
          </a:ln>
        </p:spPr>
      </p:pic>
      <p:pic>
        <p:nvPicPr>
          <p:cNvPr id="140" name="Google Shape;140;p17"/>
          <p:cNvPicPr preferRelativeResize="0"/>
          <p:nvPr/>
        </p:nvPicPr>
        <p:blipFill>
          <a:blip r:embed="rId6">
            <a:alphaModFix/>
          </a:blip>
          <a:stretch>
            <a:fillRect/>
          </a:stretch>
        </p:blipFill>
        <p:spPr>
          <a:xfrm>
            <a:off x="5869300" y="113800"/>
            <a:ext cx="1587098" cy="259600"/>
          </a:xfrm>
          <a:prstGeom prst="rect">
            <a:avLst/>
          </a:prstGeom>
          <a:noFill/>
          <a:ln>
            <a:noFill/>
          </a:ln>
        </p:spPr>
      </p:pic>
      <p:sp>
        <p:nvSpPr>
          <p:cNvPr id="141" name="Google Shape;141;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a:t>Waypoint</a:t>
            </a:r>
            <a:r>
              <a:rPr lang="en"/>
              <a:t>: It captures more data than a command. It refers to specific instrumentation in the code that provides data for specific features or functions. For instance, a waypoint can tell if a feature is used </a:t>
            </a:r>
            <a:endParaRPr/>
          </a:p>
          <a:p>
            <a:pPr indent="-311150" lvl="0" marL="457200" rtl="0" algn="l">
              <a:spcBef>
                <a:spcPts val="1000"/>
              </a:spcBef>
              <a:spcAft>
                <a:spcPts val="0"/>
              </a:spcAft>
              <a:buSzPts val="1300"/>
              <a:buChar char="➔"/>
            </a:pPr>
            <a:r>
              <a:rPr b="1" lang="en"/>
              <a:t>Attribute</a:t>
            </a:r>
            <a:r>
              <a:rPr lang="en"/>
              <a:t>: Attributes are related to the waypoint/feature, and it keeps track of additional information to the feature</a:t>
            </a:r>
            <a:endParaRPr/>
          </a:p>
          <a:p>
            <a:pPr indent="-311150" lvl="0" marL="457200" rtl="0" algn="l">
              <a:spcBef>
                <a:spcPts val="1000"/>
              </a:spcBef>
              <a:spcAft>
                <a:spcPts val="1000"/>
              </a:spcAft>
              <a:buSzPts val="1300"/>
              <a:buChar char="➔"/>
            </a:pPr>
            <a:r>
              <a:rPr b="1" lang="en"/>
              <a:t>Command</a:t>
            </a:r>
            <a:r>
              <a:rPr lang="en"/>
              <a:t>: </a:t>
            </a:r>
            <a:r>
              <a:rPr lang="en"/>
              <a:t>Referring</a:t>
            </a:r>
            <a:r>
              <a:rPr lang="en"/>
              <a:t> to a specific command executed by the user</a:t>
            </a:r>
            <a:endParaRPr/>
          </a:p>
        </p:txBody>
      </p:sp>
      <p:sp>
        <p:nvSpPr>
          <p:cNvPr id="233" name="Google Shape;233;p26"/>
          <p:cNvSpPr txBox="1"/>
          <p:nvPr>
            <p:ph type="title"/>
          </p:nvPr>
        </p:nvSpPr>
        <p:spPr>
          <a:xfrm>
            <a:off x="651750" y="573925"/>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t>Definition of some key data</a:t>
            </a:r>
            <a:endParaRPr/>
          </a:p>
        </p:txBody>
      </p:sp>
      <p:sp>
        <p:nvSpPr>
          <p:cNvPr id="234" name="Google Shape;234;p2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7"/>
          <p:cNvSpPr/>
          <p:nvPr/>
        </p:nvSpPr>
        <p:spPr>
          <a:xfrm rot="10592340">
            <a:off x="4783354" y="1583508"/>
            <a:ext cx="1078367" cy="1078367"/>
          </a:xfrm>
          <a:prstGeom prst="blockArc">
            <a:avLst>
              <a:gd fmla="val 8831269" name="adj1"/>
              <a:gd fmla="val 5880699" name="adj2"/>
              <a:gd fmla="val 7985" name="adj3"/>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7"/>
          <p:cNvSpPr txBox="1"/>
          <p:nvPr>
            <p:ph type="title"/>
          </p:nvPr>
        </p:nvSpPr>
        <p:spPr>
          <a:xfrm>
            <a:off x="724950" y="259925"/>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Scope Adjustment &amp; its Benefit</a:t>
            </a:r>
            <a:endParaRPr sz="2500"/>
          </a:p>
        </p:txBody>
      </p:sp>
      <p:sp>
        <p:nvSpPr>
          <p:cNvPr id="241" name="Google Shape;241;p27"/>
          <p:cNvSpPr txBox="1"/>
          <p:nvPr>
            <p:ph idx="1" type="subTitle"/>
          </p:nvPr>
        </p:nvSpPr>
        <p:spPr>
          <a:xfrm>
            <a:off x="724950" y="1344125"/>
            <a:ext cx="3068400" cy="3552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t>The current stage and outcome of the project is at a satisfactory level, as the initial prototype and the planning of the implementation </a:t>
            </a:r>
            <a:r>
              <a:rPr lang="en" sz="1000"/>
              <a:t>is completed. </a:t>
            </a:r>
            <a:endParaRPr sz="1000"/>
          </a:p>
          <a:p>
            <a:pPr indent="0" lvl="0" marL="0" rtl="0" algn="l">
              <a:lnSpc>
                <a:spcPct val="115000"/>
              </a:lnSpc>
              <a:spcBef>
                <a:spcPts val="1000"/>
              </a:spcBef>
              <a:spcAft>
                <a:spcPts val="0"/>
              </a:spcAft>
              <a:buNone/>
            </a:pPr>
            <a:r>
              <a:rPr lang="en" sz="1000"/>
              <a:t>The scope of the project was changed due to unexpected longer time took on prior steps and change of tech stack used in the backend section.  To the current stage, the working hour has already fulfilled the course requirement, and it has proven its value to the industry partner. With planned future steps and its valuation, I believe the project will be valuable to the partner, and it satisfy the project requirement itself.</a:t>
            </a:r>
            <a:endParaRPr sz="1000"/>
          </a:p>
          <a:p>
            <a:pPr indent="0" lvl="0" marL="0" rtl="0" algn="l">
              <a:lnSpc>
                <a:spcPct val="115000"/>
              </a:lnSpc>
              <a:spcBef>
                <a:spcPts val="1000"/>
              </a:spcBef>
              <a:spcAft>
                <a:spcPts val="1000"/>
              </a:spcAft>
              <a:buNone/>
            </a:pPr>
            <a:r>
              <a:rPr lang="en" sz="1000"/>
              <a:t>The benefit of the change is that there is detailed explanation for the sections that has been completed, and there are also researches on the sections that are in the planning phase, leaving room for implementation if the project can deem its value from this POC stage model. </a:t>
            </a:r>
            <a:endParaRPr sz="1000"/>
          </a:p>
        </p:txBody>
      </p:sp>
      <p:sp>
        <p:nvSpPr>
          <p:cNvPr id="242" name="Google Shape;242;p27"/>
          <p:cNvSpPr txBox="1"/>
          <p:nvPr>
            <p:ph idx="2" type="body"/>
          </p:nvPr>
        </p:nvSpPr>
        <p:spPr>
          <a:xfrm>
            <a:off x="4965563" y="1880452"/>
            <a:ext cx="713700" cy="33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dk1"/>
                </a:solidFill>
              </a:rPr>
              <a:t>12</a:t>
            </a:r>
            <a:r>
              <a:rPr b="1" lang="en" sz="1600">
                <a:solidFill>
                  <a:schemeClr val="dk1"/>
                </a:solidFill>
              </a:rPr>
              <a:t>%</a:t>
            </a:r>
            <a:endParaRPr sz="1600">
              <a:solidFill>
                <a:schemeClr val="dk1"/>
              </a:solidFill>
            </a:endParaRPr>
          </a:p>
          <a:p>
            <a:pPr indent="0" lvl="0" marL="0" rtl="0" algn="ctr">
              <a:spcBef>
                <a:spcPts val="1600"/>
              </a:spcBef>
              <a:spcAft>
                <a:spcPts val="1600"/>
              </a:spcAft>
              <a:buNone/>
            </a:pPr>
            <a:r>
              <a:t/>
            </a:r>
            <a:endParaRPr b="1" sz="2400">
              <a:solidFill>
                <a:schemeClr val="dk1"/>
              </a:solidFill>
            </a:endParaRPr>
          </a:p>
        </p:txBody>
      </p:sp>
      <p:sp>
        <p:nvSpPr>
          <p:cNvPr id="243" name="Google Shape;243;p27"/>
          <p:cNvSpPr/>
          <p:nvPr/>
        </p:nvSpPr>
        <p:spPr>
          <a:xfrm>
            <a:off x="4783307" y="1583455"/>
            <a:ext cx="1078200" cy="1078200"/>
          </a:xfrm>
          <a:prstGeom prst="blockArc">
            <a:avLst>
              <a:gd fmla="val 16211102" name="adj1"/>
              <a:gd fmla="val 19497504" name="adj2"/>
              <a:gd fmla="val 7819" name="adj3"/>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5" name="Google Shape;245;p27"/>
          <p:cNvSpPr txBox="1"/>
          <p:nvPr>
            <p:ph idx="2" type="body"/>
          </p:nvPr>
        </p:nvSpPr>
        <p:spPr>
          <a:xfrm>
            <a:off x="4572688" y="1140525"/>
            <a:ext cx="1499700" cy="275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100">
                <a:solidFill>
                  <a:schemeClr val="dk1"/>
                </a:solidFill>
              </a:rPr>
              <a:t>Business Strategy</a:t>
            </a:r>
            <a:endParaRPr b="1" sz="1100">
              <a:solidFill>
                <a:schemeClr val="dk1"/>
              </a:solidFill>
            </a:endParaRPr>
          </a:p>
        </p:txBody>
      </p:sp>
      <p:sp>
        <p:nvSpPr>
          <p:cNvPr id="246" name="Google Shape;246;p27"/>
          <p:cNvSpPr txBox="1"/>
          <p:nvPr>
            <p:ph idx="2" type="body"/>
          </p:nvPr>
        </p:nvSpPr>
        <p:spPr>
          <a:xfrm>
            <a:off x="6160663" y="1140525"/>
            <a:ext cx="1499700" cy="275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100">
                <a:solidFill>
                  <a:schemeClr val="dk1"/>
                </a:solidFill>
              </a:rPr>
              <a:t>UX/UI</a:t>
            </a:r>
            <a:endParaRPr b="1" sz="1100">
              <a:solidFill>
                <a:schemeClr val="dk1"/>
              </a:solidFill>
            </a:endParaRPr>
          </a:p>
        </p:txBody>
      </p:sp>
      <p:sp>
        <p:nvSpPr>
          <p:cNvPr id="247" name="Google Shape;247;p27"/>
          <p:cNvSpPr txBox="1"/>
          <p:nvPr>
            <p:ph idx="2" type="body"/>
          </p:nvPr>
        </p:nvSpPr>
        <p:spPr>
          <a:xfrm>
            <a:off x="7647163" y="1140525"/>
            <a:ext cx="1499700" cy="275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100">
                <a:solidFill>
                  <a:schemeClr val="dk1"/>
                </a:solidFill>
              </a:rPr>
              <a:t>Architecture</a:t>
            </a:r>
            <a:endParaRPr b="1" sz="1100">
              <a:solidFill>
                <a:schemeClr val="dk1"/>
              </a:solidFill>
            </a:endParaRPr>
          </a:p>
        </p:txBody>
      </p:sp>
      <p:sp>
        <p:nvSpPr>
          <p:cNvPr id="248" name="Google Shape;248;p27"/>
          <p:cNvSpPr/>
          <p:nvPr/>
        </p:nvSpPr>
        <p:spPr>
          <a:xfrm rot="10592340">
            <a:off x="4783354" y="3540233"/>
            <a:ext cx="1078367" cy="1078367"/>
          </a:xfrm>
          <a:prstGeom prst="blockArc">
            <a:avLst>
              <a:gd fmla="val 13355214" name="adj1"/>
              <a:gd fmla="val 5880699" name="adj2"/>
              <a:gd fmla="val 7985" name="adj3"/>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7"/>
          <p:cNvSpPr txBox="1"/>
          <p:nvPr>
            <p:ph idx="2" type="body"/>
          </p:nvPr>
        </p:nvSpPr>
        <p:spPr>
          <a:xfrm>
            <a:off x="4965563" y="3837177"/>
            <a:ext cx="713700" cy="33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dk1"/>
                </a:solidFill>
              </a:rPr>
              <a:t>30</a:t>
            </a:r>
            <a:r>
              <a:rPr b="1" lang="en" sz="1600">
                <a:solidFill>
                  <a:schemeClr val="dk1"/>
                </a:solidFill>
              </a:rPr>
              <a:t>%</a:t>
            </a:r>
            <a:endParaRPr sz="1600">
              <a:solidFill>
                <a:schemeClr val="dk1"/>
              </a:solidFill>
            </a:endParaRPr>
          </a:p>
          <a:p>
            <a:pPr indent="0" lvl="0" marL="0" rtl="0" algn="ctr">
              <a:spcBef>
                <a:spcPts val="1600"/>
              </a:spcBef>
              <a:spcAft>
                <a:spcPts val="1600"/>
              </a:spcAft>
              <a:buNone/>
            </a:pPr>
            <a:r>
              <a:t/>
            </a:r>
            <a:endParaRPr b="1" sz="2400">
              <a:solidFill>
                <a:schemeClr val="dk1"/>
              </a:solidFill>
            </a:endParaRPr>
          </a:p>
        </p:txBody>
      </p:sp>
      <p:sp>
        <p:nvSpPr>
          <p:cNvPr id="250" name="Google Shape;250;p27"/>
          <p:cNvSpPr/>
          <p:nvPr/>
        </p:nvSpPr>
        <p:spPr>
          <a:xfrm>
            <a:off x="4783307" y="3540180"/>
            <a:ext cx="1078200" cy="1078200"/>
          </a:xfrm>
          <a:prstGeom prst="blockArc">
            <a:avLst>
              <a:gd fmla="val 16211102" name="adj1"/>
              <a:gd fmla="val 2321885" name="adj2"/>
              <a:gd fmla="val 8186" name="adj3"/>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7"/>
          <p:cNvSpPr/>
          <p:nvPr/>
        </p:nvSpPr>
        <p:spPr>
          <a:xfrm rot="10592340">
            <a:off x="6371329" y="1583508"/>
            <a:ext cx="1078367" cy="1078367"/>
          </a:xfrm>
          <a:prstGeom prst="blockArc">
            <a:avLst>
              <a:gd fmla="val 13540901" name="adj1"/>
              <a:gd fmla="val 5880699" name="adj2"/>
              <a:gd fmla="val 7985" name="adj3"/>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7"/>
          <p:cNvSpPr txBox="1"/>
          <p:nvPr>
            <p:ph idx="2" type="body"/>
          </p:nvPr>
        </p:nvSpPr>
        <p:spPr>
          <a:xfrm>
            <a:off x="6553538" y="1880452"/>
            <a:ext cx="713700" cy="33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dk1"/>
                </a:solidFill>
              </a:rPr>
              <a:t>33</a:t>
            </a:r>
            <a:r>
              <a:rPr b="1" lang="en" sz="1600">
                <a:solidFill>
                  <a:schemeClr val="dk1"/>
                </a:solidFill>
              </a:rPr>
              <a:t>%</a:t>
            </a:r>
            <a:endParaRPr sz="1600">
              <a:solidFill>
                <a:schemeClr val="dk1"/>
              </a:solidFill>
            </a:endParaRPr>
          </a:p>
          <a:p>
            <a:pPr indent="0" lvl="0" marL="0" rtl="0" algn="ctr">
              <a:spcBef>
                <a:spcPts val="1600"/>
              </a:spcBef>
              <a:spcAft>
                <a:spcPts val="1600"/>
              </a:spcAft>
              <a:buNone/>
            </a:pPr>
            <a:r>
              <a:t/>
            </a:r>
            <a:endParaRPr b="1" sz="2400">
              <a:solidFill>
                <a:schemeClr val="dk1"/>
              </a:solidFill>
            </a:endParaRPr>
          </a:p>
        </p:txBody>
      </p:sp>
      <p:sp>
        <p:nvSpPr>
          <p:cNvPr id="253" name="Google Shape;253;p27"/>
          <p:cNvSpPr/>
          <p:nvPr/>
        </p:nvSpPr>
        <p:spPr>
          <a:xfrm>
            <a:off x="6371282" y="1583455"/>
            <a:ext cx="1078200" cy="1078200"/>
          </a:xfrm>
          <a:prstGeom prst="blockArc">
            <a:avLst>
              <a:gd fmla="val 16211102" name="adj1"/>
              <a:gd fmla="val 2501465" name="adj2"/>
              <a:gd fmla="val 8885" name="adj3"/>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7"/>
          <p:cNvSpPr/>
          <p:nvPr/>
        </p:nvSpPr>
        <p:spPr>
          <a:xfrm rot="10592340">
            <a:off x="6371329" y="3540383"/>
            <a:ext cx="1078367" cy="1078367"/>
          </a:xfrm>
          <a:prstGeom prst="blockArc">
            <a:avLst>
              <a:gd fmla="val 13876561" name="adj1"/>
              <a:gd fmla="val 5880699" name="adj2"/>
              <a:gd fmla="val 7985" name="adj3"/>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7"/>
          <p:cNvSpPr txBox="1"/>
          <p:nvPr>
            <p:ph idx="2" type="body"/>
          </p:nvPr>
        </p:nvSpPr>
        <p:spPr>
          <a:xfrm>
            <a:off x="6553538" y="3837327"/>
            <a:ext cx="713700" cy="33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dk1"/>
                </a:solidFill>
              </a:rPr>
              <a:t>40%</a:t>
            </a:r>
            <a:endParaRPr sz="1600">
              <a:solidFill>
                <a:schemeClr val="dk1"/>
              </a:solidFill>
            </a:endParaRPr>
          </a:p>
          <a:p>
            <a:pPr indent="0" lvl="0" marL="0" rtl="0" algn="ctr">
              <a:spcBef>
                <a:spcPts val="1600"/>
              </a:spcBef>
              <a:spcAft>
                <a:spcPts val="1600"/>
              </a:spcAft>
              <a:buNone/>
            </a:pPr>
            <a:r>
              <a:t/>
            </a:r>
            <a:endParaRPr b="1" sz="2400">
              <a:solidFill>
                <a:schemeClr val="dk1"/>
              </a:solidFill>
            </a:endParaRPr>
          </a:p>
        </p:txBody>
      </p:sp>
      <p:sp>
        <p:nvSpPr>
          <p:cNvPr id="256" name="Google Shape;256;p27"/>
          <p:cNvSpPr/>
          <p:nvPr/>
        </p:nvSpPr>
        <p:spPr>
          <a:xfrm>
            <a:off x="6371282" y="3540330"/>
            <a:ext cx="1078200" cy="1078200"/>
          </a:xfrm>
          <a:prstGeom prst="blockArc">
            <a:avLst>
              <a:gd fmla="val 16211102" name="adj1"/>
              <a:gd fmla="val 2875986" name="adj2"/>
              <a:gd fmla="val 7495" name="adj3"/>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7"/>
          <p:cNvSpPr/>
          <p:nvPr/>
        </p:nvSpPr>
        <p:spPr>
          <a:xfrm rot="10592340">
            <a:off x="7868504" y="1583508"/>
            <a:ext cx="1078367" cy="1078367"/>
          </a:xfrm>
          <a:prstGeom prst="blockArc">
            <a:avLst>
              <a:gd fmla="val 14767242" name="adj1"/>
              <a:gd fmla="val 5880699" name="adj2"/>
              <a:gd fmla="val 7985" name="adj3"/>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7"/>
          <p:cNvSpPr txBox="1"/>
          <p:nvPr>
            <p:ph idx="2" type="body"/>
          </p:nvPr>
        </p:nvSpPr>
        <p:spPr>
          <a:xfrm>
            <a:off x="8050713" y="1880452"/>
            <a:ext cx="713700" cy="33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dk1"/>
                </a:solidFill>
              </a:rPr>
              <a:t>45%</a:t>
            </a:r>
            <a:endParaRPr sz="1600">
              <a:solidFill>
                <a:schemeClr val="dk1"/>
              </a:solidFill>
            </a:endParaRPr>
          </a:p>
          <a:p>
            <a:pPr indent="0" lvl="0" marL="0" rtl="0" algn="ctr">
              <a:spcBef>
                <a:spcPts val="1600"/>
              </a:spcBef>
              <a:spcAft>
                <a:spcPts val="1600"/>
              </a:spcAft>
              <a:buNone/>
            </a:pPr>
            <a:r>
              <a:t/>
            </a:r>
            <a:endParaRPr b="1" sz="2400">
              <a:solidFill>
                <a:schemeClr val="dk1"/>
              </a:solidFill>
            </a:endParaRPr>
          </a:p>
        </p:txBody>
      </p:sp>
      <p:sp>
        <p:nvSpPr>
          <p:cNvPr id="259" name="Google Shape;259;p27"/>
          <p:cNvSpPr/>
          <p:nvPr/>
        </p:nvSpPr>
        <p:spPr>
          <a:xfrm>
            <a:off x="7868457" y="1583455"/>
            <a:ext cx="1078200" cy="1078200"/>
          </a:xfrm>
          <a:prstGeom prst="blockArc">
            <a:avLst>
              <a:gd fmla="val 16211102" name="adj1"/>
              <a:gd fmla="val 3786208" name="adj2"/>
              <a:gd fmla="val 8091" name="adj3"/>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7"/>
          <p:cNvSpPr/>
          <p:nvPr/>
        </p:nvSpPr>
        <p:spPr>
          <a:xfrm rot="10592340">
            <a:off x="7900054" y="3540383"/>
            <a:ext cx="1078367" cy="1078367"/>
          </a:xfrm>
          <a:prstGeom prst="blockArc">
            <a:avLst>
              <a:gd fmla="val 10286692" name="adj1"/>
              <a:gd fmla="val 5880699" name="adj2"/>
              <a:gd fmla="val 7985" name="adj3"/>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7"/>
          <p:cNvSpPr txBox="1"/>
          <p:nvPr>
            <p:ph idx="2" type="body"/>
          </p:nvPr>
        </p:nvSpPr>
        <p:spPr>
          <a:xfrm>
            <a:off x="8082263" y="3837327"/>
            <a:ext cx="713700" cy="33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dk1"/>
                </a:solidFill>
              </a:rPr>
              <a:t>20</a:t>
            </a:r>
            <a:r>
              <a:rPr b="1" lang="en" sz="1600">
                <a:solidFill>
                  <a:schemeClr val="dk1"/>
                </a:solidFill>
              </a:rPr>
              <a:t>%</a:t>
            </a:r>
            <a:endParaRPr sz="1600">
              <a:solidFill>
                <a:schemeClr val="dk1"/>
              </a:solidFill>
            </a:endParaRPr>
          </a:p>
          <a:p>
            <a:pPr indent="0" lvl="0" marL="0" rtl="0" algn="ctr">
              <a:spcBef>
                <a:spcPts val="1600"/>
              </a:spcBef>
              <a:spcAft>
                <a:spcPts val="1600"/>
              </a:spcAft>
              <a:buNone/>
            </a:pPr>
            <a:r>
              <a:t/>
            </a:r>
            <a:endParaRPr b="1" sz="2400">
              <a:solidFill>
                <a:schemeClr val="dk1"/>
              </a:solidFill>
            </a:endParaRPr>
          </a:p>
        </p:txBody>
      </p:sp>
      <p:sp>
        <p:nvSpPr>
          <p:cNvPr id="262" name="Google Shape;262;p27"/>
          <p:cNvSpPr/>
          <p:nvPr/>
        </p:nvSpPr>
        <p:spPr>
          <a:xfrm>
            <a:off x="7900007" y="3540330"/>
            <a:ext cx="1078200" cy="1078200"/>
          </a:xfrm>
          <a:prstGeom prst="blockArc">
            <a:avLst>
              <a:gd fmla="val 16211102" name="adj1"/>
              <a:gd fmla="val 20894294" name="adj2"/>
              <a:gd fmla="val 7695" name="adj3"/>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3" name="Google Shape;263;p27"/>
          <p:cNvCxnSpPr/>
          <p:nvPr/>
        </p:nvCxnSpPr>
        <p:spPr>
          <a:xfrm flipH="1">
            <a:off x="5311136" y="2790849"/>
            <a:ext cx="4200" cy="579600"/>
          </a:xfrm>
          <a:prstGeom prst="straightConnector1">
            <a:avLst/>
          </a:prstGeom>
          <a:noFill/>
          <a:ln cap="flat" cmpd="sng" w="38100">
            <a:solidFill>
              <a:schemeClr val="dk1"/>
            </a:solidFill>
            <a:prstDash val="solid"/>
            <a:round/>
            <a:headEnd len="med" w="med" type="none"/>
            <a:tailEnd len="med" w="med" type="triangle"/>
          </a:ln>
        </p:spPr>
      </p:cxnSp>
      <p:cxnSp>
        <p:nvCxnSpPr>
          <p:cNvPr id="264" name="Google Shape;264;p27"/>
          <p:cNvCxnSpPr/>
          <p:nvPr/>
        </p:nvCxnSpPr>
        <p:spPr>
          <a:xfrm flipH="1">
            <a:off x="6858374" y="2811349"/>
            <a:ext cx="4200" cy="579600"/>
          </a:xfrm>
          <a:prstGeom prst="straightConnector1">
            <a:avLst/>
          </a:prstGeom>
          <a:noFill/>
          <a:ln cap="flat" cmpd="sng" w="38100">
            <a:solidFill>
              <a:schemeClr val="dk1"/>
            </a:solidFill>
            <a:prstDash val="solid"/>
            <a:round/>
            <a:headEnd len="med" w="med" type="none"/>
            <a:tailEnd len="med" w="med" type="triangle"/>
          </a:ln>
        </p:spPr>
      </p:cxnSp>
      <p:cxnSp>
        <p:nvCxnSpPr>
          <p:cNvPr id="265" name="Google Shape;265;p27"/>
          <p:cNvCxnSpPr/>
          <p:nvPr/>
        </p:nvCxnSpPr>
        <p:spPr>
          <a:xfrm flipH="1">
            <a:off x="8405586" y="2804674"/>
            <a:ext cx="4200" cy="579600"/>
          </a:xfrm>
          <a:prstGeom prst="straightConnector1">
            <a:avLst/>
          </a:prstGeom>
          <a:noFill/>
          <a:ln cap="flat" cmpd="sng" w="38100">
            <a:solidFill>
              <a:schemeClr val="dk1"/>
            </a:solidFill>
            <a:prstDash val="solid"/>
            <a:round/>
            <a:headEnd len="med" w="med" type="none"/>
            <a:tailEnd len="med" w="med" type="triangle"/>
          </a:ln>
        </p:spPr>
      </p:cxnSp>
      <p:sp>
        <p:nvSpPr>
          <p:cNvPr id="266" name="Google Shape;266;p27"/>
          <p:cNvSpPr txBox="1"/>
          <p:nvPr>
            <p:ph idx="2" type="body"/>
          </p:nvPr>
        </p:nvSpPr>
        <p:spPr>
          <a:xfrm>
            <a:off x="4792325" y="425525"/>
            <a:ext cx="4134900" cy="3318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400">
                <a:solidFill>
                  <a:schemeClr val="dk1"/>
                </a:solidFill>
              </a:rPr>
              <a:t>% change in the scope based on each section</a:t>
            </a:r>
            <a:endParaRPr b="1" sz="14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8"/>
          <p:cNvSpPr txBox="1"/>
          <p:nvPr>
            <p:ph type="title"/>
          </p:nvPr>
        </p:nvSpPr>
        <p:spPr>
          <a:xfrm>
            <a:off x="727650" y="5729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Supplementary Files</a:t>
            </a:r>
            <a:endParaRPr/>
          </a:p>
        </p:txBody>
      </p:sp>
      <p:sp>
        <p:nvSpPr>
          <p:cNvPr id="272" name="Google Shape;272;p2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3" name="Google Shape;273;p28"/>
          <p:cNvSpPr txBox="1"/>
          <p:nvPr/>
        </p:nvSpPr>
        <p:spPr>
          <a:xfrm>
            <a:off x="798500" y="1520350"/>
            <a:ext cx="7385100" cy="33093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Lato"/>
              <a:buChar char="●"/>
            </a:pPr>
            <a:r>
              <a:rPr lang="en">
                <a:latin typeface="Lato"/>
                <a:ea typeface="Lato"/>
                <a:cs typeface="Lato"/>
                <a:sym typeface="Lato"/>
              </a:rPr>
              <a:t>Strategy supplementary file: McGill Independent Study Business Implication Writeup</a:t>
            </a:r>
            <a:endParaRPr>
              <a:latin typeface="Lato"/>
              <a:ea typeface="Lato"/>
              <a:cs typeface="Lato"/>
              <a:sym typeface="Lato"/>
            </a:endParaRPr>
          </a:p>
          <a:p>
            <a:pPr indent="-317500" lvl="0" marL="457200" rtl="0" algn="l">
              <a:lnSpc>
                <a:spcPct val="150000"/>
              </a:lnSpc>
              <a:spcBef>
                <a:spcPts val="0"/>
              </a:spcBef>
              <a:spcAft>
                <a:spcPts val="0"/>
              </a:spcAft>
              <a:buSzPts val="1400"/>
              <a:buFont typeface="Lato"/>
              <a:buChar char="●"/>
            </a:pPr>
            <a:r>
              <a:rPr lang="en">
                <a:latin typeface="Lato"/>
                <a:ea typeface="Lato"/>
                <a:cs typeface="Lato"/>
                <a:sym typeface="Lato"/>
              </a:rPr>
              <a:t>UX/UI files are in the BUSA611_UXUI_supplementary folder</a:t>
            </a:r>
            <a:endParaRPr>
              <a:latin typeface="Lato"/>
              <a:ea typeface="Lato"/>
              <a:cs typeface="Lato"/>
              <a:sym typeface="Lato"/>
            </a:endParaRPr>
          </a:p>
          <a:p>
            <a:pPr indent="-317500" lvl="1" marL="914400" rtl="0" algn="l">
              <a:lnSpc>
                <a:spcPct val="150000"/>
              </a:lnSpc>
              <a:spcBef>
                <a:spcPts val="0"/>
              </a:spcBef>
              <a:spcAft>
                <a:spcPts val="0"/>
              </a:spcAft>
              <a:buSzPts val="1400"/>
              <a:buFont typeface="Lato"/>
              <a:buChar char="○"/>
            </a:pPr>
            <a:r>
              <a:rPr lang="en">
                <a:latin typeface="Lato"/>
                <a:ea typeface="Lato"/>
                <a:cs typeface="Lato"/>
                <a:sym typeface="Lato"/>
              </a:rPr>
              <a:t>Video demo: BUSA611_UI_Demo.mp4</a:t>
            </a:r>
            <a:endParaRPr>
              <a:latin typeface="Lato"/>
              <a:ea typeface="Lato"/>
              <a:cs typeface="Lato"/>
              <a:sym typeface="Lato"/>
            </a:endParaRPr>
          </a:p>
          <a:p>
            <a:pPr indent="-317500" lvl="0" marL="457200" rtl="0" algn="l">
              <a:lnSpc>
                <a:spcPct val="150000"/>
              </a:lnSpc>
              <a:spcBef>
                <a:spcPts val="0"/>
              </a:spcBef>
              <a:spcAft>
                <a:spcPts val="0"/>
              </a:spcAft>
              <a:buSzPts val="1400"/>
              <a:buFont typeface="Lato"/>
              <a:buChar char="●"/>
            </a:pPr>
            <a:r>
              <a:rPr lang="en">
                <a:latin typeface="Lato"/>
                <a:ea typeface="Lato"/>
                <a:cs typeface="Lato"/>
                <a:sym typeface="Lato"/>
              </a:rPr>
              <a:t>Web development files are in the BUSA611_WebDev_supplementary folder</a:t>
            </a:r>
            <a:endParaRPr>
              <a:latin typeface="Lato"/>
              <a:ea typeface="Lato"/>
              <a:cs typeface="Lato"/>
              <a:sym typeface="Lato"/>
            </a:endParaRPr>
          </a:p>
          <a:p>
            <a:pPr indent="-317500" lvl="1" marL="914400" rtl="0" algn="l">
              <a:lnSpc>
                <a:spcPct val="150000"/>
              </a:lnSpc>
              <a:spcBef>
                <a:spcPts val="0"/>
              </a:spcBef>
              <a:spcAft>
                <a:spcPts val="0"/>
              </a:spcAft>
              <a:buSzPts val="1400"/>
              <a:buFont typeface="Lato"/>
              <a:buChar char="○"/>
            </a:pPr>
            <a:r>
              <a:rPr lang="en" u="sng">
                <a:solidFill>
                  <a:schemeClr val="hlink"/>
                </a:solidFill>
                <a:latin typeface="Lato"/>
                <a:ea typeface="Lato"/>
                <a:cs typeface="Lato"/>
                <a:sym typeface="Lato"/>
                <a:hlinkClick r:id="rId3"/>
              </a:rPr>
              <a:t>GitHub</a:t>
            </a:r>
            <a:endParaRPr>
              <a:latin typeface="Lato"/>
              <a:ea typeface="Lato"/>
              <a:cs typeface="Lato"/>
              <a:sym typeface="Lato"/>
            </a:endParaRPr>
          </a:p>
          <a:p>
            <a:pPr indent="-317500" lvl="1" marL="914400" rtl="0" algn="l">
              <a:lnSpc>
                <a:spcPct val="150000"/>
              </a:lnSpc>
              <a:spcBef>
                <a:spcPts val="0"/>
              </a:spcBef>
              <a:spcAft>
                <a:spcPts val="0"/>
              </a:spcAft>
              <a:buSzPts val="1400"/>
              <a:buFont typeface="Lato"/>
              <a:buChar char="○"/>
            </a:pPr>
            <a:r>
              <a:rPr lang="en">
                <a:latin typeface="Lato"/>
                <a:ea typeface="Lato"/>
                <a:cs typeface="Lato"/>
                <a:sym typeface="Lato"/>
              </a:rPr>
              <a:t>Main web dev file: “</a:t>
            </a:r>
            <a:r>
              <a:rPr lang="en" u="sng">
                <a:solidFill>
                  <a:schemeClr val="hlink"/>
                </a:solidFill>
                <a:latin typeface="Lato"/>
                <a:ea typeface="Lato"/>
                <a:cs typeface="Lato"/>
                <a:sym typeface="Lato"/>
                <a:hlinkClick r:id="rId4"/>
              </a:rPr>
              <a:t>main.py</a:t>
            </a:r>
            <a:r>
              <a:rPr lang="en">
                <a:latin typeface="Lato"/>
                <a:ea typeface="Lato"/>
                <a:cs typeface="Lato"/>
                <a:sym typeface="Lato"/>
              </a:rPr>
              <a:t>”</a:t>
            </a:r>
            <a:endParaRPr>
              <a:latin typeface="Lato"/>
              <a:ea typeface="Lato"/>
              <a:cs typeface="Lato"/>
              <a:sym typeface="Lato"/>
            </a:endParaRPr>
          </a:p>
          <a:p>
            <a:pPr indent="-317500" lvl="1" marL="914400" rtl="0" algn="l">
              <a:lnSpc>
                <a:spcPct val="150000"/>
              </a:lnSpc>
              <a:spcBef>
                <a:spcPts val="0"/>
              </a:spcBef>
              <a:spcAft>
                <a:spcPts val="0"/>
              </a:spcAft>
              <a:buSzPts val="1400"/>
              <a:buFont typeface="Lato"/>
              <a:buChar char="○"/>
            </a:pPr>
            <a:r>
              <a:rPr lang="en">
                <a:latin typeface="Lato"/>
                <a:ea typeface="Lato"/>
                <a:cs typeface="Lato"/>
                <a:sym typeface="Lato"/>
              </a:rPr>
              <a:t>Env &amp; requirement file: </a:t>
            </a:r>
            <a:r>
              <a:rPr lang="en" u="sng">
                <a:solidFill>
                  <a:schemeClr val="hlink"/>
                </a:solidFill>
                <a:latin typeface="Lato"/>
                <a:ea typeface="Lato"/>
                <a:cs typeface="Lato"/>
                <a:sym typeface="Lato"/>
                <a:hlinkClick r:id="rId5"/>
              </a:rPr>
              <a:t>requirements.txt</a:t>
            </a:r>
            <a:r>
              <a:rPr lang="en">
                <a:latin typeface="Lato"/>
                <a:ea typeface="Lato"/>
                <a:cs typeface="Lato"/>
                <a:sym typeface="Lato"/>
              </a:rPr>
              <a:t>;  </a:t>
            </a:r>
            <a:r>
              <a:rPr lang="en" u="sng">
                <a:solidFill>
                  <a:schemeClr val="hlink"/>
                </a:solidFill>
                <a:latin typeface="Lato"/>
                <a:ea typeface="Lato"/>
                <a:cs typeface="Lato"/>
                <a:sym typeface="Lato"/>
                <a:hlinkClick r:id="rId6"/>
              </a:rPr>
              <a:t>venv</a:t>
            </a:r>
            <a:endParaRPr>
              <a:latin typeface="Lato"/>
              <a:ea typeface="Lato"/>
              <a:cs typeface="Lato"/>
              <a:sym typeface="Lato"/>
            </a:endParaRPr>
          </a:p>
          <a:p>
            <a:pPr indent="-317500" lvl="1" marL="914400" rtl="0" algn="l">
              <a:lnSpc>
                <a:spcPct val="150000"/>
              </a:lnSpc>
              <a:spcBef>
                <a:spcPts val="0"/>
              </a:spcBef>
              <a:spcAft>
                <a:spcPts val="0"/>
              </a:spcAft>
              <a:buSzPts val="1400"/>
              <a:buFont typeface="Lato"/>
              <a:buChar char="○"/>
            </a:pPr>
            <a:r>
              <a:rPr lang="en">
                <a:latin typeface="Lato"/>
                <a:ea typeface="Lato"/>
                <a:cs typeface="Lato"/>
                <a:sym typeface="Lato"/>
              </a:rPr>
              <a:t>LinkedIn learning resources: </a:t>
            </a:r>
            <a:r>
              <a:rPr lang="en" u="sng">
                <a:solidFill>
                  <a:schemeClr val="hlink"/>
                </a:solidFill>
                <a:latin typeface="Lato"/>
                <a:ea typeface="Lato"/>
                <a:cs typeface="Lato"/>
                <a:sym typeface="Lato"/>
                <a:hlinkClick r:id="rId7"/>
              </a:rPr>
              <a:t>course_example/Exercises Files</a:t>
            </a:r>
            <a:endParaRPr>
              <a:latin typeface="Lato"/>
              <a:ea typeface="Lato"/>
              <a:cs typeface="Lato"/>
              <a:sym typeface="Lato"/>
            </a:endParaRPr>
          </a:p>
          <a:p>
            <a:pPr indent="-317500" lvl="0" marL="457200" rtl="0" algn="l">
              <a:lnSpc>
                <a:spcPct val="150000"/>
              </a:lnSpc>
              <a:spcBef>
                <a:spcPts val="0"/>
              </a:spcBef>
              <a:spcAft>
                <a:spcPts val="0"/>
              </a:spcAft>
              <a:buSzPts val="1400"/>
              <a:buFont typeface="Lato"/>
              <a:buChar char="●"/>
            </a:pPr>
            <a:r>
              <a:rPr lang="en">
                <a:latin typeface="Lato"/>
                <a:ea typeface="Lato"/>
                <a:cs typeface="Lato"/>
                <a:sym typeface="Lato"/>
              </a:rPr>
              <a:t>Executive Summary &amp; Slides: BUSA611_AnqiChen_MayaWebProject</a:t>
            </a:r>
            <a:endParaRPr>
              <a:latin typeface="Lato"/>
              <a:ea typeface="Lato"/>
              <a:cs typeface="Lato"/>
              <a:sym typeface="Lato"/>
            </a:endParaRPr>
          </a:p>
          <a:p>
            <a:pPr indent="-317500" lvl="0" marL="457200" rtl="0" algn="l">
              <a:lnSpc>
                <a:spcPct val="150000"/>
              </a:lnSpc>
              <a:spcBef>
                <a:spcPts val="0"/>
              </a:spcBef>
              <a:spcAft>
                <a:spcPts val="0"/>
              </a:spcAft>
              <a:buSzPts val="1400"/>
              <a:buFont typeface="Lato"/>
              <a:buChar char="●"/>
            </a:pPr>
            <a:r>
              <a:rPr lang="en">
                <a:latin typeface="Lato"/>
                <a:ea typeface="Lato"/>
                <a:cs typeface="Lato"/>
                <a:sym typeface="Lato"/>
              </a:rPr>
              <a:t>Contribution file: BUSA611_613-ProjectContributions-20220901-ForStudents.xlsx</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9"/>
          <p:cNvSpPr txBox="1"/>
          <p:nvPr>
            <p:ph idx="1" type="body"/>
          </p:nvPr>
        </p:nvSpPr>
        <p:spPr>
          <a:xfrm>
            <a:off x="729450" y="2078875"/>
            <a:ext cx="7688700" cy="28590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lang="en" sz="1000"/>
              <a:t>Various Youtube videos such as </a:t>
            </a:r>
            <a:r>
              <a:rPr lang="en" sz="1100" u="sng">
                <a:solidFill>
                  <a:schemeClr val="hlink"/>
                </a:solidFill>
                <a:latin typeface="Arial"/>
                <a:ea typeface="Arial"/>
                <a:cs typeface="Arial"/>
                <a:sym typeface="Arial"/>
                <a:hlinkClick r:id="rId3"/>
              </a:rPr>
              <a:t>Import your JSON file to MYSQL DATABASE using python - YouTube</a:t>
            </a:r>
            <a:endParaRPr sz="1000"/>
          </a:p>
          <a:p>
            <a:pPr indent="-292100" lvl="0" marL="457200" rtl="0" algn="l">
              <a:spcBef>
                <a:spcPts val="1000"/>
              </a:spcBef>
              <a:spcAft>
                <a:spcPts val="0"/>
              </a:spcAft>
              <a:buSzPts val="1000"/>
              <a:buChar char="➔"/>
            </a:pPr>
            <a:r>
              <a:rPr lang="en" sz="1000"/>
              <a:t>All videos from Weblab (MIT): </a:t>
            </a:r>
            <a:r>
              <a:rPr lang="en" sz="1000" u="sng">
                <a:solidFill>
                  <a:schemeClr val="hlink"/>
                </a:solidFill>
                <a:hlinkClick r:id="rId4"/>
              </a:rPr>
              <a:t>https://weblab.mit.edu/schedule/</a:t>
            </a:r>
            <a:endParaRPr sz="1000"/>
          </a:p>
          <a:p>
            <a:pPr indent="-292100" lvl="0" marL="457200" rtl="0" algn="l">
              <a:spcBef>
                <a:spcPts val="1000"/>
              </a:spcBef>
              <a:spcAft>
                <a:spcPts val="0"/>
              </a:spcAft>
              <a:buSzPts val="1000"/>
              <a:buChar char="➔"/>
            </a:pPr>
            <a:r>
              <a:rPr lang="en" sz="1000"/>
              <a:t>Typescript: </a:t>
            </a:r>
            <a:r>
              <a:rPr lang="en" sz="1100" u="sng">
                <a:solidFill>
                  <a:schemeClr val="hlink"/>
                </a:solidFill>
                <a:latin typeface="Arial"/>
                <a:ea typeface="Arial"/>
                <a:cs typeface="Arial"/>
                <a:sym typeface="Arial"/>
                <a:hlinkClick r:id="rId5"/>
              </a:rPr>
              <a:t>Easy start of a Typescript/React project (w/ Yarn, ESlint and Prettier) - DEV Community 👩‍💻👨‍💻</a:t>
            </a:r>
            <a:endParaRPr sz="1000"/>
          </a:p>
          <a:p>
            <a:pPr indent="-292100" lvl="0" marL="457200" rtl="0" algn="l">
              <a:spcBef>
                <a:spcPts val="1000"/>
              </a:spcBef>
              <a:spcAft>
                <a:spcPts val="0"/>
              </a:spcAft>
              <a:buSzPts val="1000"/>
              <a:buChar char="➔"/>
            </a:pPr>
            <a:r>
              <a:rPr lang="en" sz="1000"/>
              <a:t>Storybook: </a:t>
            </a:r>
            <a:r>
              <a:rPr lang="en" sz="1100" u="sng">
                <a:solidFill>
                  <a:schemeClr val="hlink"/>
                </a:solidFill>
                <a:latin typeface="Arial"/>
                <a:ea typeface="Arial"/>
                <a:cs typeface="Arial"/>
                <a:sym typeface="Arial"/>
                <a:hlinkClick r:id="rId6"/>
              </a:rPr>
              <a:t>Introduction to Storybook</a:t>
            </a:r>
            <a:endParaRPr sz="1000"/>
          </a:p>
          <a:p>
            <a:pPr indent="-292100" lvl="0" marL="457200" rtl="0" algn="l">
              <a:spcBef>
                <a:spcPts val="1000"/>
              </a:spcBef>
              <a:spcAft>
                <a:spcPts val="0"/>
              </a:spcAft>
              <a:buSzPts val="1000"/>
              <a:buChar char="➔"/>
            </a:pPr>
            <a:r>
              <a:rPr lang="en" sz="1000"/>
              <a:t>LinkedIn learning course: </a:t>
            </a:r>
            <a:endParaRPr sz="1000"/>
          </a:p>
          <a:p>
            <a:pPr indent="-292100" lvl="1" marL="914400" rtl="0" algn="l">
              <a:spcBef>
                <a:spcPts val="1000"/>
              </a:spcBef>
              <a:spcAft>
                <a:spcPts val="0"/>
              </a:spcAft>
              <a:buSzPts val="1000"/>
              <a:buChar char="◆"/>
            </a:pPr>
            <a:r>
              <a:rPr lang="en" sz="1000"/>
              <a:t>Learning TypeScript</a:t>
            </a:r>
            <a:endParaRPr sz="1000"/>
          </a:p>
          <a:p>
            <a:pPr indent="-292100" lvl="1" marL="914400" rtl="0" algn="l">
              <a:spcBef>
                <a:spcPts val="1000"/>
              </a:spcBef>
              <a:spcAft>
                <a:spcPts val="0"/>
              </a:spcAft>
              <a:buSzPts val="1000"/>
              <a:buChar char="◆"/>
            </a:pPr>
            <a:r>
              <a:rPr lang="en" sz="1000"/>
              <a:t>Full Stack Web Development with Flask</a:t>
            </a:r>
            <a:endParaRPr sz="1000"/>
          </a:p>
          <a:p>
            <a:pPr indent="-292100" lvl="1" marL="914400" rtl="0" algn="l">
              <a:spcBef>
                <a:spcPts val="1000"/>
              </a:spcBef>
              <a:spcAft>
                <a:spcPts val="1000"/>
              </a:spcAft>
              <a:buSzPts val="1000"/>
              <a:buChar char="◆"/>
            </a:pPr>
            <a:r>
              <a:rPr lang="en" sz="1000"/>
              <a:t>Introduction to Web Design and Development</a:t>
            </a:r>
            <a:endParaRPr sz="1000"/>
          </a:p>
        </p:txBody>
      </p:sp>
      <p:sp>
        <p:nvSpPr>
          <p:cNvPr id="279" name="Google Shape;279;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Study Resources &amp; Websites References</a:t>
            </a:r>
            <a:endParaRPr sz="3000"/>
          </a:p>
        </p:txBody>
      </p:sp>
      <p:sp>
        <p:nvSpPr>
          <p:cNvPr id="280" name="Google Shape;280;p2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45" name="Shape 145"/>
        <p:cNvGrpSpPr/>
        <p:nvPr/>
      </p:nvGrpSpPr>
      <p:grpSpPr>
        <a:xfrm>
          <a:off x="0" y="0"/>
          <a:ext cx="0" cy="0"/>
          <a:chOff x="0" y="0"/>
          <a:chExt cx="0" cy="0"/>
        </a:xfrm>
      </p:grpSpPr>
      <p:sp>
        <p:nvSpPr>
          <p:cNvPr id="146" name="Google Shape;146;p18"/>
          <p:cNvSpPr txBox="1"/>
          <p:nvPr>
            <p:ph type="title"/>
          </p:nvPr>
        </p:nvSpPr>
        <p:spPr>
          <a:xfrm>
            <a:off x="729450" y="449550"/>
            <a:ext cx="28599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147" name="Google Shape;147;p18"/>
          <p:cNvSpPr txBox="1"/>
          <p:nvPr>
            <p:ph idx="4294967295" type="subTitle"/>
          </p:nvPr>
        </p:nvSpPr>
        <p:spPr>
          <a:xfrm>
            <a:off x="729450" y="1605125"/>
            <a:ext cx="7080600" cy="29286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Clr>
                <a:srgbClr val="FFFFFF"/>
              </a:buClr>
              <a:buSzPts val="2200"/>
              <a:buAutoNum type="arabicPeriod"/>
            </a:pPr>
            <a:r>
              <a:rPr lang="en" sz="2200">
                <a:solidFill>
                  <a:srgbClr val="FFFFFF"/>
                </a:solidFill>
              </a:rPr>
              <a:t>Executive Summary</a:t>
            </a:r>
            <a:endParaRPr sz="2200">
              <a:solidFill>
                <a:srgbClr val="FFFFFF"/>
              </a:solidFill>
            </a:endParaRPr>
          </a:p>
          <a:p>
            <a:pPr indent="-368300" lvl="0" marL="457200" rtl="0" algn="l">
              <a:lnSpc>
                <a:spcPct val="115000"/>
              </a:lnSpc>
              <a:spcBef>
                <a:spcPts val="0"/>
              </a:spcBef>
              <a:spcAft>
                <a:spcPts val="0"/>
              </a:spcAft>
              <a:buClr>
                <a:srgbClr val="FFFFFF"/>
              </a:buClr>
              <a:buSzPts val="2200"/>
              <a:buAutoNum type="arabicPeriod"/>
            </a:pPr>
            <a:r>
              <a:rPr lang="en" sz="2200">
                <a:solidFill>
                  <a:srgbClr val="FFFFFF"/>
                </a:solidFill>
              </a:rPr>
              <a:t>Value Proposition – Strategy</a:t>
            </a:r>
            <a:endParaRPr sz="2200">
              <a:solidFill>
                <a:srgbClr val="FFFFFF"/>
              </a:solidFill>
            </a:endParaRPr>
          </a:p>
          <a:p>
            <a:pPr indent="-368300" lvl="0" marL="457200" rtl="0" algn="l">
              <a:lnSpc>
                <a:spcPct val="115000"/>
              </a:lnSpc>
              <a:spcBef>
                <a:spcPts val="0"/>
              </a:spcBef>
              <a:spcAft>
                <a:spcPts val="0"/>
              </a:spcAft>
              <a:buClr>
                <a:srgbClr val="FFFFFF"/>
              </a:buClr>
              <a:buSzPts val="2200"/>
              <a:buAutoNum type="arabicPeriod"/>
            </a:pPr>
            <a:r>
              <a:rPr lang="en" sz="2200">
                <a:solidFill>
                  <a:srgbClr val="FFFFFF"/>
                </a:solidFill>
              </a:rPr>
              <a:t>Prototyping – UX/UI</a:t>
            </a:r>
            <a:endParaRPr sz="2200">
              <a:solidFill>
                <a:srgbClr val="FFFFFF"/>
              </a:solidFill>
            </a:endParaRPr>
          </a:p>
          <a:p>
            <a:pPr indent="-368300" lvl="0" marL="457200" rtl="0" algn="l">
              <a:lnSpc>
                <a:spcPct val="115000"/>
              </a:lnSpc>
              <a:spcBef>
                <a:spcPts val="0"/>
              </a:spcBef>
              <a:spcAft>
                <a:spcPts val="0"/>
              </a:spcAft>
              <a:buClr>
                <a:srgbClr val="FFFFFF"/>
              </a:buClr>
              <a:buSzPts val="2200"/>
              <a:buAutoNum type="arabicPeriod"/>
            </a:pPr>
            <a:r>
              <a:rPr lang="en" sz="2200">
                <a:solidFill>
                  <a:srgbClr val="FFFFFF"/>
                </a:solidFill>
              </a:rPr>
              <a:t>Website Development – Technical</a:t>
            </a:r>
            <a:endParaRPr sz="2200">
              <a:solidFill>
                <a:srgbClr val="FFFFFF"/>
              </a:solidFill>
            </a:endParaRPr>
          </a:p>
          <a:p>
            <a:pPr indent="-368300" lvl="0" marL="457200" rtl="0" algn="l">
              <a:lnSpc>
                <a:spcPct val="115000"/>
              </a:lnSpc>
              <a:spcBef>
                <a:spcPts val="0"/>
              </a:spcBef>
              <a:spcAft>
                <a:spcPts val="0"/>
              </a:spcAft>
              <a:buClr>
                <a:srgbClr val="FFFFFF"/>
              </a:buClr>
              <a:buSzPts val="2200"/>
              <a:buAutoNum type="arabicPeriod"/>
            </a:pPr>
            <a:r>
              <a:rPr lang="en" sz="2200">
                <a:solidFill>
                  <a:srgbClr val="FFFFFF"/>
                </a:solidFill>
              </a:rPr>
              <a:t>Appendices</a:t>
            </a:r>
            <a:endParaRPr sz="2200">
              <a:solidFill>
                <a:srgbClr val="FFFFFF"/>
              </a:solidFill>
            </a:endParaRPr>
          </a:p>
          <a:p>
            <a:pPr indent="0" lvl="0" marL="457200" rtl="0" algn="l">
              <a:spcBef>
                <a:spcPts val="1600"/>
              </a:spcBef>
              <a:spcAft>
                <a:spcPts val="1600"/>
              </a:spcAft>
              <a:buNone/>
            </a:pPr>
            <a:r>
              <a:t/>
            </a:r>
            <a:endParaRPr sz="1800"/>
          </a:p>
        </p:txBody>
      </p:sp>
      <p:sp>
        <p:nvSpPr>
          <p:cNvPr id="148" name="Google Shape;148;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2" name="Shape 152"/>
        <p:cNvGrpSpPr/>
        <p:nvPr/>
      </p:nvGrpSpPr>
      <p:grpSpPr>
        <a:xfrm>
          <a:off x="0" y="0"/>
          <a:ext cx="0" cy="0"/>
          <a:chOff x="0" y="0"/>
          <a:chExt cx="0" cy="0"/>
        </a:xfrm>
      </p:grpSpPr>
      <p:sp>
        <p:nvSpPr>
          <p:cNvPr id="153" name="Google Shape;153;p19"/>
          <p:cNvSpPr txBox="1"/>
          <p:nvPr>
            <p:ph type="title"/>
          </p:nvPr>
        </p:nvSpPr>
        <p:spPr>
          <a:xfrm>
            <a:off x="727800" y="424250"/>
            <a:ext cx="7688400" cy="60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Executive Summary</a:t>
            </a:r>
            <a:endParaRPr/>
          </a:p>
        </p:txBody>
      </p:sp>
      <p:sp>
        <p:nvSpPr>
          <p:cNvPr id="154" name="Google Shape;154;p19"/>
          <p:cNvSpPr txBox="1"/>
          <p:nvPr>
            <p:ph type="title"/>
          </p:nvPr>
        </p:nvSpPr>
        <p:spPr>
          <a:xfrm>
            <a:off x="270600" y="1543026"/>
            <a:ext cx="3402600" cy="1617000"/>
          </a:xfrm>
          <a:prstGeom prst="rect">
            <a:avLst/>
          </a:prstGeom>
        </p:spPr>
        <p:txBody>
          <a:bodyPr anchorCtr="0" anchor="t" bIns="91425" lIns="91425" spcFirstLastPara="1" rIns="91425" wrap="square" tIns="91425">
            <a:noAutofit/>
          </a:bodyPr>
          <a:lstStyle/>
          <a:p>
            <a:pPr indent="-285750" lvl="0" marL="457200" rtl="0" algn="l">
              <a:spcBef>
                <a:spcPts val="0"/>
              </a:spcBef>
              <a:spcAft>
                <a:spcPts val="0"/>
              </a:spcAft>
              <a:buSzPts val="900"/>
              <a:buChar char="●"/>
            </a:pPr>
            <a:r>
              <a:rPr lang="en" sz="900"/>
              <a:t>Autodesk </a:t>
            </a:r>
            <a:r>
              <a:rPr b="0" lang="en" sz="900"/>
              <a:t>is a software company that produces software products for </a:t>
            </a:r>
            <a:r>
              <a:rPr lang="en" sz="900"/>
              <a:t>architecture, constructions, entertainment </a:t>
            </a:r>
            <a:r>
              <a:rPr b="0" lang="en" sz="900"/>
              <a:t>industries and so on</a:t>
            </a:r>
            <a:endParaRPr b="0" sz="900"/>
          </a:p>
          <a:p>
            <a:pPr indent="-285750" lvl="0" marL="457200" rtl="0" algn="l">
              <a:spcBef>
                <a:spcPts val="0"/>
              </a:spcBef>
              <a:spcAft>
                <a:spcPts val="0"/>
              </a:spcAft>
              <a:buSzPts val="900"/>
              <a:buChar char="●"/>
            </a:pPr>
            <a:r>
              <a:rPr lang="en" sz="900"/>
              <a:t>Maya </a:t>
            </a:r>
            <a:r>
              <a:rPr b="0" lang="en" sz="900"/>
              <a:t>is one of Autodesk’s product, which is a </a:t>
            </a:r>
            <a:r>
              <a:rPr lang="en" sz="900"/>
              <a:t>3D computer graphics application</a:t>
            </a:r>
            <a:endParaRPr sz="900"/>
          </a:p>
          <a:p>
            <a:pPr indent="-285750" lvl="0" marL="457200" rtl="0" algn="l">
              <a:spcBef>
                <a:spcPts val="0"/>
              </a:spcBef>
              <a:spcAft>
                <a:spcPts val="0"/>
              </a:spcAft>
              <a:buSzPts val="900"/>
              <a:buChar char="●"/>
            </a:pPr>
            <a:r>
              <a:rPr b="0" lang="en" sz="900"/>
              <a:t>The Maya data is collected as </a:t>
            </a:r>
            <a:r>
              <a:rPr lang="en" sz="900"/>
              <a:t>waypoint, attributes, and commands**</a:t>
            </a:r>
            <a:r>
              <a:rPr b="0" lang="en" sz="900"/>
              <a:t>, which keep tracks of user actions and command usages</a:t>
            </a:r>
            <a:endParaRPr b="0" sz="900"/>
          </a:p>
        </p:txBody>
      </p:sp>
      <p:sp>
        <p:nvSpPr>
          <p:cNvPr id="155" name="Google Shape;155;p19"/>
          <p:cNvSpPr txBox="1"/>
          <p:nvPr>
            <p:ph type="title"/>
          </p:nvPr>
        </p:nvSpPr>
        <p:spPr>
          <a:xfrm>
            <a:off x="3765700" y="1543026"/>
            <a:ext cx="3402600" cy="1617000"/>
          </a:xfrm>
          <a:prstGeom prst="rect">
            <a:avLst/>
          </a:prstGeom>
        </p:spPr>
        <p:txBody>
          <a:bodyPr anchorCtr="0" anchor="t" bIns="91425" lIns="91425" spcFirstLastPara="1" rIns="91425" wrap="square" tIns="91425">
            <a:noAutofit/>
          </a:bodyPr>
          <a:lstStyle/>
          <a:p>
            <a:pPr indent="-285750" lvl="0" marL="457200" rtl="0" algn="l">
              <a:spcBef>
                <a:spcPts val="0"/>
              </a:spcBef>
              <a:spcAft>
                <a:spcPts val="0"/>
              </a:spcAft>
              <a:buSzPts val="900"/>
              <a:buChar char="●"/>
            </a:pPr>
            <a:r>
              <a:rPr b="0" lang="en" sz="900"/>
              <a:t>The Maya team currently is lacking a </a:t>
            </a:r>
            <a:r>
              <a:rPr lang="en" sz="900"/>
              <a:t>centralized tool </a:t>
            </a:r>
            <a:r>
              <a:rPr b="0" lang="en" sz="900"/>
              <a:t>where internal stakeholders such as project managers (PM) can easily determine if </a:t>
            </a:r>
            <a:r>
              <a:rPr lang="en" sz="900"/>
              <a:t>data that they need is available without complex querying</a:t>
            </a:r>
            <a:endParaRPr sz="900"/>
          </a:p>
          <a:p>
            <a:pPr indent="-285750" lvl="0" marL="457200" rtl="0" algn="l">
              <a:spcBef>
                <a:spcPts val="0"/>
              </a:spcBef>
              <a:spcAft>
                <a:spcPts val="0"/>
              </a:spcAft>
              <a:buSzPts val="900"/>
              <a:buChar char="●"/>
            </a:pPr>
            <a:r>
              <a:rPr b="0" lang="en" sz="900"/>
              <a:t>The internal users need a tool that can be </a:t>
            </a:r>
            <a:r>
              <a:rPr lang="en" sz="900"/>
              <a:t>easily used</a:t>
            </a:r>
            <a:r>
              <a:rPr b="0" lang="en" sz="900"/>
              <a:t> to help them u</a:t>
            </a:r>
            <a:r>
              <a:rPr lang="en" sz="900"/>
              <a:t>nderstand what information is available</a:t>
            </a:r>
            <a:r>
              <a:rPr b="0" lang="en" sz="900"/>
              <a:t> in their decision making process and </a:t>
            </a:r>
            <a:r>
              <a:rPr lang="en" sz="900"/>
              <a:t>what can be done</a:t>
            </a:r>
            <a:r>
              <a:rPr b="0" lang="en" sz="900"/>
              <a:t> to </a:t>
            </a:r>
            <a:r>
              <a:rPr lang="en" sz="900"/>
              <a:t>improve the product</a:t>
            </a:r>
            <a:endParaRPr sz="900"/>
          </a:p>
        </p:txBody>
      </p:sp>
      <p:sp>
        <p:nvSpPr>
          <p:cNvPr id="156" name="Google Shape;156;p19"/>
          <p:cNvSpPr txBox="1"/>
          <p:nvPr>
            <p:ph type="title"/>
          </p:nvPr>
        </p:nvSpPr>
        <p:spPr>
          <a:xfrm>
            <a:off x="270600" y="3174825"/>
            <a:ext cx="3402600" cy="1398000"/>
          </a:xfrm>
          <a:prstGeom prst="rect">
            <a:avLst/>
          </a:prstGeom>
        </p:spPr>
        <p:txBody>
          <a:bodyPr anchorCtr="0" anchor="t" bIns="91425" lIns="91425" spcFirstLastPara="1" rIns="91425" wrap="square" tIns="91425">
            <a:noAutofit/>
          </a:bodyPr>
          <a:lstStyle/>
          <a:p>
            <a:pPr indent="-285750" lvl="0" marL="457200" rtl="0" algn="l">
              <a:spcBef>
                <a:spcPts val="0"/>
              </a:spcBef>
              <a:spcAft>
                <a:spcPts val="0"/>
              </a:spcAft>
              <a:buSzPts val="900"/>
              <a:buChar char="●"/>
            </a:pPr>
            <a:r>
              <a:rPr b="0" lang="en" sz="900"/>
              <a:t>Communicate with stakeholders to understand the business requirement</a:t>
            </a:r>
            <a:endParaRPr b="0" sz="900"/>
          </a:p>
          <a:p>
            <a:pPr indent="-285750" lvl="0" marL="457200" rtl="0" algn="l">
              <a:spcBef>
                <a:spcPts val="0"/>
              </a:spcBef>
              <a:spcAft>
                <a:spcPts val="0"/>
              </a:spcAft>
              <a:buSzPts val="900"/>
              <a:buChar char="●"/>
            </a:pPr>
            <a:r>
              <a:rPr b="0" lang="en" sz="900"/>
              <a:t>Obtain a </a:t>
            </a:r>
            <a:r>
              <a:rPr lang="en" sz="900"/>
              <a:t>static data source</a:t>
            </a:r>
            <a:r>
              <a:rPr b="0" lang="en" sz="900"/>
              <a:t> for the project</a:t>
            </a:r>
            <a:endParaRPr b="0" sz="900"/>
          </a:p>
          <a:p>
            <a:pPr indent="-285750" lvl="0" marL="457200" rtl="0" algn="l">
              <a:spcBef>
                <a:spcPts val="0"/>
              </a:spcBef>
              <a:spcAft>
                <a:spcPts val="0"/>
              </a:spcAft>
              <a:buSzPts val="900"/>
              <a:buChar char="●"/>
            </a:pPr>
            <a:r>
              <a:rPr b="0" lang="en" sz="900"/>
              <a:t>Create a </a:t>
            </a:r>
            <a:r>
              <a:rPr lang="en" sz="900"/>
              <a:t>prototype design</a:t>
            </a:r>
            <a:r>
              <a:rPr b="0" lang="en" sz="900"/>
              <a:t> using Figma* </a:t>
            </a:r>
            <a:r>
              <a:rPr b="0" lang="en" sz="900"/>
              <a:t>for designing the </a:t>
            </a:r>
            <a:r>
              <a:rPr lang="en" sz="900"/>
              <a:t>webpage </a:t>
            </a:r>
            <a:r>
              <a:rPr b="0" lang="en" sz="900"/>
              <a:t>and prototyping better </a:t>
            </a:r>
            <a:r>
              <a:rPr lang="en" sz="900"/>
              <a:t>visual </a:t>
            </a:r>
            <a:endParaRPr sz="900"/>
          </a:p>
          <a:p>
            <a:pPr indent="-285750" lvl="0" marL="457200" rtl="0" algn="l">
              <a:spcBef>
                <a:spcPts val="0"/>
              </a:spcBef>
              <a:spcAft>
                <a:spcPts val="0"/>
              </a:spcAft>
              <a:buSzPts val="900"/>
              <a:buChar char="●"/>
            </a:pPr>
            <a:r>
              <a:rPr b="0" lang="en" sz="900"/>
              <a:t>Develop the website, and will deliver a folder containing </a:t>
            </a:r>
            <a:r>
              <a:rPr lang="en" sz="900"/>
              <a:t>website development scripts</a:t>
            </a:r>
            <a:endParaRPr sz="900"/>
          </a:p>
          <a:p>
            <a:pPr indent="0" lvl="0" marL="0" rtl="0" algn="l">
              <a:spcBef>
                <a:spcPts val="0"/>
              </a:spcBef>
              <a:spcAft>
                <a:spcPts val="0"/>
              </a:spcAft>
              <a:buNone/>
            </a:pPr>
            <a:r>
              <a:t/>
            </a:r>
            <a:endParaRPr b="0" sz="1000"/>
          </a:p>
        </p:txBody>
      </p:sp>
      <p:sp>
        <p:nvSpPr>
          <p:cNvPr id="157" name="Google Shape;157;p19"/>
          <p:cNvSpPr txBox="1"/>
          <p:nvPr>
            <p:ph type="title"/>
          </p:nvPr>
        </p:nvSpPr>
        <p:spPr>
          <a:xfrm>
            <a:off x="0" y="4700625"/>
            <a:ext cx="91440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600"/>
              <a:t>*</a:t>
            </a:r>
            <a:r>
              <a:rPr b="0" lang="en" sz="600"/>
              <a:t>Figma is a collaborative web application for interface design</a:t>
            </a:r>
            <a:endParaRPr b="0" sz="600"/>
          </a:p>
          <a:p>
            <a:pPr indent="0" lvl="0" marL="0" rtl="0" algn="l">
              <a:spcBef>
                <a:spcPts val="0"/>
              </a:spcBef>
              <a:spcAft>
                <a:spcPts val="0"/>
              </a:spcAft>
              <a:buNone/>
            </a:pPr>
            <a:r>
              <a:rPr b="0" lang="en" sz="600"/>
              <a:t>** The detailed definition of waypoint, attribute, and command will be in the appendix</a:t>
            </a:r>
            <a:endParaRPr b="0" sz="1000"/>
          </a:p>
          <a:p>
            <a:pPr indent="0" lvl="0" marL="0" rtl="0" algn="l">
              <a:spcBef>
                <a:spcPts val="0"/>
              </a:spcBef>
              <a:spcAft>
                <a:spcPts val="0"/>
              </a:spcAft>
              <a:buNone/>
            </a:pPr>
            <a:r>
              <a:rPr b="0" lang="en" sz="600"/>
              <a:t>*** Detailed reasoning will be discussed on page 7: Website Development – Front-end</a:t>
            </a:r>
            <a:endParaRPr b="0" sz="600"/>
          </a:p>
          <a:p>
            <a:pPr indent="0" lvl="0" marL="0" rtl="0" algn="l">
              <a:spcBef>
                <a:spcPts val="0"/>
              </a:spcBef>
              <a:spcAft>
                <a:spcPts val="0"/>
              </a:spcAft>
              <a:buNone/>
            </a:pPr>
            <a:r>
              <a:t/>
            </a:r>
            <a:endParaRPr b="0" sz="600"/>
          </a:p>
          <a:p>
            <a:pPr indent="0" lvl="0" marL="0" rtl="0" algn="l">
              <a:spcBef>
                <a:spcPts val="0"/>
              </a:spcBef>
              <a:spcAft>
                <a:spcPts val="0"/>
              </a:spcAft>
              <a:buNone/>
            </a:pPr>
            <a:r>
              <a:t/>
            </a:r>
            <a:endParaRPr b="0" sz="1000"/>
          </a:p>
        </p:txBody>
      </p:sp>
      <p:sp>
        <p:nvSpPr>
          <p:cNvPr id="158" name="Google Shape;158;p19"/>
          <p:cNvSpPr txBox="1"/>
          <p:nvPr>
            <p:ph type="title"/>
          </p:nvPr>
        </p:nvSpPr>
        <p:spPr>
          <a:xfrm>
            <a:off x="3765693" y="3164290"/>
            <a:ext cx="3402600" cy="1398000"/>
          </a:xfrm>
          <a:prstGeom prst="rect">
            <a:avLst/>
          </a:prstGeom>
        </p:spPr>
        <p:txBody>
          <a:bodyPr anchorCtr="0" anchor="t" bIns="91425" lIns="91425" spcFirstLastPara="1" rIns="91425" wrap="square" tIns="91425">
            <a:noAutofit/>
          </a:bodyPr>
          <a:lstStyle/>
          <a:p>
            <a:pPr indent="-285750" lvl="0" marL="457200" rtl="0" algn="l">
              <a:spcBef>
                <a:spcPts val="0"/>
              </a:spcBef>
              <a:spcAft>
                <a:spcPts val="0"/>
              </a:spcAft>
              <a:buSzPts val="900"/>
              <a:buChar char="●"/>
            </a:pPr>
            <a:r>
              <a:rPr b="0" lang="en" sz="900"/>
              <a:t>The website should include </a:t>
            </a:r>
            <a:r>
              <a:rPr lang="en" sz="900"/>
              <a:t>a search bar</a:t>
            </a:r>
            <a:r>
              <a:rPr b="0" lang="en" sz="900"/>
              <a:t> where users can input required keywords</a:t>
            </a:r>
            <a:endParaRPr b="0" sz="900"/>
          </a:p>
          <a:p>
            <a:pPr indent="-285750" lvl="0" marL="457200" rtl="0" algn="l">
              <a:spcBef>
                <a:spcPts val="0"/>
              </a:spcBef>
              <a:spcAft>
                <a:spcPts val="0"/>
              </a:spcAft>
              <a:buSzPts val="900"/>
              <a:buChar char="●"/>
            </a:pPr>
            <a:r>
              <a:rPr b="0" lang="en" sz="900"/>
              <a:t>A </a:t>
            </a:r>
            <a:r>
              <a:rPr lang="en" sz="900"/>
              <a:t>filtering menu</a:t>
            </a:r>
            <a:r>
              <a:rPr b="0" lang="en" sz="900"/>
              <a:t> to choose categories in case users might not have keywords, but </a:t>
            </a:r>
            <a:r>
              <a:rPr b="0" lang="en" sz="900"/>
              <a:t>instead</a:t>
            </a:r>
            <a:r>
              <a:rPr b="0" lang="en" sz="900"/>
              <a:t> they only have </a:t>
            </a:r>
            <a:r>
              <a:rPr lang="en" sz="900"/>
              <a:t>a set of rules to filter</a:t>
            </a:r>
            <a:endParaRPr sz="900"/>
          </a:p>
          <a:p>
            <a:pPr indent="-285750" lvl="0" marL="457200" rtl="0" algn="l">
              <a:spcBef>
                <a:spcPts val="0"/>
              </a:spcBef>
              <a:spcAft>
                <a:spcPts val="0"/>
              </a:spcAft>
              <a:buSzPts val="900"/>
              <a:buChar char="●"/>
            </a:pPr>
            <a:r>
              <a:rPr b="0" lang="en" sz="900"/>
              <a:t>It will also show all the waypoint, attribute, and command prior to any filtering </a:t>
            </a:r>
            <a:endParaRPr b="0" sz="900"/>
          </a:p>
          <a:p>
            <a:pPr indent="0" lvl="0" marL="0" rtl="0" algn="l">
              <a:spcBef>
                <a:spcPts val="0"/>
              </a:spcBef>
              <a:spcAft>
                <a:spcPts val="0"/>
              </a:spcAft>
              <a:buNone/>
            </a:pPr>
            <a:r>
              <a:t/>
            </a:r>
            <a:endParaRPr b="0" sz="1000"/>
          </a:p>
        </p:txBody>
      </p:sp>
      <p:sp>
        <p:nvSpPr>
          <p:cNvPr id="159" name="Google Shape;159;p19"/>
          <p:cNvSpPr/>
          <p:nvPr/>
        </p:nvSpPr>
        <p:spPr>
          <a:xfrm>
            <a:off x="484758" y="1344900"/>
            <a:ext cx="3193200" cy="235500"/>
          </a:xfrm>
          <a:prstGeom prst="roundRect">
            <a:avLst>
              <a:gd fmla="val 16667" name="adj"/>
            </a:avLst>
          </a:prstGeom>
          <a:solidFill>
            <a:srgbClr val="B6EFE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2"/>
                </a:solidFill>
                <a:latin typeface="Raleway"/>
                <a:ea typeface="Raleway"/>
                <a:cs typeface="Raleway"/>
                <a:sym typeface="Raleway"/>
              </a:rPr>
              <a:t>What is Maya and Autodesk?</a:t>
            </a:r>
            <a:endParaRPr>
              <a:solidFill>
                <a:schemeClr val="dk2"/>
              </a:solidFill>
            </a:endParaRPr>
          </a:p>
        </p:txBody>
      </p:sp>
      <p:sp>
        <p:nvSpPr>
          <p:cNvPr id="160" name="Google Shape;160;p19"/>
          <p:cNvSpPr/>
          <p:nvPr/>
        </p:nvSpPr>
        <p:spPr>
          <a:xfrm>
            <a:off x="479717" y="2897206"/>
            <a:ext cx="3193200" cy="235500"/>
          </a:xfrm>
          <a:prstGeom prst="roundRect">
            <a:avLst>
              <a:gd fmla="val 16667" name="adj"/>
            </a:avLst>
          </a:prstGeom>
          <a:solidFill>
            <a:srgbClr val="B6EFE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2"/>
                </a:solidFill>
                <a:latin typeface="Raleway"/>
                <a:ea typeface="Raleway"/>
                <a:cs typeface="Raleway"/>
                <a:sym typeface="Raleway"/>
              </a:rPr>
              <a:t>Approaches</a:t>
            </a:r>
            <a:endParaRPr>
              <a:solidFill>
                <a:schemeClr val="dk2"/>
              </a:solidFill>
            </a:endParaRPr>
          </a:p>
        </p:txBody>
      </p:sp>
      <p:sp>
        <p:nvSpPr>
          <p:cNvPr id="161" name="Google Shape;161;p19"/>
          <p:cNvSpPr/>
          <p:nvPr/>
        </p:nvSpPr>
        <p:spPr>
          <a:xfrm>
            <a:off x="3875324" y="1344900"/>
            <a:ext cx="3193200" cy="235500"/>
          </a:xfrm>
          <a:prstGeom prst="roundRect">
            <a:avLst>
              <a:gd fmla="val 16667" name="adj"/>
            </a:avLst>
          </a:prstGeom>
          <a:solidFill>
            <a:srgbClr val="B6EFE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2"/>
                </a:solidFill>
                <a:latin typeface="Raleway"/>
                <a:ea typeface="Raleway"/>
                <a:cs typeface="Raleway"/>
                <a:sym typeface="Raleway"/>
              </a:rPr>
              <a:t>Pain Point</a:t>
            </a:r>
            <a:endParaRPr>
              <a:solidFill>
                <a:schemeClr val="dk2"/>
              </a:solidFill>
            </a:endParaRPr>
          </a:p>
        </p:txBody>
      </p:sp>
      <p:sp>
        <p:nvSpPr>
          <p:cNvPr id="162" name="Google Shape;162;p19"/>
          <p:cNvSpPr/>
          <p:nvPr/>
        </p:nvSpPr>
        <p:spPr>
          <a:xfrm>
            <a:off x="3870283" y="2891939"/>
            <a:ext cx="3193200" cy="235500"/>
          </a:xfrm>
          <a:prstGeom prst="roundRect">
            <a:avLst>
              <a:gd fmla="val 16667" name="adj"/>
            </a:avLst>
          </a:prstGeom>
          <a:solidFill>
            <a:srgbClr val="B6EFE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2"/>
                </a:solidFill>
                <a:latin typeface="Raleway"/>
                <a:ea typeface="Raleway"/>
                <a:cs typeface="Raleway"/>
                <a:sym typeface="Raleway"/>
              </a:rPr>
              <a:t>Recommendations</a:t>
            </a:r>
            <a:endParaRPr>
              <a:solidFill>
                <a:schemeClr val="dk2"/>
              </a:solidFill>
            </a:endParaRPr>
          </a:p>
        </p:txBody>
      </p:sp>
      <p:sp>
        <p:nvSpPr>
          <p:cNvPr id="163" name="Google Shape;163;p19"/>
          <p:cNvSpPr txBox="1"/>
          <p:nvPr>
            <p:ph idx="12" type="sldNum"/>
          </p:nvPr>
        </p:nvSpPr>
        <p:spPr>
          <a:xfrm>
            <a:off x="8231502" y="47823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4" name="Google Shape;164;p19"/>
          <p:cNvSpPr/>
          <p:nvPr/>
        </p:nvSpPr>
        <p:spPr>
          <a:xfrm>
            <a:off x="7256050" y="1344900"/>
            <a:ext cx="1642200" cy="235500"/>
          </a:xfrm>
          <a:prstGeom prst="roundRect">
            <a:avLst>
              <a:gd fmla="val 16667" name="adj"/>
            </a:avLst>
          </a:prstGeom>
          <a:solidFill>
            <a:srgbClr val="B6EFE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2"/>
                </a:solidFill>
                <a:latin typeface="Raleway"/>
                <a:ea typeface="Raleway"/>
                <a:cs typeface="Raleway"/>
                <a:sym typeface="Raleway"/>
              </a:rPr>
              <a:t>Change of Scope</a:t>
            </a:r>
            <a:endParaRPr>
              <a:solidFill>
                <a:schemeClr val="dk2"/>
              </a:solidFill>
            </a:endParaRPr>
          </a:p>
        </p:txBody>
      </p:sp>
      <p:sp>
        <p:nvSpPr>
          <p:cNvPr id="165" name="Google Shape;165;p19"/>
          <p:cNvSpPr txBox="1"/>
          <p:nvPr>
            <p:ph type="title"/>
          </p:nvPr>
        </p:nvSpPr>
        <p:spPr>
          <a:xfrm>
            <a:off x="7260800" y="1641475"/>
            <a:ext cx="1584900" cy="334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Original scope:</a:t>
            </a:r>
            <a:endParaRPr sz="1000"/>
          </a:p>
          <a:p>
            <a:pPr indent="0" lvl="0" marL="0" rtl="0" algn="l">
              <a:spcBef>
                <a:spcPts val="0"/>
              </a:spcBef>
              <a:spcAft>
                <a:spcPts val="0"/>
              </a:spcAft>
              <a:buNone/>
            </a:pPr>
            <a:r>
              <a:rPr b="0" lang="en" sz="1000"/>
              <a:t>45% Solution Architect</a:t>
            </a:r>
            <a:endParaRPr b="0" sz="1000"/>
          </a:p>
          <a:p>
            <a:pPr indent="0" lvl="0" marL="0" rtl="0" algn="l">
              <a:spcBef>
                <a:spcPts val="0"/>
              </a:spcBef>
              <a:spcAft>
                <a:spcPts val="0"/>
              </a:spcAft>
              <a:buNone/>
            </a:pPr>
            <a:r>
              <a:rPr b="0" lang="en" sz="1000"/>
              <a:t>33% UX/UI design</a:t>
            </a:r>
            <a:endParaRPr b="0" sz="1000"/>
          </a:p>
          <a:p>
            <a:pPr indent="0" lvl="0" marL="0" rtl="0" algn="l">
              <a:spcBef>
                <a:spcPts val="0"/>
              </a:spcBef>
              <a:spcAft>
                <a:spcPts val="0"/>
              </a:spcAft>
              <a:buNone/>
            </a:pPr>
            <a:r>
              <a:rPr b="0" lang="en" sz="1000"/>
              <a:t>12% Business strategy</a:t>
            </a:r>
            <a:endParaRPr b="0" sz="1000"/>
          </a:p>
          <a:p>
            <a:pPr indent="0" lvl="0" marL="0" rtl="0" algn="l">
              <a:spcBef>
                <a:spcPts val="0"/>
              </a:spcBef>
              <a:spcAft>
                <a:spcPts val="0"/>
              </a:spcAft>
              <a:buNone/>
            </a:pPr>
            <a:r>
              <a:rPr b="0" lang="en" sz="1000"/>
              <a:t>10% Project Management (Creating slides, etc)</a:t>
            </a:r>
            <a:endParaRPr b="0" sz="1000"/>
          </a:p>
          <a:p>
            <a:pPr indent="0" lvl="0" marL="0" rtl="0" algn="l">
              <a:spcBef>
                <a:spcPts val="0"/>
              </a:spcBef>
              <a:spcAft>
                <a:spcPts val="0"/>
              </a:spcAft>
              <a:buNone/>
            </a:pPr>
            <a:r>
              <a:t/>
            </a:r>
            <a:endParaRPr b="0" sz="1000"/>
          </a:p>
          <a:p>
            <a:pPr indent="0" lvl="0" marL="0" rtl="0" algn="l">
              <a:spcBef>
                <a:spcPts val="0"/>
              </a:spcBef>
              <a:spcAft>
                <a:spcPts val="0"/>
              </a:spcAft>
              <a:buNone/>
            </a:pPr>
            <a:r>
              <a:t/>
            </a:r>
            <a:endParaRPr b="0" sz="1000"/>
          </a:p>
          <a:p>
            <a:pPr indent="0" lvl="0" marL="0" rtl="0" algn="l">
              <a:spcBef>
                <a:spcPts val="0"/>
              </a:spcBef>
              <a:spcAft>
                <a:spcPts val="0"/>
              </a:spcAft>
              <a:buNone/>
            </a:pPr>
            <a:r>
              <a:t/>
            </a:r>
            <a:endParaRPr b="0" sz="1000"/>
          </a:p>
          <a:p>
            <a:pPr indent="0" lvl="0" marL="0" rtl="0" algn="l">
              <a:spcBef>
                <a:spcPts val="0"/>
              </a:spcBef>
              <a:spcAft>
                <a:spcPts val="0"/>
              </a:spcAft>
              <a:buNone/>
            </a:pPr>
            <a:r>
              <a:t/>
            </a:r>
            <a:endParaRPr b="0" sz="1000"/>
          </a:p>
          <a:p>
            <a:pPr indent="0" lvl="0" marL="0" rtl="0" algn="l">
              <a:spcBef>
                <a:spcPts val="0"/>
              </a:spcBef>
              <a:spcAft>
                <a:spcPts val="0"/>
              </a:spcAft>
              <a:buNone/>
            </a:pPr>
            <a:r>
              <a:rPr lang="en" sz="1000"/>
              <a:t>Changed scope***:</a:t>
            </a:r>
            <a:endParaRPr sz="1000"/>
          </a:p>
          <a:p>
            <a:pPr indent="0" lvl="0" marL="0" rtl="0" algn="l">
              <a:spcBef>
                <a:spcPts val="0"/>
              </a:spcBef>
              <a:spcAft>
                <a:spcPts val="0"/>
              </a:spcAft>
              <a:buNone/>
            </a:pPr>
            <a:r>
              <a:rPr b="0" lang="en" sz="1000"/>
              <a:t>20% Solution Architect</a:t>
            </a:r>
            <a:endParaRPr b="0" sz="1000"/>
          </a:p>
          <a:p>
            <a:pPr indent="0" lvl="0" marL="0" rtl="0" algn="l">
              <a:spcBef>
                <a:spcPts val="0"/>
              </a:spcBef>
              <a:spcAft>
                <a:spcPts val="0"/>
              </a:spcAft>
              <a:buNone/>
            </a:pPr>
            <a:r>
              <a:rPr b="0" lang="en" sz="1000"/>
              <a:t>40% UX/UI design</a:t>
            </a:r>
            <a:endParaRPr b="0" sz="1000"/>
          </a:p>
          <a:p>
            <a:pPr indent="0" lvl="0" marL="0" rtl="0" algn="l">
              <a:spcBef>
                <a:spcPts val="0"/>
              </a:spcBef>
              <a:spcAft>
                <a:spcPts val="0"/>
              </a:spcAft>
              <a:buNone/>
            </a:pPr>
            <a:r>
              <a:rPr b="0" lang="en" sz="1000"/>
              <a:t>30% </a:t>
            </a:r>
            <a:r>
              <a:rPr b="0" lang="en" sz="1000"/>
              <a:t>Business</a:t>
            </a:r>
            <a:r>
              <a:rPr b="0" lang="en" sz="1000"/>
              <a:t> strategy</a:t>
            </a:r>
            <a:endParaRPr b="0" sz="1000"/>
          </a:p>
          <a:p>
            <a:pPr indent="0" lvl="0" marL="0" rtl="0" algn="l">
              <a:spcBef>
                <a:spcPts val="0"/>
              </a:spcBef>
              <a:spcAft>
                <a:spcPts val="0"/>
              </a:spcAft>
              <a:buNone/>
            </a:pPr>
            <a:r>
              <a:rPr b="0" lang="en" sz="1000"/>
              <a:t>10% Project Management</a:t>
            </a:r>
            <a:endParaRPr b="0" sz="1000"/>
          </a:p>
          <a:p>
            <a:pPr indent="0" lvl="0" marL="0" rtl="0" algn="l">
              <a:spcBef>
                <a:spcPts val="0"/>
              </a:spcBef>
              <a:spcAft>
                <a:spcPts val="0"/>
              </a:spcAft>
              <a:buNone/>
            </a:pPr>
            <a:r>
              <a:t/>
            </a:r>
            <a:endParaRPr b="0" sz="1000"/>
          </a:p>
          <a:p>
            <a:pPr indent="0" lvl="0" marL="0" rtl="0" algn="l">
              <a:spcBef>
                <a:spcPts val="0"/>
              </a:spcBef>
              <a:spcAft>
                <a:spcPts val="0"/>
              </a:spcAft>
              <a:buNone/>
            </a:pPr>
            <a:r>
              <a:t/>
            </a:r>
            <a:endParaRPr b="0" sz="1000"/>
          </a:p>
          <a:p>
            <a:pPr indent="0" lvl="0" marL="0" rtl="0" algn="l">
              <a:spcBef>
                <a:spcPts val="0"/>
              </a:spcBef>
              <a:spcAft>
                <a:spcPts val="0"/>
              </a:spcAft>
              <a:buNone/>
            </a:pPr>
            <a:r>
              <a:t/>
            </a:r>
            <a:endParaRPr b="0" sz="1000"/>
          </a:p>
          <a:p>
            <a:pPr indent="0" lvl="0" marL="0" rtl="0" algn="l">
              <a:spcBef>
                <a:spcPts val="0"/>
              </a:spcBef>
              <a:spcAft>
                <a:spcPts val="0"/>
              </a:spcAft>
              <a:buNone/>
            </a:pPr>
            <a:r>
              <a:t/>
            </a:r>
            <a:endParaRPr b="0" sz="1000"/>
          </a:p>
          <a:p>
            <a:pPr indent="0" lvl="0" marL="0" rtl="0" algn="l">
              <a:spcBef>
                <a:spcPts val="0"/>
              </a:spcBef>
              <a:spcAft>
                <a:spcPts val="0"/>
              </a:spcAft>
              <a:buNone/>
            </a:pPr>
            <a:r>
              <a:t/>
            </a:r>
            <a:endParaRPr b="0" sz="600"/>
          </a:p>
        </p:txBody>
      </p:sp>
      <p:cxnSp>
        <p:nvCxnSpPr>
          <p:cNvPr id="166" name="Google Shape;166;p19"/>
          <p:cNvCxnSpPr/>
          <p:nvPr/>
        </p:nvCxnSpPr>
        <p:spPr>
          <a:xfrm>
            <a:off x="8054500" y="2959925"/>
            <a:ext cx="6000" cy="317700"/>
          </a:xfrm>
          <a:prstGeom prst="straightConnector1">
            <a:avLst/>
          </a:prstGeom>
          <a:noFill/>
          <a:ln cap="flat" cmpd="sng" w="19050">
            <a:solidFill>
              <a:schemeClr val="lt1"/>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0"/>
          <p:cNvSpPr txBox="1"/>
          <p:nvPr>
            <p:ph type="title"/>
          </p:nvPr>
        </p:nvSpPr>
        <p:spPr>
          <a:xfrm>
            <a:off x="375200" y="5509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Value Proposition</a:t>
            </a:r>
            <a:endParaRPr/>
          </a:p>
        </p:txBody>
      </p:sp>
      <p:sp>
        <p:nvSpPr>
          <p:cNvPr id="172" name="Google Shape;172;p20"/>
          <p:cNvSpPr txBox="1"/>
          <p:nvPr>
            <p:ph idx="1" type="body"/>
          </p:nvPr>
        </p:nvSpPr>
        <p:spPr>
          <a:xfrm>
            <a:off x="375200" y="1282350"/>
            <a:ext cx="8286000" cy="146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Objective &amp; Insights</a:t>
            </a:r>
            <a:endParaRPr b="1"/>
          </a:p>
          <a:p>
            <a:pPr indent="0" lvl="0" marL="0" rtl="0" algn="l">
              <a:spcBef>
                <a:spcPts val="1000"/>
              </a:spcBef>
              <a:spcAft>
                <a:spcPts val="1000"/>
              </a:spcAft>
              <a:buNone/>
            </a:pPr>
            <a:r>
              <a:rPr lang="en"/>
              <a:t>To deliver a proof of concept stage of website that generates important Maya data points for internal users. These data points can be used to product usage information that could be used to help improve product quality and understand customers’ needs better. Therefore, </a:t>
            </a:r>
            <a:r>
              <a:rPr lang="en"/>
              <a:t>the goal is to provide an easy to use platform to quickly access data availability without complex querying.</a:t>
            </a:r>
            <a:endParaRPr/>
          </a:p>
        </p:txBody>
      </p:sp>
      <p:sp>
        <p:nvSpPr>
          <p:cNvPr id="173" name="Google Shape;173;p20"/>
          <p:cNvSpPr txBox="1"/>
          <p:nvPr>
            <p:ph idx="1" type="body"/>
          </p:nvPr>
        </p:nvSpPr>
        <p:spPr>
          <a:xfrm>
            <a:off x="375200" y="2642975"/>
            <a:ext cx="4005600" cy="232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Quantitative value</a:t>
            </a:r>
            <a:endParaRPr b="1"/>
          </a:p>
          <a:p>
            <a:pPr indent="-311150" lvl="0" marL="457200" rtl="0" algn="l">
              <a:spcBef>
                <a:spcPts val="1000"/>
              </a:spcBef>
              <a:spcAft>
                <a:spcPts val="0"/>
              </a:spcAft>
              <a:buSzPts val="1300"/>
              <a:buChar char="●"/>
            </a:pPr>
            <a:r>
              <a:rPr lang="en"/>
              <a:t>On average, help internal users save 1 hour per simple requirement, and 4 hours per complicated requirement</a:t>
            </a:r>
            <a:endParaRPr/>
          </a:p>
          <a:p>
            <a:pPr indent="-311150" lvl="0" marL="457200" rtl="0" algn="l">
              <a:spcBef>
                <a:spcPts val="0"/>
              </a:spcBef>
              <a:spcAft>
                <a:spcPts val="0"/>
              </a:spcAft>
              <a:buSzPts val="1300"/>
              <a:buChar char="●"/>
            </a:pPr>
            <a:r>
              <a:rPr lang="en"/>
              <a:t>Reduce the needs to run repeated or unnecessary SQL queries</a:t>
            </a:r>
            <a:endParaRPr/>
          </a:p>
          <a:p>
            <a:pPr indent="-311150" lvl="0" marL="457200" rtl="0" algn="l">
              <a:spcBef>
                <a:spcPts val="0"/>
              </a:spcBef>
              <a:spcAft>
                <a:spcPts val="0"/>
              </a:spcAft>
              <a:buSzPts val="1300"/>
              <a:buChar char="●"/>
            </a:pPr>
            <a:r>
              <a:rPr lang="en"/>
              <a:t>The new platform can save roughly </a:t>
            </a:r>
            <a:r>
              <a:rPr lang="en"/>
              <a:t>$10,000</a:t>
            </a:r>
            <a:r>
              <a:rPr lang="en"/>
              <a:t> annually with a maintenance cost of $1000</a:t>
            </a:r>
            <a:endParaRPr/>
          </a:p>
        </p:txBody>
      </p:sp>
      <p:sp>
        <p:nvSpPr>
          <p:cNvPr id="174" name="Google Shape;174;p20"/>
          <p:cNvSpPr txBox="1"/>
          <p:nvPr>
            <p:ph idx="1" type="body"/>
          </p:nvPr>
        </p:nvSpPr>
        <p:spPr>
          <a:xfrm>
            <a:off x="4493250" y="2743350"/>
            <a:ext cx="4167900" cy="222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Qualitative value</a:t>
            </a:r>
            <a:endParaRPr b="1"/>
          </a:p>
          <a:p>
            <a:pPr indent="-311150" lvl="0" marL="457200" rtl="0" algn="l">
              <a:spcBef>
                <a:spcPts val="1000"/>
              </a:spcBef>
              <a:spcAft>
                <a:spcPts val="0"/>
              </a:spcAft>
              <a:buSzPts val="1300"/>
              <a:buChar char="●"/>
            </a:pPr>
            <a:r>
              <a:rPr lang="en"/>
              <a:t>Improve productivity and accessibility, and thus enhance performance</a:t>
            </a:r>
            <a:endParaRPr/>
          </a:p>
          <a:p>
            <a:pPr indent="-311150" lvl="0" marL="457200" rtl="0" algn="l">
              <a:spcBef>
                <a:spcPts val="0"/>
              </a:spcBef>
              <a:spcAft>
                <a:spcPts val="0"/>
              </a:spcAft>
              <a:buSzPts val="1300"/>
              <a:buChar char="●"/>
            </a:pPr>
            <a:r>
              <a:rPr lang="en"/>
              <a:t>Reduce potential error when sharing information, and increase autonomy and accuracy</a:t>
            </a:r>
            <a:endParaRPr/>
          </a:p>
          <a:p>
            <a:pPr indent="-311150" lvl="0" marL="457200" rtl="0" algn="l">
              <a:spcBef>
                <a:spcPts val="0"/>
              </a:spcBef>
              <a:spcAft>
                <a:spcPts val="0"/>
              </a:spcAft>
              <a:buSzPts val="1300"/>
              <a:buChar char="●"/>
            </a:pPr>
            <a:r>
              <a:rPr lang="en"/>
              <a:t>Provide technical driven solutions help to innovate in the technical field</a:t>
            </a:r>
            <a:endParaRPr/>
          </a:p>
        </p:txBody>
      </p:sp>
      <p:sp>
        <p:nvSpPr>
          <p:cNvPr id="175" name="Google Shape;175;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idx="1" type="body"/>
          </p:nvPr>
        </p:nvSpPr>
        <p:spPr>
          <a:xfrm>
            <a:off x="392925" y="1282350"/>
            <a:ext cx="2532600" cy="12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User persona</a:t>
            </a:r>
            <a:endParaRPr b="1"/>
          </a:p>
          <a:p>
            <a:pPr indent="0" lvl="0" marL="0" rtl="0" algn="l">
              <a:spcBef>
                <a:spcPts val="1000"/>
              </a:spcBef>
              <a:spcAft>
                <a:spcPts val="1000"/>
              </a:spcAft>
              <a:buNone/>
            </a:pPr>
            <a:r>
              <a:rPr lang="en" sz="1000"/>
              <a:t>Internal stakeholders within the EMS team at Autodesk who want to check data availability quickly without going through complex querying</a:t>
            </a:r>
            <a:endParaRPr sz="1100"/>
          </a:p>
        </p:txBody>
      </p:sp>
      <p:sp>
        <p:nvSpPr>
          <p:cNvPr id="181" name="Google Shape;181;p21"/>
          <p:cNvSpPr txBox="1"/>
          <p:nvPr>
            <p:ph type="title"/>
          </p:nvPr>
        </p:nvSpPr>
        <p:spPr>
          <a:xfrm>
            <a:off x="392925" y="5390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Prototyping*</a:t>
            </a:r>
            <a:endParaRPr sz="3000"/>
          </a:p>
        </p:txBody>
      </p:sp>
      <p:pic>
        <p:nvPicPr>
          <p:cNvPr id="182" name="Google Shape;182;p21"/>
          <p:cNvPicPr preferRelativeResize="0"/>
          <p:nvPr/>
        </p:nvPicPr>
        <p:blipFill>
          <a:blip r:embed="rId3">
            <a:alphaModFix/>
          </a:blip>
          <a:stretch>
            <a:fillRect/>
          </a:stretch>
        </p:blipFill>
        <p:spPr>
          <a:xfrm>
            <a:off x="4199475" y="879306"/>
            <a:ext cx="3266425" cy="1911031"/>
          </a:xfrm>
          <a:prstGeom prst="rect">
            <a:avLst/>
          </a:prstGeom>
          <a:noFill/>
          <a:ln>
            <a:noFill/>
          </a:ln>
        </p:spPr>
      </p:pic>
      <p:pic>
        <p:nvPicPr>
          <p:cNvPr id="183" name="Google Shape;183;p21"/>
          <p:cNvPicPr preferRelativeResize="0"/>
          <p:nvPr/>
        </p:nvPicPr>
        <p:blipFill>
          <a:blip r:embed="rId4">
            <a:alphaModFix/>
          </a:blip>
          <a:stretch>
            <a:fillRect/>
          </a:stretch>
        </p:blipFill>
        <p:spPr>
          <a:xfrm>
            <a:off x="5448997" y="2977825"/>
            <a:ext cx="3239992" cy="1911025"/>
          </a:xfrm>
          <a:prstGeom prst="rect">
            <a:avLst/>
          </a:prstGeom>
          <a:noFill/>
          <a:ln>
            <a:noFill/>
          </a:ln>
        </p:spPr>
      </p:pic>
      <p:sp>
        <p:nvSpPr>
          <p:cNvPr id="184" name="Google Shape;184;p21"/>
          <p:cNvSpPr txBox="1"/>
          <p:nvPr>
            <p:ph idx="1" type="body"/>
          </p:nvPr>
        </p:nvSpPr>
        <p:spPr>
          <a:xfrm>
            <a:off x="413325" y="2460500"/>
            <a:ext cx="2512200" cy="14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Information </a:t>
            </a:r>
            <a:r>
              <a:rPr b="1" lang="en"/>
              <a:t>architecture</a:t>
            </a:r>
            <a:endParaRPr b="1"/>
          </a:p>
          <a:p>
            <a:pPr indent="0" lvl="0" marL="0" rtl="0" algn="l">
              <a:spcBef>
                <a:spcPts val="1000"/>
              </a:spcBef>
              <a:spcAft>
                <a:spcPts val="1000"/>
              </a:spcAft>
              <a:buNone/>
            </a:pPr>
            <a:r>
              <a:rPr lang="en" sz="1000"/>
              <a:t>The website should display all the available Maya datapoints, as well as the ability to filter and search for keywords; The data should be easy and fast to find</a:t>
            </a:r>
            <a:endParaRPr sz="1000"/>
          </a:p>
        </p:txBody>
      </p:sp>
      <p:sp>
        <p:nvSpPr>
          <p:cNvPr id="185" name="Google Shape;185;p21"/>
          <p:cNvSpPr txBox="1"/>
          <p:nvPr>
            <p:ph idx="1" type="body"/>
          </p:nvPr>
        </p:nvSpPr>
        <p:spPr>
          <a:xfrm>
            <a:off x="392925" y="3692650"/>
            <a:ext cx="2512200" cy="124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Wireframe</a:t>
            </a:r>
            <a:endParaRPr b="1"/>
          </a:p>
          <a:p>
            <a:pPr indent="0" lvl="0" marL="0" rtl="0" algn="l">
              <a:spcBef>
                <a:spcPts val="1000"/>
              </a:spcBef>
              <a:spcAft>
                <a:spcPts val="1000"/>
              </a:spcAft>
              <a:buNone/>
            </a:pPr>
            <a:r>
              <a:rPr lang="en" sz="1000"/>
              <a:t>In total, three versions of wireframes were created. The best version is shown on the right hand side. The tool used for the wireframing process was Figma</a:t>
            </a:r>
            <a:endParaRPr sz="1000"/>
          </a:p>
        </p:txBody>
      </p:sp>
      <p:sp>
        <p:nvSpPr>
          <p:cNvPr id="186" name="Google Shape;186;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7" name="Google Shape;187;p21"/>
          <p:cNvSpPr/>
          <p:nvPr/>
        </p:nvSpPr>
        <p:spPr>
          <a:xfrm>
            <a:off x="3251775" y="1076350"/>
            <a:ext cx="1052100" cy="803100"/>
          </a:xfrm>
          <a:prstGeom prst="wedgeEllipseCallout">
            <a:avLst>
              <a:gd fmla="val 67616" name="adj1"/>
              <a:gd fmla="val 32438"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1000"/>
              </a:spcAft>
              <a:buNone/>
            </a:pPr>
            <a:r>
              <a:rPr b="1" lang="en" sz="700">
                <a:solidFill>
                  <a:schemeClr val="accent1"/>
                </a:solidFill>
                <a:latin typeface="Lato"/>
                <a:ea typeface="Lato"/>
                <a:cs typeface="Lato"/>
                <a:sym typeface="Lato"/>
              </a:rPr>
              <a:t>Search bar</a:t>
            </a:r>
            <a:r>
              <a:rPr lang="en" sz="700">
                <a:solidFill>
                  <a:schemeClr val="accent1"/>
                </a:solidFill>
                <a:latin typeface="Lato"/>
                <a:ea typeface="Lato"/>
                <a:cs typeface="Lato"/>
                <a:sym typeface="Lato"/>
              </a:rPr>
              <a:t> - Where stakeholders input the key words</a:t>
            </a:r>
            <a:endParaRPr sz="700">
              <a:solidFill>
                <a:schemeClr val="lt1"/>
              </a:solidFill>
            </a:endParaRPr>
          </a:p>
        </p:txBody>
      </p:sp>
      <p:sp>
        <p:nvSpPr>
          <p:cNvPr id="188" name="Google Shape;188;p21"/>
          <p:cNvSpPr/>
          <p:nvPr/>
        </p:nvSpPr>
        <p:spPr>
          <a:xfrm>
            <a:off x="3445375" y="2209750"/>
            <a:ext cx="1052100" cy="766800"/>
          </a:xfrm>
          <a:prstGeom prst="wedgeEllipseCallout">
            <a:avLst>
              <a:gd fmla="val 48733" name="adj1"/>
              <a:gd fmla="val -7859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1000"/>
              </a:spcAft>
              <a:buNone/>
            </a:pPr>
            <a:r>
              <a:rPr b="1" lang="en" sz="700">
                <a:solidFill>
                  <a:schemeClr val="accent1"/>
                </a:solidFill>
                <a:latin typeface="Lato"/>
                <a:ea typeface="Lato"/>
                <a:cs typeface="Lato"/>
                <a:sym typeface="Lato"/>
              </a:rPr>
              <a:t>Current filter</a:t>
            </a:r>
            <a:r>
              <a:rPr lang="en" sz="700">
                <a:solidFill>
                  <a:schemeClr val="accent1"/>
                </a:solidFill>
                <a:latin typeface="Lato"/>
                <a:ea typeface="Lato"/>
                <a:cs typeface="Lato"/>
                <a:sym typeface="Lato"/>
              </a:rPr>
              <a:t> - Indicates what is being inputted</a:t>
            </a:r>
            <a:endParaRPr sz="700">
              <a:solidFill>
                <a:schemeClr val="lt1"/>
              </a:solidFill>
            </a:endParaRPr>
          </a:p>
        </p:txBody>
      </p:sp>
      <p:sp>
        <p:nvSpPr>
          <p:cNvPr id="189" name="Google Shape;189;p21"/>
          <p:cNvSpPr/>
          <p:nvPr/>
        </p:nvSpPr>
        <p:spPr>
          <a:xfrm>
            <a:off x="4038600" y="3574975"/>
            <a:ext cx="1116600" cy="973500"/>
          </a:xfrm>
          <a:prstGeom prst="wedgeEllipseCallout">
            <a:avLst>
              <a:gd fmla="val 86060" name="adj1"/>
              <a:gd fmla="val 1964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1000"/>
              </a:spcAft>
              <a:buNone/>
            </a:pPr>
            <a:r>
              <a:rPr b="1" lang="en" sz="700">
                <a:solidFill>
                  <a:schemeClr val="accent1"/>
                </a:solidFill>
                <a:latin typeface="Lato"/>
                <a:ea typeface="Lato"/>
                <a:cs typeface="Lato"/>
                <a:sym typeface="Lato"/>
              </a:rPr>
              <a:t>Past searches </a:t>
            </a:r>
            <a:r>
              <a:rPr lang="en" sz="700">
                <a:solidFill>
                  <a:schemeClr val="accent1"/>
                </a:solidFill>
                <a:latin typeface="Lato"/>
                <a:ea typeface="Lato"/>
                <a:cs typeface="Lato"/>
                <a:sym typeface="Lato"/>
              </a:rPr>
              <a:t>- These can be saved in cache to avoid repeated calls</a:t>
            </a:r>
            <a:endParaRPr sz="700">
              <a:solidFill>
                <a:schemeClr val="lt1"/>
              </a:solidFill>
              <a:latin typeface="Lato"/>
              <a:ea typeface="Lato"/>
              <a:cs typeface="Lato"/>
              <a:sym typeface="Lato"/>
            </a:endParaRPr>
          </a:p>
        </p:txBody>
      </p:sp>
      <p:sp>
        <p:nvSpPr>
          <p:cNvPr id="190" name="Google Shape;190;p21"/>
          <p:cNvSpPr/>
          <p:nvPr/>
        </p:nvSpPr>
        <p:spPr>
          <a:xfrm>
            <a:off x="7542100" y="1109700"/>
            <a:ext cx="1146900" cy="871500"/>
          </a:xfrm>
          <a:prstGeom prst="wedgeEllipseCallout">
            <a:avLst>
              <a:gd fmla="val -70820" name="adj1"/>
              <a:gd fmla="val 48582"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1000"/>
              </a:spcAft>
              <a:buNone/>
            </a:pPr>
            <a:r>
              <a:rPr b="1" lang="en" sz="700">
                <a:solidFill>
                  <a:schemeClr val="accent1"/>
                </a:solidFill>
                <a:latin typeface="Lato"/>
                <a:ea typeface="Lato"/>
                <a:cs typeface="Lato"/>
                <a:sym typeface="Lato"/>
              </a:rPr>
              <a:t>List of data </a:t>
            </a:r>
            <a:r>
              <a:rPr lang="en" sz="700">
                <a:solidFill>
                  <a:schemeClr val="accent1"/>
                </a:solidFill>
                <a:latin typeface="Lato"/>
                <a:ea typeface="Lato"/>
                <a:cs typeface="Lato"/>
                <a:sym typeface="Lato"/>
              </a:rPr>
              <a:t>-</a:t>
            </a:r>
            <a:r>
              <a:rPr b="1" lang="en" sz="700">
                <a:solidFill>
                  <a:schemeClr val="accent1"/>
                </a:solidFill>
                <a:latin typeface="Lato"/>
                <a:ea typeface="Lato"/>
                <a:cs typeface="Lato"/>
                <a:sym typeface="Lato"/>
              </a:rPr>
              <a:t> </a:t>
            </a:r>
            <a:r>
              <a:rPr lang="en" sz="700">
                <a:solidFill>
                  <a:schemeClr val="accent1"/>
                </a:solidFill>
                <a:latin typeface="Lato"/>
                <a:ea typeface="Lato"/>
                <a:cs typeface="Lato"/>
                <a:sym typeface="Lato"/>
              </a:rPr>
              <a:t>Output of the available data after the search</a:t>
            </a:r>
            <a:endParaRPr sz="700">
              <a:solidFill>
                <a:schemeClr val="lt1"/>
              </a:solidFill>
              <a:latin typeface="Lato"/>
              <a:ea typeface="Lato"/>
              <a:cs typeface="Lato"/>
              <a:sym typeface="Lato"/>
            </a:endParaRPr>
          </a:p>
        </p:txBody>
      </p:sp>
      <p:sp>
        <p:nvSpPr>
          <p:cNvPr id="191" name="Google Shape;191;p21"/>
          <p:cNvSpPr/>
          <p:nvPr/>
        </p:nvSpPr>
        <p:spPr>
          <a:xfrm>
            <a:off x="7577150" y="2057400"/>
            <a:ext cx="1433400" cy="1267200"/>
          </a:xfrm>
          <a:prstGeom prst="wedgeEllipseCallout">
            <a:avLst>
              <a:gd fmla="val -31685" name="adj1"/>
              <a:gd fmla="val 66123"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1000"/>
              </a:spcAft>
              <a:buNone/>
            </a:pPr>
            <a:r>
              <a:rPr b="1" lang="en" sz="700">
                <a:solidFill>
                  <a:schemeClr val="accent1"/>
                </a:solidFill>
                <a:latin typeface="Lato"/>
                <a:ea typeface="Lato"/>
                <a:cs typeface="Lato"/>
                <a:sym typeface="Lato"/>
              </a:rPr>
              <a:t>Filtering </a:t>
            </a:r>
            <a:r>
              <a:rPr lang="en" sz="700">
                <a:solidFill>
                  <a:schemeClr val="accent1"/>
                </a:solidFill>
                <a:latin typeface="Lato"/>
                <a:ea typeface="Lato"/>
                <a:cs typeface="Lato"/>
                <a:sym typeface="Lato"/>
              </a:rPr>
              <a:t>-</a:t>
            </a:r>
            <a:r>
              <a:rPr b="1" lang="en" sz="700">
                <a:solidFill>
                  <a:schemeClr val="accent1"/>
                </a:solidFill>
                <a:latin typeface="Lato"/>
                <a:ea typeface="Lato"/>
                <a:cs typeface="Lato"/>
                <a:sym typeface="Lato"/>
              </a:rPr>
              <a:t> </a:t>
            </a:r>
            <a:r>
              <a:rPr lang="en" sz="700">
                <a:solidFill>
                  <a:schemeClr val="accent1"/>
                </a:solidFill>
                <a:latin typeface="Lato"/>
                <a:ea typeface="Lato"/>
                <a:cs typeface="Lato"/>
                <a:sym typeface="Lato"/>
              </a:rPr>
              <a:t>If no keyword is available, the data can also be filtered by major categories, such as plug-in, functionality, etc.</a:t>
            </a:r>
            <a:endParaRPr sz="700">
              <a:solidFill>
                <a:schemeClr val="lt1"/>
              </a:solidFill>
              <a:latin typeface="Lato"/>
              <a:ea typeface="Lato"/>
              <a:cs typeface="Lato"/>
              <a:sym typeface="Lato"/>
            </a:endParaRPr>
          </a:p>
        </p:txBody>
      </p:sp>
      <p:sp>
        <p:nvSpPr>
          <p:cNvPr id="192" name="Google Shape;192;p21"/>
          <p:cNvSpPr txBox="1"/>
          <p:nvPr>
            <p:ph type="title"/>
          </p:nvPr>
        </p:nvSpPr>
        <p:spPr>
          <a:xfrm>
            <a:off x="0" y="4888850"/>
            <a:ext cx="9144000" cy="23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600"/>
              <a:t>*Please refer to the BUSA611_UX_Demo for detailed </a:t>
            </a:r>
            <a:r>
              <a:rPr b="0" lang="en" sz="600"/>
              <a:t>explanation</a:t>
            </a:r>
            <a:r>
              <a:rPr b="0" lang="en" sz="600"/>
              <a:t> of the prototype and the individual features</a:t>
            </a:r>
            <a:endParaRPr b="0" sz="600"/>
          </a:p>
          <a:p>
            <a:pPr indent="0" lvl="0" marL="0" rtl="0" algn="l">
              <a:spcBef>
                <a:spcPts val="0"/>
              </a:spcBef>
              <a:spcAft>
                <a:spcPts val="0"/>
              </a:spcAft>
              <a:buNone/>
            </a:pPr>
            <a:r>
              <a:t/>
            </a:r>
            <a:endParaRPr b="0" sz="600"/>
          </a:p>
          <a:p>
            <a:pPr indent="0" lvl="0" marL="0" rtl="0" algn="l">
              <a:spcBef>
                <a:spcPts val="0"/>
              </a:spcBef>
              <a:spcAft>
                <a:spcPts val="0"/>
              </a:spcAft>
              <a:buNone/>
            </a:pPr>
            <a:r>
              <a:t/>
            </a:r>
            <a:endParaRPr b="0" sz="1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2"/>
          <p:cNvSpPr txBox="1"/>
          <p:nvPr>
            <p:ph type="title"/>
          </p:nvPr>
        </p:nvSpPr>
        <p:spPr>
          <a:xfrm>
            <a:off x="727650" y="5729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Website Development – Backend</a:t>
            </a:r>
            <a:endParaRPr/>
          </a:p>
        </p:txBody>
      </p:sp>
      <p:sp>
        <p:nvSpPr>
          <p:cNvPr id="198" name="Google Shape;198;p22"/>
          <p:cNvSpPr txBox="1"/>
          <p:nvPr>
            <p:ph idx="1" type="body"/>
          </p:nvPr>
        </p:nvSpPr>
        <p:spPr>
          <a:xfrm>
            <a:off x="392925" y="1282350"/>
            <a:ext cx="2743500" cy="361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Sample </a:t>
            </a:r>
            <a:r>
              <a:rPr b="1" lang="en" sz="1200"/>
              <a:t>Data </a:t>
            </a:r>
            <a:endParaRPr b="1" sz="1200"/>
          </a:p>
          <a:p>
            <a:pPr indent="-292100" lvl="0" marL="457200" rtl="0" algn="l">
              <a:spcBef>
                <a:spcPts val="1000"/>
              </a:spcBef>
              <a:spcAft>
                <a:spcPts val="0"/>
              </a:spcAft>
              <a:buSzPts val="1000"/>
              <a:buChar char="●"/>
            </a:pPr>
            <a:r>
              <a:rPr lang="en" sz="1000"/>
              <a:t>Provided by the stakeholder (Autodesk)</a:t>
            </a:r>
            <a:endParaRPr sz="1000"/>
          </a:p>
          <a:p>
            <a:pPr indent="-292100" lvl="0" marL="457200" rtl="0" algn="l">
              <a:spcBef>
                <a:spcPts val="0"/>
              </a:spcBef>
              <a:spcAft>
                <a:spcPts val="0"/>
              </a:spcAft>
              <a:buSzPts val="1000"/>
              <a:buChar char="●"/>
            </a:pPr>
            <a:r>
              <a:rPr lang="en" sz="1000"/>
              <a:t>Json format</a:t>
            </a:r>
            <a:endParaRPr sz="1000"/>
          </a:p>
          <a:p>
            <a:pPr indent="-292100" lvl="0" marL="457200" rtl="0" algn="l">
              <a:spcBef>
                <a:spcPts val="0"/>
              </a:spcBef>
              <a:spcAft>
                <a:spcPts val="0"/>
              </a:spcAft>
              <a:buSzPts val="1000"/>
              <a:buChar char="●"/>
            </a:pPr>
            <a:r>
              <a:rPr lang="en" sz="1000"/>
              <a:t>Has three major features: waypoint, attributes, and command (more detail in the appendix)</a:t>
            </a:r>
            <a:endParaRPr sz="1000"/>
          </a:p>
          <a:p>
            <a:pPr indent="-292100" lvl="0" marL="457200" rtl="0" algn="l">
              <a:spcBef>
                <a:spcPts val="0"/>
              </a:spcBef>
              <a:spcAft>
                <a:spcPts val="0"/>
              </a:spcAft>
              <a:buSzPts val="1000"/>
              <a:buChar char="●"/>
            </a:pPr>
            <a:r>
              <a:rPr lang="en" sz="1000"/>
              <a:t>Contains roughly 1000 records</a:t>
            </a:r>
            <a:endParaRPr sz="1000"/>
          </a:p>
          <a:p>
            <a:pPr indent="-292100" lvl="0" marL="457200" rtl="0" algn="l">
              <a:spcBef>
                <a:spcPts val="0"/>
              </a:spcBef>
              <a:spcAft>
                <a:spcPts val="0"/>
              </a:spcAft>
              <a:buSzPts val="1000"/>
              <a:buChar char="●"/>
            </a:pPr>
            <a:r>
              <a:rPr lang="en" sz="1000"/>
              <a:t>Can be stored in separate relational database</a:t>
            </a:r>
            <a:endParaRPr sz="1000"/>
          </a:p>
          <a:p>
            <a:pPr indent="0" lvl="0" marL="0" rtl="0" algn="l">
              <a:spcBef>
                <a:spcPts val="1000"/>
              </a:spcBef>
              <a:spcAft>
                <a:spcPts val="1000"/>
              </a:spcAft>
              <a:buNone/>
            </a:pPr>
            <a:r>
              <a:t/>
            </a:r>
            <a:endParaRPr sz="1200"/>
          </a:p>
        </p:txBody>
      </p:sp>
      <p:sp>
        <p:nvSpPr>
          <p:cNvPr id="199" name="Google Shape;199;p22"/>
          <p:cNvSpPr txBox="1"/>
          <p:nvPr>
            <p:ph idx="1" type="body"/>
          </p:nvPr>
        </p:nvSpPr>
        <p:spPr>
          <a:xfrm>
            <a:off x="3201450" y="1282350"/>
            <a:ext cx="2743500" cy="351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Tools &amp; </a:t>
            </a:r>
            <a:r>
              <a:rPr b="1" lang="en" sz="1200"/>
              <a:t>Methodology</a:t>
            </a:r>
            <a:endParaRPr b="1" sz="1200"/>
          </a:p>
          <a:p>
            <a:pPr indent="-292100" lvl="0" marL="457200" rtl="0" algn="l">
              <a:spcBef>
                <a:spcPts val="1000"/>
              </a:spcBef>
              <a:spcAft>
                <a:spcPts val="0"/>
              </a:spcAft>
              <a:buSzPts val="1000"/>
              <a:buChar char="●"/>
            </a:pPr>
            <a:r>
              <a:rPr lang="en" sz="1000"/>
              <a:t>For the backend, Flask was majorly used for development because it is a more accessible framework and provides great flexibility</a:t>
            </a:r>
            <a:endParaRPr sz="1000"/>
          </a:p>
          <a:p>
            <a:pPr indent="-292100" lvl="0" marL="457200" rtl="0" algn="l">
              <a:spcBef>
                <a:spcPts val="0"/>
              </a:spcBef>
              <a:spcAft>
                <a:spcPts val="0"/>
              </a:spcAft>
              <a:buSzPts val="1000"/>
              <a:buChar char="●"/>
            </a:pPr>
            <a:r>
              <a:rPr lang="en" sz="1000"/>
              <a:t>For database, instead of creating a server based SQL database, SQLite was used because it is a serverless database engine and provide easier use</a:t>
            </a:r>
            <a:endParaRPr sz="1000"/>
          </a:p>
          <a:p>
            <a:pPr indent="-292100" lvl="0" marL="457200" rtl="0" algn="l">
              <a:spcBef>
                <a:spcPts val="0"/>
              </a:spcBef>
              <a:spcAft>
                <a:spcPts val="0"/>
              </a:spcAft>
              <a:buSzPts val="1000"/>
              <a:buChar char="●"/>
            </a:pPr>
            <a:r>
              <a:rPr lang="en" sz="1000"/>
              <a:t>More packages were used such as SQLAlchemy and Marshmallow</a:t>
            </a:r>
            <a:endParaRPr sz="1000"/>
          </a:p>
          <a:p>
            <a:pPr indent="0" lvl="0" marL="0" rtl="0" algn="l">
              <a:spcBef>
                <a:spcPts val="1000"/>
              </a:spcBef>
              <a:spcAft>
                <a:spcPts val="1000"/>
              </a:spcAft>
              <a:buNone/>
            </a:pPr>
            <a:r>
              <a:t/>
            </a:r>
            <a:endParaRPr sz="1200"/>
          </a:p>
        </p:txBody>
      </p:sp>
      <p:sp>
        <p:nvSpPr>
          <p:cNvPr id="200" name="Google Shape;200;p22"/>
          <p:cNvSpPr txBox="1"/>
          <p:nvPr>
            <p:ph idx="1" type="body"/>
          </p:nvPr>
        </p:nvSpPr>
        <p:spPr>
          <a:xfrm>
            <a:off x="6276975" y="1282350"/>
            <a:ext cx="2718000" cy="346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Result &amp; Recommendation</a:t>
            </a:r>
            <a:endParaRPr b="1" sz="1200"/>
          </a:p>
          <a:p>
            <a:pPr indent="-292100" lvl="0" marL="457200" rtl="0" algn="l">
              <a:spcBef>
                <a:spcPts val="1000"/>
              </a:spcBef>
              <a:spcAft>
                <a:spcPts val="0"/>
              </a:spcAft>
              <a:buSzPts val="1000"/>
              <a:buChar char="●"/>
            </a:pPr>
            <a:r>
              <a:rPr lang="en" sz="1000"/>
              <a:t>By implementing the basic backend structure, the server can reach to the database that stores the static data source and return all the data points</a:t>
            </a:r>
            <a:endParaRPr sz="1000"/>
          </a:p>
          <a:p>
            <a:pPr indent="-292100" lvl="0" marL="457200" rtl="0" algn="l">
              <a:spcBef>
                <a:spcPts val="0"/>
              </a:spcBef>
              <a:spcAft>
                <a:spcPts val="0"/>
              </a:spcAft>
              <a:buSzPts val="1000"/>
              <a:buChar char="●"/>
            </a:pPr>
            <a:r>
              <a:rPr lang="en" sz="1000"/>
              <a:t>A route to filter out based on users’ keywords will also be implemented</a:t>
            </a:r>
            <a:endParaRPr sz="1000"/>
          </a:p>
          <a:p>
            <a:pPr indent="-292100" lvl="0" marL="457200" rtl="0" algn="l">
              <a:spcBef>
                <a:spcPts val="0"/>
              </a:spcBef>
              <a:spcAft>
                <a:spcPts val="0"/>
              </a:spcAft>
              <a:buSzPts val="1000"/>
              <a:buChar char="●"/>
            </a:pPr>
            <a:r>
              <a:rPr lang="en" sz="1000"/>
              <a:t>More work will be done to connect it to the front-end of the website</a:t>
            </a:r>
            <a:endParaRPr sz="1000"/>
          </a:p>
          <a:p>
            <a:pPr indent="0" lvl="0" marL="0" rtl="0" algn="l">
              <a:spcBef>
                <a:spcPts val="1000"/>
              </a:spcBef>
              <a:spcAft>
                <a:spcPts val="0"/>
              </a:spcAft>
              <a:buNone/>
            </a:pPr>
            <a:r>
              <a:t/>
            </a:r>
            <a:endParaRPr sz="1200"/>
          </a:p>
          <a:p>
            <a:pPr indent="0" lvl="0" marL="0" rtl="0" algn="l">
              <a:spcBef>
                <a:spcPts val="1000"/>
              </a:spcBef>
              <a:spcAft>
                <a:spcPts val="1000"/>
              </a:spcAft>
              <a:buNone/>
            </a:pPr>
            <a:r>
              <a:t/>
            </a:r>
            <a:endParaRPr sz="1200"/>
          </a:p>
        </p:txBody>
      </p:sp>
      <p:sp>
        <p:nvSpPr>
          <p:cNvPr id="201" name="Google Shape;201;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02" name="Google Shape;202;p22"/>
          <p:cNvPicPr preferRelativeResize="0"/>
          <p:nvPr/>
        </p:nvPicPr>
        <p:blipFill>
          <a:blip r:embed="rId3">
            <a:alphaModFix/>
          </a:blip>
          <a:stretch>
            <a:fillRect/>
          </a:stretch>
        </p:blipFill>
        <p:spPr>
          <a:xfrm>
            <a:off x="2750338" y="3965744"/>
            <a:ext cx="3719526" cy="685725"/>
          </a:xfrm>
          <a:prstGeom prst="rect">
            <a:avLst/>
          </a:prstGeom>
          <a:noFill/>
          <a:ln>
            <a:noFill/>
          </a:ln>
        </p:spPr>
      </p:pic>
      <p:sp>
        <p:nvSpPr>
          <p:cNvPr id="203" name="Google Shape;203;p22"/>
          <p:cNvSpPr txBox="1"/>
          <p:nvPr>
            <p:ph idx="1" type="body"/>
          </p:nvPr>
        </p:nvSpPr>
        <p:spPr>
          <a:xfrm>
            <a:off x="2674138" y="4591650"/>
            <a:ext cx="1095300" cy="20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
              <a:t>Figure 1: Database design</a:t>
            </a:r>
            <a:endParaRPr sz="600"/>
          </a:p>
          <a:p>
            <a:pPr indent="0" lvl="0" marL="0" rtl="0" algn="l">
              <a:spcBef>
                <a:spcPts val="1000"/>
              </a:spcBef>
              <a:spcAft>
                <a:spcPts val="1000"/>
              </a:spcAft>
              <a:buNone/>
            </a:pPr>
            <a:r>
              <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3"/>
          <p:cNvSpPr txBox="1"/>
          <p:nvPr>
            <p:ph type="title"/>
          </p:nvPr>
        </p:nvSpPr>
        <p:spPr>
          <a:xfrm>
            <a:off x="727650" y="5729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Website Development – Front-end</a:t>
            </a:r>
            <a:endParaRPr/>
          </a:p>
        </p:txBody>
      </p:sp>
      <p:sp>
        <p:nvSpPr>
          <p:cNvPr id="209" name="Google Shape;209;p23"/>
          <p:cNvSpPr txBox="1"/>
          <p:nvPr>
            <p:ph idx="1" type="body"/>
          </p:nvPr>
        </p:nvSpPr>
        <p:spPr>
          <a:xfrm>
            <a:off x="405950" y="1282350"/>
            <a:ext cx="2761200" cy="361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Planning and Tech Stack</a:t>
            </a:r>
            <a:endParaRPr b="1" sz="1200"/>
          </a:p>
          <a:p>
            <a:pPr indent="-292100" lvl="0" marL="457200" rtl="0" algn="l">
              <a:spcBef>
                <a:spcPts val="1000"/>
              </a:spcBef>
              <a:spcAft>
                <a:spcPts val="0"/>
              </a:spcAft>
              <a:buSzPts val="1000"/>
              <a:buChar char="●"/>
            </a:pPr>
            <a:r>
              <a:rPr lang="en" sz="1000"/>
              <a:t>The front-end was planned to be built using Typescript/React (with Yarn, ESlint, and Prettier)</a:t>
            </a:r>
            <a:endParaRPr sz="1000"/>
          </a:p>
          <a:p>
            <a:pPr indent="-292100" lvl="0" marL="457200" rtl="0" algn="l">
              <a:spcBef>
                <a:spcPts val="0"/>
              </a:spcBef>
              <a:spcAft>
                <a:spcPts val="0"/>
              </a:spcAft>
              <a:buSzPts val="1000"/>
              <a:buChar char="●"/>
            </a:pPr>
            <a:r>
              <a:rPr lang="en" sz="1000"/>
              <a:t>The storybook would be a good resource and tool kit to start building components</a:t>
            </a:r>
            <a:endParaRPr sz="1000"/>
          </a:p>
          <a:p>
            <a:pPr indent="-292100" lvl="0" marL="457200" rtl="0" algn="l">
              <a:spcBef>
                <a:spcPts val="0"/>
              </a:spcBef>
              <a:spcAft>
                <a:spcPts val="0"/>
              </a:spcAft>
              <a:buSzPts val="1000"/>
              <a:buChar char="●"/>
            </a:pPr>
            <a:r>
              <a:rPr lang="en" sz="1000"/>
              <a:t>Due to the change in scope, this section was only on the planning phase. The POC was only being planned but not yet completed.</a:t>
            </a:r>
            <a:endParaRPr sz="1000"/>
          </a:p>
          <a:p>
            <a:pPr indent="-292100" lvl="0" marL="457200" rtl="0" algn="l">
              <a:spcBef>
                <a:spcPts val="0"/>
              </a:spcBef>
              <a:spcAft>
                <a:spcPts val="0"/>
              </a:spcAft>
              <a:buSzPts val="1000"/>
              <a:buChar char="●"/>
            </a:pPr>
            <a:r>
              <a:rPr lang="en" sz="1000"/>
              <a:t>To improve, a front-end for the website can be built using the tools mentioned above and integrate it with the back-end script</a:t>
            </a:r>
            <a:endParaRPr sz="1000"/>
          </a:p>
        </p:txBody>
      </p:sp>
      <p:sp>
        <p:nvSpPr>
          <p:cNvPr id="210" name="Google Shape;210;p23"/>
          <p:cNvSpPr txBox="1"/>
          <p:nvPr>
            <p:ph idx="1" type="body"/>
          </p:nvPr>
        </p:nvSpPr>
        <p:spPr>
          <a:xfrm>
            <a:off x="3191400" y="1282350"/>
            <a:ext cx="2761200" cy="361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Next Step</a:t>
            </a:r>
            <a:endParaRPr b="1" sz="1200"/>
          </a:p>
          <a:p>
            <a:pPr indent="-292100" lvl="0" marL="457200" rtl="0" algn="l">
              <a:spcBef>
                <a:spcPts val="1000"/>
              </a:spcBef>
              <a:spcAft>
                <a:spcPts val="0"/>
              </a:spcAft>
              <a:buSzPts val="1000"/>
              <a:buChar char="●"/>
            </a:pPr>
            <a:r>
              <a:rPr lang="en" sz="1000"/>
              <a:t>Once the POC website is completed, the team can assess its usability and functionality, and improve it as needed</a:t>
            </a:r>
            <a:endParaRPr sz="1000"/>
          </a:p>
          <a:p>
            <a:pPr indent="-292100" lvl="0" marL="457200" rtl="0" algn="l">
              <a:spcBef>
                <a:spcPts val="0"/>
              </a:spcBef>
              <a:spcAft>
                <a:spcPts val="0"/>
              </a:spcAft>
              <a:buSzPts val="1000"/>
              <a:buChar char="●"/>
            </a:pPr>
            <a:r>
              <a:rPr lang="en" sz="1000"/>
              <a:t>The next step would be to </a:t>
            </a:r>
            <a:r>
              <a:rPr lang="en" sz="1000"/>
              <a:t>connect it to the live data source on either Hive or Snowflake</a:t>
            </a:r>
            <a:endParaRPr sz="1000"/>
          </a:p>
          <a:p>
            <a:pPr indent="-292100" lvl="0" marL="457200" rtl="0" algn="l">
              <a:spcBef>
                <a:spcPts val="0"/>
              </a:spcBef>
              <a:spcAft>
                <a:spcPts val="0"/>
              </a:spcAft>
              <a:buSzPts val="1000"/>
              <a:buChar char="●"/>
            </a:pPr>
            <a:r>
              <a:rPr lang="en" sz="1000"/>
              <a:t>Then, test the code to ensure it passes all the requirements and edge cases, and eventually push it to production if needed as an internal helper tool</a:t>
            </a:r>
            <a:endParaRPr sz="1000"/>
          </a:p>
          <a:p>
            <a:pPr indent="-292100" lvl="0" marL="457200" rtl="0" algn="l">
              <a:spcBef>
                <a:spcPts val="0"/>
              </a:spcBef>
              <a:spcAft>
                <a:spcPts val="0"/>
              </a:spcAft>
              <a:buSzPts val="1000"/>
              <a:buChar char="●"/>
            </a:pPr>
            <a:r>
              <a:rPr lang="en" sz="1000"/>
              <a:t>Maintain the website and additional features can be added if needed in the future</a:t>
            </a:r>
            <a:endParaRPr sz="1000"/>
          </a:p>
        </p:txBody>
      </p:sp>
      <p:sp>
        <p:nvSpPr>
          <p:cNvPr id="211" name="Google Shape;211;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2" name="Google Shape;212;p23"/>
          <p:cNvSpPr txBox="1"/>
          <p:nvPr>
            <p:ph idx="1" type="body"/>
          </p:nvPr>
        </p:nvSpPr>
        <p:spPr>
          <a:xfrm>
            <a:off x="6135250" y="1282350"/>
            <a:ext cx="2761200" cy="361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Future Perspectives and Valuation</a:t>
            </a:r>
            <a:endParaRPr b="1" sz="1200"/>
          </a:p>
          <a:p>
            <a:pPr indent="-292100" lvl="0" marL="457200" rtl="0" algn="l">
              <a:spcBef>
                <a:spcPts val="1000"/>
              </a:spcBef>
              <a:spcAft>
                <a:spcPts val="0"/>
              </a:spcAft>
              <a:buSzPts val="1000"/>
              <a:buChar char="●"/>
            </a:pPr>
            <a:r>
              <a:rPr lang="en" sz="1000"/>
              <a:t>This website project is just one aspect of how we can improve internal stakeholders’ productivity; Some processes and tasks can be automated and allow employees to focus on the real problem</a:t>
            </a:r>
            <a:endParaRPr sz="1000"/>
          </a:p>
          <a:p>
            <a:pPr indent="-292100" lvl="0" marL="457200" rtl="0" algn="l">
              <a:spcBef>
                <a:spcPts val="0"/>
              </a:spcBef>
              <a:spcAft>
                <a:spcPts val="0"/>
              </a:spcAft>
              <a:buSzPts val="1000"/>
              <a:buChar char="●"/>
            </a:pPr>
            <a:r>
              <a:rPr lang="en" sz="1000"/>
              <a:t>It also provides ideas for how the team can improve internal productivity and to create other tools in the future</a:t>
            </a:r>
            <a:endParaRPr sz="1000"/>
          </a:p>
          <a:p>
            <a:pPr indent="0" lvl="0" marL="457200" rtl="0" algn="l">
              <a:spcBef>
                <a:spcPts val="1000"/>
              </a:spcBef>
              <a:spcAft>
                <a:spcPts val="1000"/>
              </a:spcAft>
              <a:buNone/>
            </a:pPr>
            <a:r>
              <a:t/>
            </a:r>
            <a:endParaRPr sz="1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16" name="Shape 216"/>
        <p:cNvGrpSpPr/>
        <p:nvPr/>
      </p:nvGrpSpPr>
      <p:grpSpPr>
        <a:xfrm>
          <a:off x="0" y="0"/>
          <a:ext cx="0" cy="0"/>
          <a:chOff x="0" y="0"/>
          <a:chExt cx="0" cy="0"/>
        </a:xfrm>
      </p:grpSpPr>
      <p:sp>
        <p:nvSpPr>
          <p:cNvPr id="217" name="Google Shape;217;p24"/>
          <p:cNvSpPr txBox="1"/>
          <p:nvPr>
            <p:ph type="title"/>
          </p:nvPr>
        </p:nvSpPr>
        <p:spPr>
          <a:xfrm>
            <a:off x="727800" y="551375"/>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Appendices </a:t>
            </a:r>
            <a:endParaRPr/>
          </a:p>
        </p:txBody>
      </p:sp>
      <p:sp>
        <p:nvSpPr>
          <p:cNvPr id="218" name="Google Shape;218;p24"/>
          <p:cNvSpPr txBox="1"/>
          <p:nvPr>
            <p:ph idx="4294967295" type="subTitle"/>
          </p:nvPr>
        </p:nvSpPr>
        <p:spPr>
          <a:xfrm>
            <a:off x="729450" y="1605125"/>
            <a:ext cx="7462500" cy="29286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Clr>
                <a:srgbClr val="FFFFFF"/>
              </a:buClr>
              <a:buSzPts val="2200"/>
              <a:buAutoNum type="arabicPeriod"/>
            </a:pPr>
            <a:r>
              <a:rPr lang="en" sz="2200">
                <a:solidFill>
                  <a:srgbClr val="FFFFFF"/>
                </a:solidFill>
              </a:rPr>
              <a:t>More background information on Maya and Autodesk</a:t>
            </a:r>
            <a:endParaRPr sz="2200">
              <a:solidFill>
                <a:srgbClr val="FFFFFF"/>
              </a:solidFill>
            </a:endParaRPr>
          </a:p>
          <a:p>
            <a:pPr indent="-368300" lvl="0" marL="457200" rtl="0" algn="l">
              <a:lnSpc>
                <a:spcPct val="115000"/>
              </a:lnSpc>
              <a:spcBef>
                <a:spcPts val="0"/>
              </a:spcBef>
              <a:spcAft>
                <a:spcPts val="0"/>
              </a:spcAft>
              <a:buClr>
                <a:srgbClr val="FFFFFF"/>
              </a:buClr>
              <a:buSzPts val="2200"/>
              <a:buAutoNum type="arabicPeriod"/>
            </a:pPr>
            <a:r>
              <a:rPr lang="en" sz="2200">
                <a:solidFill>
                  <a:srgbClr val="FFFFFF"/>
                </a:solidFill>
              </a:rPr>
              <a:t>Definition of waypoint, attribute, and command</a:t>
            </a:r>
            <a:endParaRPr sz="2200">
              <a:solidFill>
                <a:srgbClr val="FFFFFF"/>
              </a:solidFill>
            </a:endParaRPr>
          </a:p>
          <a:p>
            <a:pPr indent="-368300" lvl="0" marL="457200" rtl="0" algn="l">
              <a:lnSpc>
                <a:spcPct val="115000"/>
              </a:lnSpc>
              <a:spcBef>
                <a:spcPts val="0"/>
              </a:spcBef>
              <a:spcAft>
                <a:spcPts val="0"/>
              </a:spcAft>
              <a:buClr>
                <a:srgbClr val="FFFFFF"/>
              </a:buClr>
              <a:buSzPts val="2200"/>
              <a:buAutoNum type="arabicPeriod"/>
            </a:pPr>
            <a:r>
              <a:rPr lang="en" sz="2200">
                <a:solidFill>
                  <a:srgbClr val="FFFFFF"/>
                </a:solidFill>
              </a:rPr>
              <a:t>Scope Adjustment and its benefits</a:t>
            </a:r>
            <a:endParaRPr sz="2200">
              <a:solidFill>
                <a:srgbClr val="FFFFFF"/>
              </a:solidFill>
            </a:endParaRPr>
          </a:p>
          <a:p>
            <a:pPr indent="-368300" lvl="0" marL="457200" rtl="0" algn="l">
              <a:lnSpc>
                <a:spcPct val="115000"/>
              </a:lnSpc>
              <a:spcBef>
                <a:spcPts val="0"/>
              </a:spcBef>
              <a:spcAft>
                <a:spcPts val="0"/>
              </a:spcAft>
              <a:buClr>
                <a:srgbClr val="FFFFFF"/>
              </a:buClr>
              <a:buSzPts val="2200"/>
              <a:buAutoNum type="arabicPeriod"/>
            </a:pPr>
            <a:r>
              <a:rPr lang="en" sz="2200">
                <a:solidFill>
                  <a:srgbClr val="FFFFFF"/>
                </a:solidFill>
              </a:rPr>
              <a:t>Supplementary files</a:t>
            </a:r>
            <a:endParaRPr sz="2200">
              <a:solidFill>
                <a:srgbClr val="FFFFFF"/>
              </a:solidFill>
            </a:endParaRPr>
          </a:p>
          <a:p>
            <a:pPr indent="-368300" lvl="0" marL="457200" rtl="0" algn="l">
              <a:lnSpc>
                <a:spcPct val="115000"/>
              </a:lnSpc>
              <a:spcBef>
                <a:spcPts val="0"/>
              </a:spcBef>
              <a:spcAft>
                <a:spcPts val="0"/>
              </a:spcAft>
              <a:buClr>
                <a:srgbClr val="FFFFFF"/>
              </a:buClr>
              <a:buSzPts val="2200"/>
              <a:buAutoNum type="arabicPeriod"/>
            </a:pPr>
            <a:r>
              <a:rPr lang="en" sz="2200">
                <a:solidFill>
                  <a:srgbClr val="FFFFFF"/>
                </a:solidFill>
              </a:rPr>
              <a:t>Study resources &amp; websites references</a:t>
            </a:r>
            <a:endParaRPr sz="2200">
              <a:solidFill>
                <a:srgbClr val="FFFFFF"/>
              </a:solidFill>
            </a:endParaRPr>
          </a:p>
          <a:p>
            <a:pPr indent="0" lvl="0" marL="0" rtl="0" algn="l">
              <a:spcBef>
                <a:spcPts val="1600"/>
              </a:spcBef>
              <a:spcAft>
                <a:spcPts val="1600"/>
              </a:spcAft>
              <a:buNone/>
            </a:pPr>
            <a:r>
              <a:t/>
            </a:r>
            <a:endParaRPr sz="1800"/>
          </a:p>
        </p:txBody>
      </p:sp>
      <p:sp>
        <p:nvSpPr>
          <p:cNvPr id="219" name="Google Shape;219;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23" name="Shape 223"/>
        <p:cNvGrpSpPr/>
        <p:nvPr/>
      </p:nvGrpSpPr>
      <p:grpSpPr>
        <a:xfrm>
          <a:off x="0" y="0"/>
          <a:ext cx="0" cy="0"/>
          <a:chOff x="0" y="0"/>
          <a:chExt cx="0" cy="0"/>
        </a:xfrm>
      </p:grpSpPr>
      <p:sp>
        <p:nvSpPr>
          <p:cNvPr id="224" name="Google Shape;224;p25"/>
          <p:cNvSpPr txBox="1"/>
          <p:nvPr>
            <p:ph type="title"/>
          </p:nvPr>
        </p:nvSpPr>
        <p:spPr>
          <a:xfrm>
            <a:off x="729450" y="864300"/>
            <a:ext cx="7021200" cy="67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Autodesk &amp; Maya</a:t>
            </a:r>
            <a:endParaRPr b="0"/>
          </a:p>
        </p:txBody>
      </p:sp>
      <p:sp>
        <p:nvSpPr>
          <p:cNvPr id="225" name="Google Shape;225;p25"/>
          <p:cNvSpPr txBox="1"/>
          <p:nvPr>
            <p:ph type="title"/>
          </p:nvPr>
        </p:nvSpPr>
        <p:spPr>
          <a:xfrm>
            <a:off x="729450" y="1745716"/>
            <a:ext cx="7021200" cy="221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600">
                <a:latin typeface="Lato"/>
                <a:ea typeface="Lato"/>
                <a:cs typeface="Lato"/>
                <a:sym typeface="Lato"/>
              </a:rPr>
              <a:t>Autodesk is a global leader in design and make technology. With expertise across </a:t>
            </a:r>
            <a:r>
              <a:rPr b="0" lang="en" sz="1600">
                <a:latin typeface="Lato"/>
                <a:ea typeface="Lato"/>
                <a:cs typeface="Lato"/>
                <a:sym typeface="Lato"/>
              </a:rPr>
              <a:t>architecture, engineering, construction, design, manufacturing, and entertainment, Autodesk help innovators everywhere solve today’s pressing challenges. </a:t>
            </a:r>
            <a:endParaRPr b="0" sz="1600">
              <a:latin typeface="Lato"/>
              <a:ea typeface="Lato"/>
              <a:cs typeface="Lato"/>
              <a:sym typeface="Lato"/>
            </a:endParaRPr>
          </a:p>
          <a:p>
            <a:pPr indent="0" lvl="0" marL="0" rtl="0" algn="l">
              <a:spcBef>
                <a:spcPts val="0"/>
              </a:spcBef>
              <a:spcAft>
                <a:spcPts val="0"/>
              </a:spcAft>
              <a:buNone/>
            </a:pPr>
            <a:r>
              <a:t/>
            </a:r>
            <a:endParaRPr b="0" sz="1600">
              <a:latin typeface="Lato"/>
              <a:ea typeface="Lato"/>
              <a:cs typeface="Lato"/>
              <a:sym typeface="Lato"/>
            </a:endParaRPr>
          </a:p>
          <a:p>
            <a:pPr indent="0" lvl="0" marL="0" rtl="0" algn="l">
              <a:spcBef>
                <a:spcPts val="0"/>
              </a:spcBef>
              <a:spcAft>
                <a:spcPts val="0"/>
              </a:spcAft>
              <a:buNone/>
            </a:pPr>
            <a:r>
              <a:rPr b="0" lang="en" sz="1600">
                <a:latin typeface="Lato"/>
                <a:ea typeface="Lato"/>
                <a:cs typeface="Lato"/>
                <a:sym typeface="Lato"/>
              </a:rPr>
              <a:t>Maya is a professional 3D software for creating realistic characters and blockbuster-worthy effects. It brings believable characters to life with engaging animation tools.</a:t>
            </a:r>
            <a:endParaRPr b="0" sz="1600">
              <a:latin typeface="Lato"/>
              <a:ea typeface="Lato"/>
              <a:cs typeface="Lato"/>
              <a:sym typeface="Lato"/>
            </a:endParaRPr>
          </a:p>
        </p:txBody>
      </p:sp>
      <p:sp>
        <p:nvSpPr>
          <p:cNvPr id="226" name="Google Shape;226;p2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7" name="Google Shape;227;p25"/>
          <p:cNvSpPr txBox="1"/>
          <p:nvPr>
            <p:ph type="title"/>
          </p:nvPr>
        </p:nvSpPr>
        <p:spPr>
          <a:xfrm>
            <a:off x="0" y="4700625"/>
            <a:ext cx="91440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sz="600"/>
              <a:t>More about Autodesk: </a:t>
            </a:r>
            <a:r>
              <a:rPr b="0" lang="en" sz="600" u="sng">
                <a:solidFill>
                  <a:schemeClr val="hlink"/>
                </a:solidFill>
                <a:hlinkClick r:id="rId3"/>
              </a:rPr>
              <a:t>https://www.autodesk.ca/en</a:t>
            </a:r>
            <a:endParaRPr b="0" sz="600"/>
          </a:p>
          <a:p>
            <a:pPr indent="0" lvl="0" marL="0" rtl="0" algn="l">
              <a:spcBef>
                <a:spcPts val="0"/>
              </a:spcBef>
              <a:spcAft>
                <a:spcPts val="0"/>
              </a:spcAft>
              <a:buNone/>
            </a:pPr>
            <a:r>
              <a:rPr b="0" lang="en" sz="600"/>
              <a:t>More about Maya: https://www.autodesk.com/products/maya/overview?term=1-YEAR&amp;tab=subscription</a:t>
            </a:r>
            <a:endParaRPr b="0" sz="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