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81088"/>
  </p:normalViewPr>
  <p:slideViewPr>
    <p:cSldViewPr snapToGrid="0">
      <p:cViewPr varScale="1">
        <p:scale>
          <a:sx n="89" d="100"/>
          <a:sy n="89" d="100"/>
        </p:scale>
        <p:origin x="84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001A9-DC28-B94C-8861-2F23D089AEF3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5313D-F558-7B47-9A6D-BB585090D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9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9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6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2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5313D-F558-7B47-9A6D-BB585090D4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8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108E-8751-2FBA-8B7C-9E3362C9F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735A7-4684-90BA-2C92-6F9658F7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5A8B-B9C2-6E76-36DD-A6CDC112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1586F-DB6C-09F1-8938-E132E9C1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C519B-5D7B-1773-9997-AD3383BE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E90A-7D17-9D0E-4EEC-F62E4A78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60AD2-FBD0-3EA0-57CB-A01FB828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CA77-E92E-80ED-AE06-3A266070E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F646-8B91-2E86-1768-B17F24F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D069-3503-8B0F-2102-A653C9D2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42C28-4A27-3AE0-357D-5D5889394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F2D57-D39B-2BC4-E71F-21C95340B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D493-DC27-84EE-2065-21060049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CED3-6B4E-DCBE-1D73-9D6E8C1F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0B2A-997A-2D97-499A-6E57D32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0F1E-A775-18C7-2260-468D51FE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0809-750E-13E6-15F4-398DE1CCB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CAB3B-15E3-4AA2-5179-28112A50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4D47-62CE-3555-213A-E5BE5F7D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5F485-3206-4085-BF90-20EA9007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4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ECD7-77BF-6817-C4E3-5B8218B9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AB7D2-0AB6-8D4B-B3A8-D762B30F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284A-1723-91B8-513E-C4045355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9FA4-20AC-CD6F-BE00-4BDBC5BF9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A59A3-74AE-394C-4B35-102686D8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A7B-A3DB-078A-B7FD-F0D65624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1D65-CBEF-A670-111A-ABC6C2D89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1AB04-C65A-51AF-0165-16ABBEAEC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01404-CBD3-0E0F-E082-D75622D4A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85C7A-16C2-6C43-E8A6-1C87B884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3640D-DC55-5634-6502-2137F503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7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E265-A3BA-D57B-66F7-061E5C71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AAAAE-845A-AFFD-B5A3-C7296CE18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13463-BB56-7731-3AF2-9FD277D4B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B0B90-56DD-5F6C-A1B1-0D18AFAE7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75C7F-9E28-6FC4-AF31-78306A1E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8C520-F6CD-FA96-96ED-ED882560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0F972-49EE-09EE-C232-F29744D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7BF2A-A09B-072F-2BA0-9C5DF73C9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0B48-B098-0553-7664-ABAB9AA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99F8BE-E74A-75A5-4264-CFBD9631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1D424-460B-BC4C-0171-E9660D13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C39D6-4286-F98A-BF6F-CF41676F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1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3C665-1147-4A33-4628-7F3D8FF3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7E7C7-9866-56BF-5528-D3C4297C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06DE9-28FF-A18E-8DDB-50532A17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60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BCD2-0AEA-0ABF-9292-E6A3F701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5839-3BE3-5596-3C9E-F3C2838F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C9B-EEEB-0A3E-C68A-6FBC6F2B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44B8-A318-FD64-4B87-D15E052C8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2C024-7283-A9DE-B2A9-F43C5B0C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05D77-5625-BCBC-1EA3-2D27C278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566C-7BE6-E555-DBA7-537F3F73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4BBF4-4E6F-98A2-79E7-76AC29EBA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038FF-50DE-A47A-C213-17B6E92DA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814C-7144-63FD-18C6-6599494B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BD65F-97EB-6591-C906-800C885D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C46A7-2B9F-5384-0767-FF4913B4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8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271B5-348C-F624-3D4F-30976653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ED236-3F12-49ED-2496-D303B373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43D0-06B2-B83E-CBD8-FDF9EC4C3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A9677-4853-B742-86ED-BFB3FCE374B6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8824-55D5-20BE-A5D3-93946232D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40E9B-236D-D43C-1F24-A12F40E70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11FB21-0D1F-F446-A067-D981C1AA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7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gelacyu/titanic-kaggle-challen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F6D2-C889-A9D7-D36F-439FDB1CD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Survival in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80A28-4A31-3CBF-D52E-ABF126E45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Machine Learning to Predict Survival Rates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2FF15-1EB5-BAC8-BBE9-DA7D9566A4EE}"/>
              </a:ext>
            </a:extLst>
          </p:cNvPr>
          <p:cNvSpPr txBox="1"/>
          <p:nvPr/>
        </p:nvSpPr>
        <p:spPr>
          <a:xfrm>
            <a:off x="1906929" y="4529924"/>
            <a:ext cx="8378142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The Question: Can data science predict who survives in emergency situations?</a:t>
            </a:r>
          </a:p>
        </p:txBody>
      </p:sp>
    </p:spTree>
    <p:extLst>
      <p:ext uri="{BB962C8B-B14F-4D97-AF65-F5344CB8AC3E}">
        <p14:creationId xmlns:p14="http://schemas.microsoft.com/office/powerpoint/2010/main" val="161386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C059A-CC54-382D-63C3-21492C97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Our Systematic Approach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A4470C-DBB5-258D-63E1-C6C7E1DC6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6992346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ContentTable"/>
                  </p202:designTagLst>
                </p202:designPr>
              </p:ext>
            </p:extLst>
          </p:nvPr>
        </p:nvGraphicFramePr>
        <p:xfrm>
          <a:off x="613619" y="1881051"/>
          <a:ext cx="10943096" cy="4414355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015227">
                  <a:extLst>
                    <a:ext uri="{9D8B030D-6E8A-4147-A177-3AD203B41FA5}">
                      <a16:colId xmlns:a16="http://schemas.microsoft.com/office/drawing/2014/main" val="3034563098"/>
                    </a:ext>
                  </a:extLst>
                </a:gridCol>
                <a:gridCol w="9927869">
                  <a:extLst>
                    <a:ext uri="{9D8B030D-6E8A-4147-A177-3AD203B41FA5}">
                      <a16:colId xmlns:a16="http://schemas.microsoft.com/office/drawing/2014/main" val="3701348400"/>
                    </a:ext>
                  </a:extLst>
                </a:gridCol>
              </a:tblGrid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Algorithm Testing (Finding the Right Model)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Evaluated 9 different ML algorithms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00904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Feature Engineering (Selecting the Right Variables)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Created </a:t>
                      </a:r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family size </a:t>
                      </a: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social status </a:t>
                      </a: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indicators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258802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Hyperparameter Tuning (Tuning the Model)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Tested 240+ parameter combinations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5928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Cross-Validation (Validating the Model)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5-fold validation for reliable results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686671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Model Selection (Selecting the Model)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Gradient Boosting emerged as the top model 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492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D1EE56-316A-93B2-28FB-70615A683D65}"/>
              </a:ext>
            </a:extLst>
          </p:cNvPr>
          <p:cNvSpPr txBox="1"/>
          <p:nvPr/>
        </p:nvSpPr>
        <p:spPr>
          <a:xfrm>
            <a:off x="7723211" y="2008694"/>
            <a:ext cx="3371930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Rigorous methodology ensures production-ready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5E7E9-C87B-4C36-8EE9-20EC01F04D3D}"/>
              </a:ext>
            </a:extLst>
          </p:cNvPr>
          <p:cNvSpPr txBox="1"/>
          <p:nvPr/>
        </p:nvSpPr>
        <p:spPr>
          <a:xfrm>
            <a:off x="7723211" y="3429000"/>
            <a:ext cx="3371930" cy="2585323"/>
          </a:xfrm>
          <a:prstGeom prst="rect">
            <a:avLst/>
          </a:prstGeom>
          <a:solidFill>
            <a:srgbClr val="FFFF00">
              <a:alpha val="19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machine learning model is a computer program that learns patterns from historical data to make predictions about new situations. Think of it as a very sophisticated calculator that can recognize complex patterns and apply them to make informed guesses.</a:t>
            </a:r>
          </a:p>
        </p:txBody>
      </p:sp>
    </p:spTree>
    <p:extLst>
      <p:ext uri="{BB962C8B-B14F-4D97-AF65-F5344CB8AC3E}">
        <p14:creationId xmlns:p14="http://schemas.microsoft.com/office/powerpoint/2010/main" val="4247483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4500-5C41-DC95-473D-04BD4E2B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3469-C9B9-713C-F4EB-575D5E1F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8012" y="1978025"/>
            <a:ext cx="45481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Pattern Validation</a:t>
            </a:r>
            <a:endParaRPr lang="en-US" dirty="0"/>
          </a:p>
          <a:p>
            <a:pPr marL="0" indent="0">
              <a:buNone/>
            </a:pPr>
            <a:r>
              <a:rPr lang="en-US" sz="2200" dirty="0"/>
              <a:t>Our model discovered that the maritime rescue protocol was strictly followed, with gender being the strongest single predictor of survival.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4B673B-65B7-0519-FC60-D50958267D8F}"/>
              </a:ext>
            </a:extLst>
          </p:cNvPr>
          <p:cNvSpPr txBox="1">
            <a:spLocks/>
          </p:cNvSpPr>
          <p:nvPr/>
        </p:nvSpPr>
        <p:spPr>
          <a:xfrm>
            <a:off x="990600" y="1690688"/>
            <a:ext cx="5653088" cy="4938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Survival Factors</a:t>
            </a:r>
          </a:p>
          <a:p>
            <a:pPr marL="0" indent="0">
              <a:buNone/>
            </a:pPr>
            <a:r>
              <a:rPr lang="en-US" sz="2200" b="1" dirty="0"/>
              <a:t>1. Gender:</a:t>
            </a:r>
            <a:r>
              <a:rPr lang="en-US" sz="2200" dirty="0"/>
              <a:t> Women 4x more likely to survive</a:t>
            </a:r>
          </a:p>
          <a:p>
            <a:pPr marL="0" indent="0">
              <a:buNone/>
            </a:pPr>
            <a:r>
              <a:rPr lang="en-US" sz="2200" b="1" dirty="0"/>
              <a:t>2. Passenger Class:</a:t>
            </a:r>
            <a:r>
              <a:rPr lang="en-US" sz="2200" dirty="0"/>
              <a:t> Wealth = access to lifeboats</a:t>
            </a:r>
          </a:p>
          <a:p>
            <a:pPr marL="0" indent="0">
              <a:buNone/>
            </a:pPr>
            <a:r>
              <a:rPr lang="en-US" sz="2200" b="1" dirty="0"/>
              <a:t>3. Age:</a:t>
            </a:r>
            <a:r>
              <a:rPr lang="en-US" sz="2200" dirty="0"/>
              <a:t> Children prioritized for rescue </a:t>
            </a:r>
          </a:p>
          <a:p>
            <a:pPr marL="0" indent="0">
              <a:buNone/>
            </a:pPr>
            <a:r>
              <a:rPr lang="en-US" sz="2200" dirty="0"/>
              <a:t>Children &lt;12: 54% survival vs adults 38% </a:t>
            </a:r>
          </a:p>
          <a:p>
            <a:pPr marL="0" indent="0">
              <a:buNone/>
            </a:pPr>
            <a:r>
              <a:rPr lang="en-US" sz="2200" dirty="0"/>
              <a:t>Even boys (58%) survived better than men (17%)</a:t>
            </a:r>
          </a:p>
          <a:p>
            <a:pPr marL="0" indent="0">
              <a:buNone/>
            </a:pPr>
            <a:r>
              <a:rPr lang="en-US" sz="2200" b="1" dirty="0"/>
              <a:t>4. Family Size:</a:t>
            </a:r>
            <a:r>
              <a:rPr lang="en-US" sz="2200" dirty="0"/>
              <a:t> Small families (2-4) optimal </a:t>
            </a:r>
          </a:p>
          <a:p>
            <a:pPr marL="0" indent="0">
              <a:buNone/>
            </a:pPr>
            <a:r>
              <a:rPr lang="en-US" sz="2200" b="1" dirty="0"/>
              <a:t>5. Social Status:</a:t>
            </a:r>
            <a:r>
              <a:rPr lang="en-US" sz="2200" dirty="0"/>
              <a:t> Survival chances based on title is convoluted</a:t>
            </a:r>
          </a:p>
          <a:p>
            <a:pPr marL="0" indent="0">
              <a:buNone/>
            </a:pPr>
            <a:r>
              <a:rPr lang="en-US" sz="2200" dirty="0"/>
              <a:t>"Mr." = 16% (adult male, last priority) </a:t>
            </a:r>
          </a:p>
          <a:p>
            <a:pPr marL="0" indent="0">
              <a:buNone/>
            </a:pPr>
            <a:r>
              <a:rPr lang="en-US" sz="2200" dirty="0"/>
              <a:t>"Mrs./Miss" = 74% (female, first priority) </a:t>
            </a:r>
          </a:p>
          <a:p>
            <a:pPr marL="0" indent="0">
              <a:buNone/>
            </a:pPr>
            <a:r>
              <a:rPr lang="en-US" sz="2200" dirty="0"/>
              <a:t>Exception: Wealthy men still died - gender trumped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7FC98-164F-DA63-F6C8-343A96E06C4C}"/>
              </a:ext>
            </a:extLst>
          </p:cNvPr>
          <p:cNvSpPr txBox="1"/>
          <p:nvPr/>
        </p:nvSpPr>
        <p:spPr>
          <a:xfrm>
            <a:off x="5972537" y="5717894"/>
            <a:ext cx="12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FDB12-F683-0CA2-EDB4-CADFA306D029}"/>
              </a:ext>
            </a:extLst>
          </p:cNvPr>
          <p:cNvSpPr txBox="1"/>
          <p:nvPr/>
        </p:nvSpPr>
        <p:spPr>
          <a:xfrm>
            <a:off x="6958012" y="4453731"/>
            <a:ext cx="3171463" cy="110799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sz="2200" dirty="0"/>
              <a:t>Feature Engineering</a:t>
            </a:r>
          </a:p>
          <a:p>
            <a:r>
              <a:rPr lang="en-US" sz="2200" dirty="0"/>
              <a:t>Cross-Validation</a:t>
            </a:r>
          </a:p>
          <a:p>
            <a:r>
              <a:rPr lang="en-US" sz="2200" dirty="0"/>
              <a:t>Statistical Significance</a:t>
            </a:r>
          </a:p>
        </p:txBody>
      </p:sp>
    </p:spTree>
    <p:extLst>
      <p:ext uri="{BB962C8B-B14F-4D97-AF65-F5344CB8AC3E}">
        <p14:creationId xmlns:p14="http://schemas.microsoft.com/office/powerpoint/2010/main" val="143646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8B9D-AEEC-8C99-4017-0B77AC2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F194-3C19-D5A2-DAED-F61568EB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5189"/>
          </a:xfrm>
        </p:spPr>
        <p:txBody>
          <a:bodyPr>
            <a:noAutofit/>
          </a:bodyPr>
          <a:lstStyle/>
          <a:p>
            <a:r>
              <a:rPr lang="en-US" sz="2000" b="1" dirty="0"/>
              <a:t>Family Size Impact:</a:t>
            </a:r>
          </a:p>
          <a:p>
            <a:pPr lvl="1"/>
            <a:r>
              <a:rPr lang="en-US" sz="2000" b="1" dirty="0"/>
              <a:t>Family size was identified as one of the top 5 most important features</a:t>
            </a:r>
            <a:r>
              <a:rPr lang="en-US" sz="2000" dirty="0"/>
              <a:t> by your GradientBoosting model</a:t>
            </a:r>
          </a:p>
          <a:p>
            <a:pPr lvl="1"/>
            <a:r>
              <a:rPr lang="en-US" sz="2000" b="1" dirty="0"/>
              <a:t>Optimal family size for survival was 2-4 people</a:t>
            </a:r>
            <a:r>
              <a:rPr lang="en-US" sz="2000" dirty="0"/>
              <a:t> - not traveling alone, but not in very large groups</a:t>
            </a:r>
          </a:p>
          <a:p>
            <a:pPr lvl="1"/>
            <a:r>
              <a:rPr lang="en-US" sz="2000" dirty="0"/>
              <a:t>Alone (30%): No help finding lifeboats </a:t>
            </a:r>
          </a:p>
          <a:p>
            <a:pPr lvl="1"/>
            <a:r>
              <a:rPr lang="en-US" sz="2000" dirty="0"/>
              <a:t>Small (55%): Could stay together, mutual aid </a:t>
            </a:r>
          </a:p>
          <a:p>
            <a:pPr lvl="1"/>
            <a:r>
              <a:rPr lang="en-US" sz="2000" dirty="0"/>
              <a:t>Large (16%): Too hard to coordinate, keep together</a:t>
            </a:r>
          </a:p>
          <a:p>
            <a:r>
              <a:rPr lang="en-US" sz="2000" b="1" dirty="0"/>
              <a:t>Social Status Impact:</a:t>
            </a:r>
          </a:p>
          <a:p>
            <a:pPr lvl="1"/>
            <a:r>
              <a:rPr lang="en-US" sz="2000" b="1" dirty="0"/>
              <a:t>Passenger class (Pclass) was a critical predictor</a:t>
            </a:r>
            <a:r>
              <a:rPr lang="en-US" sz="2000" dirty="0"/>
              <a:t> - directly indicating social status</a:t>
            </a:r>
          </a:p>
          <a:p>
            <a:pPr lvl="1"/>
            <a:r>
              <a:rPr lang="en-US" sz="2000" b="1" dirty="0"/>
              <a:t>1st class: 62.9% survival rate</a:t>
            </a:r>
            <a:endParaRPr lang="en-US" sz="2000" dirty="0"/>
          </a:p>
          <a:p>
            <a:pPr lvl="1"/>
            <a:r>
              <a:rPr lang="en-US" sz="2000" b="1" dirty="0"/>
              <a:t>2nd class: 47.3% survival rate</a:t>
            </a:r>
            <a:endParaRPr lang="en-US" sz="2000" dirty="0"/>
          </a:p>
          <a:p>
            <a:pPr lvl="1"/>
            <a:r>
              <a:rPr lang="en-US" sz="2000" b="1" dirty="0"/>
              <a:t>3rd class: 24.2% survival rate</a:t>
            </a:r>
            <a:endParaRPr lang="en-US" sz="2000" dirty="0"/>
          </a:p>
          <a:p>
            <a:pPr lvl="1"/>
            <a:r>
              <a:rPr lang="en-US" sz="2000" b="1" dirty="0"/>
              <a:t>Fare amount</a:t>
            </a:r>
            <a:r>
              <a:rPr lang="en-US" sz="2000" dirty="0"/>
              <a:t> (proxy for wealth) was the 3rd most important feature</a:t>
            </a:r>
          </a:p>
        </p:txBody>
      </p:sp>
    </p:spTree>
    <p:extLst>
      <p:ext uri="{BB962C8B-B14F-4D97-AF65-F5344CB8AC3E}">
        <p14:creationId xmlns:p14="http://schemas.microsoft.com/office/powerpoint/2010/main" val="301420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FB73-1096-9725-0934-7287D3FB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C60A0-9A2C-223C-CB73-D8533398F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791075" cy="301783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lIns="182880" tIns="182880" rIns="182880" bIns="182880">
            <a:normAutofit fontScale="70000" lnSpcReduction="20000"/>
          </a:bodyPr>
          <a:lstStyle/>
          <a:p>
            <a:r>
              <a:rPr lang="en-US" dirty="0"/>
              <a:t>Test Accuracy: 79.3%</a:t>
            </a:r>
          </a:p>
          <a:p>
            <a:pPr lvl="1"/>
            <a:r>
              <a:rPr lang="en-US" dirty="0"/>
              <a:t>Out of 100 passengers, model correctly predicts survival for 79</a:t>
            </a:r>
          </a:p>
          <a:p>
            <a:pPr lvl="1"/>
            <a:r>
              <a:rPr lang="en-US" dirty="0"/>
              <a:t>Calculated on 20% holdout data never seen during training</a:t>
            </a:r>
          </a:p>
          <a:p>
            <a:r>
              <a:rPr lang="en-US" dirty="0"/>
              <a:t>Kaggle Score: 77.3%</a:t>
            </a:r>
          </a:p>
          <a:p>
            <a:pPr lvl="1"/>
            <a:r>
              <a:rPr lang="en-US" dirty="0"/>
              <a:t>Real-world test on completely unseen data (418 passengers)</a:t>
            </a:r>
          </a:p>
          <a:p>
            <a:pPr lvl="1"/>
            <a:r>
              <a:rPr lang="en-US" dirty="0"/>
              <a:t>Lower than test accuracy is normal - this is the true performance</a:t>
            </a:r>
          </a:p>
          <a:p>
            <a:r>
              <a:rPr lang="en-US" dirty="0"/>
              <a:t>F1 Score: 73.0%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38D194-1769-341A-C00C-571AF4B1920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2433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Top Algorithm</a:t>
            </a:r>
          </a:p>
          <a:p>
            <a:pPr marL="0" indent="0">
              <a:buNone/>
            </a:pPr>
            <a:r>
              <a:rPr lang="en-US" sz="2200" b="1" dirty="0"/>
              <a:t>Gradient Boosting Classifier</a:t>
            </a:r>
            <a:endParaRPr lang="en-US" sz="2200" dirty="0"/>
          </a:p>
          <a:p>
            <a:r>
              <a:rPr lang="en-US" sz="2200" dirty="0"/>
              <a:t>Selected after rigorous testing of 9 algorithms</a:t>
            </a:r>
          </a:p>
          <a:p>
            <a:r>
              <a:rPr lang="en-US" sz="2200" dirty="0"/>
              <a:t>Optimal parameters found through grid search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898861-D38E-2F9E-BE9F-47290A3E70BD}"/>
              </a:ext>
            </a:extLst>
          </p:cNvPr>
          <p:cNvSpPr txBox="1">
            <a:spLocks/>
          </p:cNvSpPr>
          <p:nvPr/>
        </p:nvSpPr>
        <p:spPr>
          <a:xfrm>
            <a:off x="6096000" y="4392502"/>
            <a:ext cx="5257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Performance Metrics</a:t>
            </a:r>
          </a:p>
          <a:p>
            <a:r>
              <a:rPr lang="en-US" sz="2200" b="1" dirty="0"/>
              <a:t>Precision:</a:t>
            </a:r>
            <a:r>
              <a:rPr lang="en-US" sz="2200" dirty="0"/>
              <a:t> 79% (reliable predictions)</a:t>
            </a:r>
          </a:p>
          <a:p>
            <a:r>
              <a:rPr lang="en-US" sz="2200" b="1" dirty="0"/>
              <a:t>Recall:</a:t>
            </a:r>
            <a:r>
              <a:rPr lang="en-US" sz="2200" dirty="0"/>
              <a:t> 68% (catches most survivors)</a:t>
            </a:r>
          </a:p>
          <a:p>
            <a:r>
              <a:rPr lang="en-US" sz="2200" b="1" dirty="0"/>
              <a:t>Cross-Val Score:</a:t>
            </a:r>
            <a:r>
              <a:rPr lang="en-US" sz="2200" dirty="0"/>
              <a:t> 83% (robust model)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DA518-63ED-4847-E94A-8B64AB6E08F1}"/>
              </a:ext>
            </a:extLst>
          </p:cNvPr>
          <p:cNvSpPr txBox="1"/>
          <p:nvPr/>
        </p:nvSpPr>
        <p:spPr>
          <a:xfrm>
            <a:off x="838200" y="5112235"/>
            <a:ext cx="4330461" cy="92333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10800000" scaled="0"/>
            <a:tileRect/>
          </a:gra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dirty="0"/>
              <a:t>First time submission – got 77.3%!</a:t>
            </a:r>
          </a:p>
          <a:p>
            <a:r>
              <a:rPr lang="en-US" dirty="0"/>
              <a:t>Top 30-40% on leaderboard</a:t>
            </a:r>
          </a:p>
        </p:txBody>
      </p:sp>
    </p:spTree>
    <p:extLst>
      <p:ext uri="{BB962C8B-B14F-4D97-AF65-F5344CB8AC3E}">
        <p14:creationId xmlns:p14="http://schemas.microsoft.com/office/powerpoint/2010/main" val="265399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C97-E4FB-7978-207B-FCBD6EF5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8515-4EB4-F68E-B709-BD1B056F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245"/>
            <a:ext cx="10515600" cy="3853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Emergency Response</a:t>
            </a:r>
          </a:p>
          <a:p>
            <a:pPr marL="0" indent="0">
              <a:buNone/>
            </a:pPr>
            <a:r>
              <a:rPr lang="en-US" sz="2200" dirty="0"/>
              <a:t>Optimize resource allocation during natural disasters and evacuations</a:t>
            </a:r>
          </a:p>
          <a:p>
            <a:pPr marL="0" indent="0">
              <a:buNone/>
            </a:pPr>
            <a:r>
              <a:rPr lang="en-US" sz="2400" b="1" dirty="0"/>
              <a:t>Safety Protocols</a:t>
            </a:r>
          </a:p>
          <a:p>
            <a:pPr marL="0" indent="0">
              <a:buNone/>
            </a:pPr>
            <a:r>
              <a:rPr lang="en-US" sz="2200" dirty="0"/>
              <a:t>Design better emergency procedures based on survival patterns</a:t>
            </a:r>
          </a:p>
          <a:p>
            <a:pPr marL="0" indent="0">
              <a:buNone/>
            </a:pPr>
            <a:r>
              <a:rPr lang="en-US" b="1" dirty="0"/>
              <a:t>Healthcare Triage</a:t>
            </a:r>
          </a:p>
          <a:p>
            <a:pPr marL="0" indent="0">
              <a:buNone/>
            </a:pPr>
            <a:r>
              <a:rPr lang="en-US" sz="2200" dirty="0"/>
              <a:t>Predict patient outcomes to prioritize treatment in crisis situations</a:t>
            </a:r>
          </a:p>
          <a:p>
            <a:pPr marL="0" indent="0">
              <a:buNone/>
            </a:pPr>
            <a:r>
              <a:rPr lang="en-US" b="1" dirty="0"/>
              <a:t>Insurance Risk</a:t>
            </a:r>
          </a:p>
          <a:p>
            <a:pPr marL="0" indent="0">
              <a:buNone/>
            </a:pPr>
            <a:r>
              <a:rPr lang="en-US" sz="2200" dirty="0"/>
              <a:t>Assess risk factors for life and travel insurance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A1C0F6-3C5F-8502-86EE-3FA9C7022588}"/>
              </a:ext>
            </a:extLst>
          </p:cNvPr>
          <p:cNvSpPr txBox="1"/>
          <p:nvPr/>
        </p:nvSpPr>
        <p:spPr>
          <a:xfrm>
            <a:off x="6096000" y="1352914"/>
            <a:ext cx="4853651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If we can predict with 77% accuracy a historical event, imagine what we can predict today - </a:t>
            </a:r>
          </a:p>
        </p:txBody>
      </p:sp>
    </p:spTree>
    <p:extLst>
      <p:ext uri="{BB962C8B-B14F-4D97-AF65-F5344CB8AC3E}">
        <p14:creationId xmlns:p14="http://schemas.microsoft.com/office/powerpoint/2010/main" val="3834464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A12A-A140-6984-DA20-E4369A48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Value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316D-74F1-221B-54A2-F6E4807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724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Demonstrated Capabilities</a:t>
            </a:r>
          </a:p>
          <a:p>
            <a:r>
              <a:rPr lang="en-US" sz="2200" b="1" dirty="0"/>
              <a:t>End-to-end ML pipeline</a:t>
            </a:r>
            <a:r>
              <a:rPr lang="en-US" sz="2200" dirty="0"/>
              <a:t> development</a:t>
            </a:r>
          </a:p>
          <a:p>
            <a:r>
              <a:rPr lang="en-US" sz="2200" b="1" dirty="0"/>
              <a:t>Feature engineering</a:t>
            </a:r>
            <a:r>
              <a:rPr lang="en-US" sz="2200" dirty="0"/>
              <a:t> for better predictions</a:t>
            </a:r>
          </a:p>
          <a:p>
            <a:r>
              <a:rPr lang="en-US" sz="2200" b="1" dirty="0"/>
              <a:t>Model optimization</a:t>
            </a:r>
            <a:r>
              <a:rPr lang="en-US" sz="2200" dirty="0"/>
              <a:t> and validation</a:t>
            </a:r>
          </a:p>
          <a:p>
            <a:r>
              <a:rPr lang="en-US" sz="2200" b="1" dirty="0"/>
              <a:t>Production deployment</a:t>
            </a:r>
            <a:r>
              <a:rPr lang="en-US" sz="2200" dirty="0"/>
              <a:t> ready solutions</a:t>
            </a:r>
          </a:p>
          <a:p>
            <a:r>
              <a:rPr lang="en-US" sz="2200" b="1" dirty="0"/>
              <a:t>Business insight</a:t>
            </a:r>
            <a:r>
              <a:rPr lang="en-US" sz="2200" dirty="0"/>
              <a:t> extraction from data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7F554-6FAA-68A7-6379-384A49304A7F}"/>
              </a:ext>
            </a:extLst>
          </p:cNvPr>
          <p:cNvSpPr txBox="1"/>
          <p:nvPr/>
        </p:nvSpPr>
        <p:spPr>
          <a:xfrm>
            <a:off x="7401047" y="1825625"/>
            <a:ext cx="3171704" cy="17543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View Complete Project</a:t>
            </a:r>
          </a:p>
          <a:p>
            <a:r>
              <a:rPr lang="en-US" dirty="0"/>
              <a:t>Explore the full codebase, methodology, and results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angelacyu</a:t>
            </a:r>
            <a:r>
              <a:rPr lang="en-US" dirty="0">
                <a:hlinkClick r:id="rId3"/>
              </a:rPr>
              <a:t>/titanic-</a:t>
            </a:r>
            <a:r>
              <a:rPr lang="en-US" dirty="0" err="1">
                <a:hlinkClick r:id="rId3"/>
              </a:rPr>
              <a:t>kaggle</a:t>
            </a:r>
            <a:r>
              <a:rPr lang="en-US" dirty="0">
                <a:hlinkClick r:id="rId3"/>
              </a:rPr>
              <a:t>-challenge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37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654</Words>
  <Application>Microsoft Macintosh PowerPoint</Application>
  <PresentationFormat>Widescreen</PresentationFormat>
  <Paragraphs>91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Predicting Survival in Crisis</vt:lpstr>
      <vt:lpstr>Our Systematic Approach</vt:lpstr>
      <vt:lpstr>Key Discoveries</vt:lpstr>
      <vt:lpstr>Deeper Insights</vt:lpstr>
      <vt:lpstr>Optimization &amp; Results</vt:lpstr>
      <vt:lpstr>Future Application</vt:lpstr>
      <vt:lpstr>Business Value &amp;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Angela Yu</dc:creator>
  <cp:lastModifiedBy>Angela Yu</cp:lastModifiedBy>
  <cp:revision>7</cp:revision>
  <dcterms:created xsi:type="dcterms:W3CDTF">2025-08-19T15:41:28Z</dcterms:created>
  <dcterms:modified xsi:type="dcterms:W3CDTF">2025-09-09T17:10:40Z</dcterms:modified>
</cp:coreProperties>
</file>