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037d9fe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037d9fe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037d9fe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037d9fe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037d9fe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037d9fe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37d9fe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37d9fe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37d9fe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37d9fe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c63ab8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c63ab8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c63ab8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c63ab8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c63ab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c63ab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c63ab8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c63ab8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f1d51810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f1d51810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c63ab8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c63ab8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37d9fe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37d9fe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ec63ab8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ec63ab8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ScriptShark Language Documentation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Program 1</a:t>
            </a:r>
            <a:endParaRPr/>
          </a:p>
        </p:txBody>
      </p:sp>
      <p:sp>
        <p:nvSpPr>
          <p:cNvPr id="114" name="Google Shape;114;p22"/>
          <p:cNvSpPr txBox="1"/>
          <p:nvPr>
            <p:ph idx="1" type="body"/>
          </p:nvPr>
        </p:nvSpPr>
        <p:spPr>
          <a:xfrm>
            <a:off x="311700" y="1152475"/>
            <a:ext cx="379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F</a:t>
            </a:r>
            <a:r>
              <a:rPr lang="en" sz="1100">
                <a:solidFill>
                  <a:schemeClr val="dk1"/>
                </a:solidFill>
              </a:rPr>
              <a:t>eatures shown: for loop, addition/multiplication, print number, not operator</a:t>
            </a:r>
            <a:endParaRPr sz="1100">
              <a:solidFill>
                <a:schemeClr val="dk1"/>
              </a:solidFill>
            </a:endParaRPr>
          </a:p>
          <a:p>
            <a:pPr indent="0" lvl="0" marL="0" rtl="0" algn="l">
              <a:spcBef>
                <a:spcPts val="1200"/>
              </a:spcBef>
              <a:spcAft>
                <a:spcPts val="0"/>
              </a:spcAft>
              <a:buNone/>
            </a:pPr>
            <a:r>
              <a:rPr lang="en" sz="1100">
                <a:solidFill>
                  <a:schemeClr val="dk1"/>
                </a:solidFill>
              </a:rPr>
              <a:t>Goal: Calculate 2 power 3</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Expected output: 8</a:t>
            </a:r>
            <a:endParaRPr sz="1100">
              <a:solidFill>
                <a:schemeClr val="dk1"/>
              </a:solidFill>
            </a:endParaRPr>
          </a:p>
          <a:p>
            <a:pPr indent="0" lvl="0" marL="0" rtl="0" algn="l">
              <a:spcBef>
                <a:spcPts val="1200"/>
              </a:spcBef>
              <a:spcAft>
                <a:spcPts val="1200"/>
              </a:spcAft>
              <a:buNone/>
            </a:pPr>
            <a:r>
              <a:t/>
            </a:r>
            <a:endParaRPr sz="1100"/>
          </a:p>
        </p:txBody>
      </p:sp>
      <p:sp>
        <p:nvSpPr>
          <p:cNvPr id="115" name="Google Shape;115;p22"/>
          <p:cNvSpPr txBox="1"/>
          <p:nvPr/>
        </p:nvSpPr>
        <p:spPr>
          <a:xfrm>
            <a:off x="4109400" y="1152475"/>
            <a:ext cx="3797700" cy="37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begin</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	z := 1;</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	for i := 0; not i = 3; i := i + 1 do</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		z := z * 2</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	endfor;</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	print(z)</a:t>
            </a:r>
            <a:endParaRPr b="1" sz="11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2"/>
                </a:solidFill>
                <a:latin typeface="Roboto Mono"/>
                <a:ea typeface="Roboto Mono"/>
                <a:cs typeface="Roboto Mono"/>
                <a:sym typeface="Roboto Mono"/>
              </a:rPr>
              <a:t>end.</a:t>
            </a:r>
            <a:endParaRPr b="1" sz="1100">
              <a:solidFill>
                <a:schemeClr val="dk2"/>
              </a:solidFill>
              <a:latin typeface="Roboto Mono"/>
              <a:ea typeface="Roboto Mono"/>
              <a:cs typeface="Roboto Mono"/>
              <a:sym typeface="Roboto Mono"/>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Program 2</a:t>
            </a:r>
            <a:endParaRPr/>
          </a:p>
        </p:txBody>
      </p:sp>
      <p:sp>
        <p:nvSpPr>
          <p:cNvPr id="121" name="Google Shape;121;p23"/>
          <p:cNvSpPr txBox="1"/>
          <p:nvPr>
            <p:ph idx="1" type="body"/>
          </p:nvPr>
        </p:nvSpPr>
        <p:spPr>
          <a:xfrm>
            <a:off x="311700" y="1152475"/>
            <a:ext cx="377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F</a:t>
            </a:r>
            <a:r>
              <a:rPr lang="en" sz="1100">
                <a:solidFill>
                  <a:schemeClr val="dk1"/>
                </a:solidFill>
              </a:rPr>
              <a:t>eatures shown: while loop, subtraction/division</a:t>
            </a:r>
            <a:endParaRPr sz="1100">
              <a:solidFill>
                <a:schemeClr val="dk1"/>
              </a:solidFill>
            </a:endParaRPr>
          </a:p>
          <a:p>
            <a:pPr indent="0" lvl="0" marL="0" rtl="0" algn="l">
              <a:spcBef>
                <a:spcPts val="1200"/>
              </a:spcBef>
              <a:spcAft>
                <a:spcPts val="0"/>
              </a:spcAft>
              <a:buNone/>
            </a:pPr>
            <a:r>
              <a:rPr lang="en" sz="1100">
                <a:solidFill>
                  <a:schemeClr val="dk1"/>
                </a:solidFill>
              </a:rPr>
              <a:t>Goal: Divide 9 by 3 for 2 times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Expected output: 1</a:t>
            </a:r>
            <a:endParaRPr sz="1100">
              <a:solidFill>
                <a:schemeClr val="dk1"/>
              </a:solidFill>
            </a:endParaRPr>
          </a:p>
          <a:p>
            <a:pPr indent="0" lvl="0" marL="0" rtl="0" algn="l">
              <a:spcBef>
                <a:spcPts val="1200"/>
              </a:spcBef>
              <a:spcAft>
                <a:spcPts val="1200"/>
              </a:spcAft>
              <a:buNone/>
            </a:pPr>
            <a:r>
              <a:t/>
            </a:r>
            <a:endParaRPr sz="1100"/>
          </a:p>
        </p:txBody>
      </p:sp>
      <p:sp>
        <p:nvSpPr>
          <p:cNvPr id="122" name="Google Shape;122;p23"/>
          <p:cNvSpPr txBox="1"/>
          <p:nvPr>
            <p:ph idx="1" type="body"/>
          </p:nvPr>
        </p:nvSpPr>
        <p:spPr>
          <a:xfrm>
            <a:off x="4090800" y="1152475"/>
            <a:ext cx="377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latin typeface="Roboto Mono"/>
                <a:ea typeface="Roboto Mono"/>
                <a:cs typeface="Roboto Mono"/>
                <a:sym typeface="Roboto Mono"/>
              </a:rPr>
              <a:t>begin</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i := 2;</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z := 9;</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while not i = 0 do</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z := z / 3;</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i := i - 1;</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endwhile;</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print(z)</a:t>
            </a:r>
            <a:endParaRPr b="1" sz="1100">
              <a:latin typeface="Roboto Mono"/>
              <a:ea typeface="Roboto Mono"/>
              <a:cs typeface="Roboto Mono"/>
              <a:sym typeface="Roboto Mono"/>
            </a:endParaRPr>
          </a:p>
          <a:p>
            <a:pPr indent="0" lvl="0" marL="0" rtl="0" algn="l">
              <a:spcBef>
                <a:spcPts val="1200"/>
              </a:spcBef>
              <a:spcAft>
                <a:spcPts val="1200"/>
              </a:spcAft>
              <a:buNone/>
            </a:pPr>
            <a:r>
              <a:rPr b="1" lang="en" sz="1100">
                <a:latin typeface="Roboto Mono"/>
                <a:ea typeface="Roboto Mono"/>
                <a:cs typeface="Roboto Mono"/>
                <a:sym typeface="Roboto Mono"/>
              </a:rPr>
              <a:t>end.</a:t>
            </a:r>
            <a:endParaRPr b="1" sz="110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Program 3</a:t>
            </a:r>
            <a:endParaRPr/>
          </a:p>
        </p:txBody>
      </p:sp>
      <p:sp>
        <p:nvSpPr>
          <p:cNvPr id="128" name="Google Shape;128;p24"/>
          <p:cNvSpPr txBox="1"/>
          <p:nvPr>
            <p:ph idx="1" type="body"/>
          </p:nvPr>
        </p:nvSpPr>
        <p:spPr>
          <a:xfrm>
            <a:off x="311700" y="1152475"/>
            <a:ext cx="379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F</a:t>
            </a:r>
            <a:r>
              <a:rPr lang="en" sz="1100">
                <a:solidFill>
                  <a:schemeClr val="dk1"/>
                </a:solidFill>
              </a:rPr>
              <a:t>eatures shown: for i in range, string var, print string</a:t>
            </a:r>
            <a:endParaRPr sz="1100">
              <a:solidFill>
                <a:schemeClr val="dk1"/>
              </a:solidFill>
            </a:endParaRPr>
          </a:p>
          <a:p>
            <a:pPr indent="0" lvl="0" marL="0" rtl="0" algn="l">
              <a:spcBef>
                <a:spcPts val="1200"/>
              </a:spcBef>
              <a:spcAft>
                <a:spcPts val="0"/>
              </a:spcAft>
              <a:buNone/>
            </a:pPr>
            <a:r>
              <a:rPr lang="en" sz="1100">
                <a:solidFill>
                  <a:schemeClr val="dk1"/>
                </a:solidFill>
              </a:rPr>
              <a:t>Goal: print “hello” for 4 times</a:t>
            </a:r>
            <a:endParaRPr sz="1100">
              <a:solidFill>
                <a:schemeClr val="dk1"/>
              </a:solidFill>
            </a:endParaRPr>
          </a:p>
          <a:p>
            <a:pPr indent="0" lvl="0" marL="0" rtl="0" algn="l">
              <a:spcBef>
                <a:spcPts val="1200"/>
              </a:spcBef>
              <a:spcAft>
                <a:spcPts val="0"/>
              </a:spcAft>
              <a:buNone/>
            </a:pPr>
            <a:r>
              <a:rPr lang="en" sz="1100">
                <a:solidFill>
                  <a:schemeClr val="dk1"/>
                </a:solidFill>
              </a:rPr>
              <a:t>Expected output: </a:t>
            </a:r>
            <a:endParaRPr sz="1100">
              <a:solidFill>
                <a:schemeClr val="dk1"/>
              </a:solidFill>
            </a:endParaRPr>
          </a:p>
          <a:p>
            <a:pPr indent="0" lvl="0" marL="0" rtl="0" algn="l">
              <a:spcBef>
                <a:spcPts val="1200"/>
              </a:spcBef>
              <a:spcAft>
                <a:spcPts val="0"/>
              </a:spcAft>
              <a:buNone/>
            </a:pPr>
            <a:r>
              <a:rPr lang="en" sz="1100">
                <a:solidFill>
                  <a:schemeClr val="dk1"/>
                </a:solidFill>
              </a:rPr>
              <a:t>	hello</a:t>
            </a:r>
            <a:endParaRPr sz="1100">
              <a:solidFill>
                <a:schemeClr val="dk1"/>
              </a:solidFill>
            </a:endParaRPr>
          </a:p>
          <a:p>
            <a:pPr indent="0" lvl="0" marL="0" rtl="0" algn="l">
              <a:spcBef>
                <a:spcPts val="1200"/>
              </a:spcBef>
              <a:spcAft>
                <a:spcPts val="0"/>
              </a:spcAft>
              <a:buNone/>
            </a:pPr>
            <a:r>
              <a:rPr lang="en" sz="1100">
                <a:solidFill>
                  <a:schemeClr val="dk1"/>
                </a:solidFill>
              </a:rPr>
              <a:t>	hello</a:t>
            </a:r>
            <a:endParaRPr sz="1100">
              <a:solidFill>
                <a:schemeClr val="dk1"/>
              </a:solidFill>
            </a:endParaRPr>
          </a:p>
          <a:p>
            <a:pPr indent="0" lvl="0" marL="0" rtl="0" algn="l">
              <a:spcBef>
                <a:spcPts val="1200"/>
              </a:spcBef>
              <a:spcAft>
                <a:spcPts val="0"/>
              </a:spcAft>
              <a:buNone/>
            </a:pPr>
            <a:r>
              <a:rPr lang="en" sz="1100">
                <a:solidFill>
                  <a:schemeClr val="dk1"/>
                </a:solidFill>
              </a:rPr>
              <a:t>	hello</a:t>
            </a:r>
            <a:endParaRPr sz="1100">
              <a:solidFill>
                <a:schemeClr val="dk1"/>
              </a:solidFill>
            </a:endParaRPr>
          </a:p>
          <a:p>
            <a:pPr indent="0" lvl="0" marL="0" rtl="0" algn="l">
              <a:spcBef>
                <a:spcPts val="1200"/>
              </a:spcBef>
              <a:spcAft>
                <a:spcPts val="1200"/>
              </a:spcAft>
              <a:buNone/>
            </a:pPr>
            <a:r>
              <a:rPr lang="en" sz="1100">
                <a:solidFill>
                  <a:schemeClr val="dk1"/>
                </a:solidFill>
              </a:rPr>
              <a:t>	hello</a:t>
            </a:r>
            <a:endParaRPr sz="1100">
              <a:solidFill>
                <a:schemeClr val="dk1"/>
              </a:solidFill>
            </a:endParaRPr>
          </a:p>
        </p:txBody>
      </p:sp>
      <p:sp>
        <p:nvSpPr>
          <p:cNvPr id="129" name="Google Shape;129;p24"/>
          <p:cNvSpPr txBox="1"/>
          <p:nvPr>
            <p:ph idx="1" type="body"/>
          </p:nvPr>
        </p:nvSpPr>
        <p:spPr>
          <a:xfrm>
            <a:off x="4268650" y="1277175"/>
            <a:ext cx="379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latin typeface="Roboto Mono"/>
                <a:ea typeface="Roboto Mono"/>
                <a:cs typeface="Roboto Mono"/>
                <a:sym typeface="Roboto Mono"/>
              </a:rPr>
              <a:t>begin</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z := "hello";</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for i in range(1,5) do</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print(z)</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endfor</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end.</a:t>
            </a:r>
            <a:endParaRPr b="1" sz="1100">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Program 4</a:t>
            </a:r>
            <a:endParaRPr/>
          </a:p>
        </p:txBody>
      </p:sp>
      <p:sp>
        <p:nvSpPr>
          <p:cNvPr id="135" name="Google Shape;135;p25"/>
          <p:cNvSpPr txBox="1"/>
          <p:nvPr>
            <p:ph idx="1" type="body"/>
          </p:nvPr>
        </p:nvSpPr>
        <p:spPr>
          <a:xfrm>
            <a:off x="311700" y="1152475"/>
            <a:ext cx="380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F</a:t>
            </a:r>
            <a:r>
              <a:rPr lang="en" sz="1100">
                <a:solidFill>
                  <a:schemeClr val="dk1"/>
                </a:solidFill>
              </a:rPr>
              <a:t>eatures shown: ternary operator, and operator</a:t>
            </a:r>
            <a:endParaRPr sz="1100">
              <a:solidFill>
                <a:schemeClr val="dk1"/>
              </a:solidFill>
            </a:endParaRPr>
          </a:p>
          <a:p>
            <a:pPr indent="0" lvl="0" marL="0" rtl="0" algn="l">
              <a:spcBef>
                <a:spcPts val="1200"/>
              </a:spcBef>
              <a:spcAft>
                <a:spcPts val="0"/>
              </a:spcAft>
              <a:buNone/>
            </a:pPr>
            <a:r>
              <a:rPr lang="en" sz="1100">
                <a:solidFill>
                  <a:schemeClr val="dk1"/>
                </a:solidFill>
              </a:rPr>
              <a:t>Goal: print “hello” if variables x and z are 1, </a:t>
            </a:r>
            <a:endParaRPr sz="1100">
              <a:solidFill>
                <a:schemeClr val="dk1"/>
              </a:solidFill>
            </a:endParaRPr>
          </a:p>
          <a:p>
            <a:pPr indent="0" lvl="0" marL="0" rtl="0" algn="l">
              <a:spcBef>
                <a:spcPts val="1200"/>
              </a:spcBef>
              <a:spcAft>
                <a:spcPts val="0"/>
              </a:spcAft>
              <a:buNone/>
            </a:pPr>
            <a:r>
              <a:rPr lang="en" sz="1100">
                <a:solidFill>
                  <a:schemeClr val="dk1"/>
                </a:solidFill>
              </a:rPr>
              <a:t>otherwise print “goodbye”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Expected output: hello</a:t>
            </a:r>
            <a:endParaRPr sz="1100">
              <a:solidFill>
                <a:schemeClr val="dk1"/>
              </a:solidFill>
            </a:endParaRPr>
          </a:p>
          <a:p>
            <a:pPr indent="0" lvl="0" marL="0" rtl="0" algn="l">
              <a:spcBef>
                <a:spcPts val="1200"/>
              </a:spcBef>
              <a:spcAft>
                <a:spcPts val="1200"/>
              </a:spcAft>
              <a:buNone/>
            </a:pPr>
            <a:r>
              <a:t/>
            </a:r>
            <a:endParaRPr sz="1100"/>
          </a:p>
        </p:txBody>
      </p:sp>
      <p:sp>
        <p:nvSpPr>
          <p:cNvPr id="136" name="Google Shape;136;p25"/>
          <p:cNvSpPr txBox="1"/>
          <p:nvPr>
            <p:ph idx="1" type="body"/>
          </p:nvPr>
        </p:nvSpPr>
        <p:spPr>
          <a:xfrm>
            <a:off x="4118400" y="1152475"/>
            <a:ext cx="4118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Mono"/>
                <a:ea typeface="Roboto Mono"/>
                <a:cs typeface="Roboto Mono"/>
                <a:sym typeface="Roboto Mono"/>
              </a:rPr>
              <a:t>begin</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x := 1;</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z := x;</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	x = 1 and z = 1 ? </a:t>
            </a:r>
            <a:endParaRPr b="1" sz="1100">
              <a:latin typeface="Roboto Mono"/>
              <a:ea typeface="Roboto Mono"/>
              <a:cs typeface="Roboto Mono"/>
              <a:sym typeface="Roboto Mono"/>
            </a:endParaRPr>
          </a:p>
          <a:p>
            <a:pPr indent="457200" lvl="0" marL="0" rtl="0" algn="l">
              <a:spcBef>
                <a:spcPts val="1200"/>
              </a:spcBef>
              <a:spcAft>
                <a:spcPts val="0"/>
              </a:spcAft>
              <a:buNone/>
            </a:pPr>
            <a:r>
              <a:rPr b="1" lang="en" sz="1100">
                <a:latin typeface="Roboto Mono"/>
                <a:ea typeface="Roboto Mono"/>
                <a:cs typeface="Roboto Mono"/>
                <a:sym typeface="Roboto Mono"/>
              </a:rPr>
              <a:t>print("hello") : print("goodbye") endtern</a:t>
            </a:r>
            <a:endParaRPr b="1" sz="1100">
              <a:latin typeface="Roboto Mono"/>
              <a:ea typeface="Roboto Mono"/>
              <a:cs typeface="Roboto Mono"/>
              <a:sym typeface="Roboto Mono"/>
            </a:endParaRPr>
          </a:p>
          <a:p>
            <a:pPr indent="0" lvl="0" marL="0" rtl="0" algn="l">
              <a:spcBef>
                <a:spcPts val="1200"/>
              </a:spcBef>
              <a:spcAft>
                <a:spcPts val="0"/>
              </a:spcAft>
              <a:buNone/>
            </a:pPr>
            <a:r>
              <a:rPr b="1" lang="en" sz="1100">
                <a:latin typeface="Roboto Mono"/>
                <a:ea typeface="Roboto Mono"/>
                <a:cs typeface="Roboto Mono"/>
                <a:sym typeface="Roboto Mono"/>
              </a:rPr>
              <a:t>end.</a:t>
            </a:r>
            <a:endParaRPr b="1" sz="1100">
              <a:latin typeface="Roboto Mono"/>
              <a:ea typeface="Roboto Mono"/>
              <a:cs typeface="Roboto Mono"/>
              <a:sym typeface="Roboto Mono"/>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Program 5</a:t>
            </a:r>
            <a:endParaRPr/>
          </a:p>
        </p:txBody>
      </p:sp>
      <p:sp>
        <p:nvSpPr>
          <p:cNvPr id="142" name="Google Shape;142;p26"/>
          <p:cNvSpPr txBox="1"/>
          <p:nvPr>
            <p:ph idx="1" type="body"/>
          </p:nvPr>
        </p:nvSpPr>
        <p:spPr>
          <a:xfrm>
            <a:off x="311700" y="1152475"/>
            <a:ext cx="379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Features shown</a:t>
            </a:r>
            <a:r>
              <a:rPr lang="en" sz="1100">
                <a:solidFill>
                  <a:schemeClr val="dk1"/>
                </a:solidFill>
              </a:rPr>
              <a:t>: or operator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Goal: Perform binary OR operator on 1 and 1</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Expected output: 1</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1200"/>
              </a:spcAft>
              <a:buNone/>
            </a:pPr>
            <a:r>
              <a:t/>
            </a:r>
            <a:endParaRPr sz="1100"/>
          </a:p>
        </p:txBody>
      </p:sp>
      <p:sp>
        <p:nvSpPr>
          <p:cNvPr id="143" name="Google Shape;143;p26"/>
          <p:cNvSpPr txBox="1"/>
          <p:nvPr>
            <p:ph idx="1" type="body"/>
          </p:nvPr>
        </p:nvSpPr>
        <p:spPr>
          <a:xfrm>
            <a:off x="4109400" y="1152475"/>
            <a:ext cx="37977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400">
                <a:latin typeface="Roboto Mono"/>
                <a:ea typeface="Roboto Mono"/>
                <a:cs typeface="Roboto Mono"/>
                <a:sym typeface="Roboto Mono"/>
              </a:rPr>
              <a:t>begin</a:t>
            </a:r>
            <a:endParaRPr b="1" sz="4400">
              <a:latin typeface="Roboto Mono"/>
              <a:ea typeface="Roboto Mono"/>
              <a:cs typeface="Roboto Mono"/>
              <a:sym typeface="Roboto Mono"/>
            </a:endParaRPr>
          </a:p>
          <a:p>
            <a:pPr indent="0" lvl="0" marL="0" rtl="0" algn="l">
              <a:spcBef>
                <a:spcPts val="1200"/>
              </a:spcBef>
              <a:spcAft>
                <a:spcPts val="0"/>
              </a:spcAft>
              <a:buNone/>
            </a:pPr>
            <a:r>
              <a:rPr b="1" lang="en" sz="4400">
                <a:latin typeface="Roboto Mono"/>
                <a:ea typeface="Roboto Mono"/>
                <a:cs typeface="Roboto Mono"/>
                <a:sym typeface="Roboto Mono"/>
              </a:rPr>
              <a:t>	x := 0;</a:t>
            </a:r>
            <a:endParaRPr b="1" sz="4400">
              <a:latin typeface="Roboto Mono"/>
              <a:ea typeface="Roboto Mono"/>
              <a:cs typeface="Roboto Mono"/>
              <a:sym typeface="Roboto Mono"/>
            </a:endParaRPr>
          </a:p>
          <a:p>
            <a:pPr indent="0" lvl="0" marL="0" rtl="0" algn="l">
              <a:spcBef>
                <a:spcPts val="1200"/>
              </a:spcBef>
              <a:spcAft>
                <a:spcPts val="0"/>
              </a:spcAft>
              <a:buNone/>
            </a:pPr>
            <a:r>
              <a:rPr b="1" lang="en" sz="4400">
                <a:latin typeface="Roboto Mono"/>
                <a:ea typeface="Roboto Mono"/>
                <a:cs typeface="Roboto Mono"/>
                <a:sym typeface="Roboto Mono"/>
              </a:rPr>
              <a:t>	y := 1;</a:t>
            </a:r>
            <a:endParaRPr b="1" sz="4400">
              <a:latin typeface="Roboto Mono"/>
              <a:ea typeface="Roboto Mono"/>
              <a:cs typeface="Roboto Mono"/>
              <a:sym typeface="Roboto Mono"/>
            </a:endParaRPr>
          </a:p>
          <a:p>
            <a:pPr indent="0" lvl="0" marL="0" rtl="0" algn="l">
              <a:spcBef>
                <a:spcPts val="1200"/>
              </a:spcBef>
              <a:spcAft>
                <a:spcPts val="0"/>
              </a:spcAft>
              <a:buNone/>
            </a:pPr>
            <a:r>
              <a:rPr b="1" lang="en" sz="4400">
                <a:latin typeface="Roboto Mono"/>
                <a:ea typeface="Roboto Mono"/>
                <a:cs typeface="Roboto Mono"/>
                <a:sym typeface="Roboto Mono"/>
              </a:rPr>
              <a:t>	if x = 1 or y = 1 then z := 1 else z := 0 endif;</a:t>
            </a:r>
            <a:endParaRPr b="1" sz="4400">
              <a:latin typeface="Roboto Mono"/>
              <a:ea typeface="Roboto Mono"/>
              <a:cs typeface="Roboto Mono"/>
              <a:sym typeface="Roboto Mono"/>
            </a:endParaRPr>
          </a:p>
          <a:p>
            <a:pPr indent="457200" lvl="0" marL="0" rtl="0" algn="l">
              <a:spcBef>
                <a:spcPts val="1200"/>
              </a:spcBef>
              <a:spcAft>
                <a:spcPts val="0"/>
              </a:spcAft>
              <a:buNone/>
            </a:pPr>
            <a:r>
              <a:rPr b="1" lang="en" sz="4400">
                <a:latin typeface="Roboto Mono"/>
                <a:ea typeface="Roboto Mono"/>
                <a:cs typeface="Roboto Mono"/>
                <a:sym typeface="Roboto Mono"/>
              </a:rPr>
              <a:t>print(z)</a:t>
            </a:r>
            <a:endParaRPr b="1" sz="4400">
              <a:latin typeface="Roboto Mono"/>
              <a:ea typeface="Roboto Mono"/>
              <a:cs typeface="Roboto Mono"/>
              <a:sym typeface="Roboto Mono"/>
            </a:endParaRPr>
          </a:p>
          <a:p>
            <a:pPr indent="0" lvl="0" marL="0" rtl="0" algn="l">
              <a:spcBef>
                <a:spcPts val="1200"/>
              </a:spcBef>
              <a:spcAft>
                <a:spcPts val="0"/>
              </a:spcAft>
              <a:buNone/>
            </a:pPr>
            <a:r>
              <a:rPr b="1" lang="en" sz="4400">
                <a:latin typeface="Roboto Mono"/>
                <a:ea typeface="Roboto Mono"/>
                <a:cs typeface="Roboto Mono"/>
                <a:sym typeface="Roboto Mono"/>
              </a:rPr>
              <a:t>end.</a:t>
            </a:r>
            <a:endParaRPr b="1" sz="4400">
              <a:latin typeface="Roboto Mono"/>
              <a:ea typeface="Roboto Mono"/>
              <a:cs typeface="Roboto Mono"/>
              <a:sym typeface="Roboto Mono"/>
            </a:endParaRPr>
          </a:p>
          <a:p>
            <a:pPr indent="0" lvl="0" marL="0" rtl="0" algn="l">
              <a:spcBef>
                <a:spcPts val="1200"/>
              </a:spcBef>
              <a:spcAft>
                <a:spcPts val="0"/>
              </a:spcAft>
              <a:buNone/>
            </a:pPr>
            <a:r>
              <a:t/>
            </a:r>
            <a:endParaRPr b="1" sz="4400"/>
          </a:p>
          <a:p>
            <a:pPr indent="0" lvl="0" marL="0" rtl="0" algn="l">
              <a:spcBef>
                <a:spcPts val="1200"/>
              </a:spcBef>
              <a:spcAft>
                <a:spcPts val="0"/>
              </a:spcAft>
              <a:buNone/>
            </a:pPr>
            <a:r>
              <a:t/>
            </a:r>
            <a:endParaRPr sz="4400"/>
          </a:p>
          <a:p>
            <a:pPr indent="0" lvl="0" marL="0" rtl="0" algn="l">
              <a:spcBef>
                <a:spcPts val="1200"/>
              </a:spcBef>
              <a:spcAft>
                <a:spcPts val="0"/>
              </a:spcAft>
              <a:buNone/>
            </a:pPr>
            <a:r>
              <a:t/>
            </a:r>
            <a:endParaRPr sz="4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In this project, we introduce "ScriptShark", a programming language that synergizes the structured syntax of a language like Java with the dynamic runtime of a language like Prolog, using Definite Clause Grammars (DCG) for its implementation.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 lexical analyzer (Prolog implementation) will use Prolog library functions to transform a stream of characters into tokens. The parser (Prolog implementation) will convert the token list to a parse tree using Definite Clause Grammars (DCG). Finally, the interpreter (also Prolog implementation) will evaluate the parse tree during runtime.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ScriptShark is designed to fulfill the specified language constraints, supporting basic data types, control structures, and loops akin to Java, while being parsed and executed within a dynamic runtime environment. By employing DCG for parsing, ScriptShark facilitates an efficient and clear translation of language constructs into an abstract syntax tree, which is then interpreted in a Prolog runtime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a:t>
            </a:r>
            <a:endParaRPr/>
          </a:p>
        </p:txBody>
      </p:sp>
      <p:sp>
        <p:nvSpPr>
          <p:cNvPr id="67" name="Google Shape;67;p15"/>
          <p:cNvSpPr txBox="1"/>
          <p:nvPr>
            <p:ph idx="1" type="body"/>
          </p:nvPr>
        </p:nvSpPr>
        <p:spPr>
          <a:xfrm>
            <a:off x="311700" y="1152475"/>
            <a:ext cx="380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P in Program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K in Block</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 in Command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B in Boolean Expression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 in Arithmetic Expression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 in String Expression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 in Identifier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N in Number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Str in String</a:t>
            </a:r>
            <a:endParaRPr sz="1100">
              <a:solidFill>
                <a:schemeClr val="dk1"/>
              </a:solidFill>
            </a:endParaRPr>
          </a:p>
          <a:p>
            <a:pPr indent="0" lvl="0" marL="0" rtl="0" algn="l">
              <a:spcBef>
                <a:spcPts val="0"/>
              </a:spcBef>
              <a:spcAft>
                <a:spcPts val="1200"/>
              </a:spcAft>
              <a:buNone/>
            </a:pPr>
            <a:r>
              <a:t/>
            </a:r>
            <a:endParaRPr/>
          </a:p>
        </p:txBody>
      </p:sp>
      <p:sp>
        <p:nvSpPr>
          <p:cNvPr id="68" name="Google Shape;68;p15"/>
          <p:cNvSpPr txBox="1"/>
          <p:nvPr>
            <p:ph idx="1" type="body"/>
          </p:nvPr>
        </p:nvSpPr>
        <p:spPr>
          <a:xfrm>
            <a:off x="4112700" y="1152475"/>
            <a:ext cx="42603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2300">
                <a:solidFill>
                  <a:schemeClr val="dk1"/>
                </a:solidFill>
              </a:rPr>
              <a:t>P → K.</a:t>
            </a:r>
            <a:endParaRPr sz="2300">
              <a:solidFill>
                <a:schemeClr val="dk1"/>
              </a:solidFill>
            </a:endParaRPr>
          </a:p>
          <a:p>
            <a:pPr indent="0" lvl="0" marL="0" rtl="0" algn="l">
              <a:spcBef>
                <a:spcPts val="0"/>
              </a:spcBef>
              <a:spcAft>
                <a:spcPts val="0"/>
              </a:spcAft>
              <a:buNone/>
            </a:pPr>
            <a:r>
              <a:rPr lang="en" sz="2300">
                <a:solidFill>
                  <a:schemeClr val="dk1"/>
                </a:solidFill>
              </a:rPr>
              <a:t>K → begin C end</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C → C; C</a:t>
            </a:r>
            <a:endParaRPr sz="2300">
              <a:solidFill>
                <a:schemeClr val="dk1"/>
              </a:solidFill>
            </a:endParaRPr>
          </a:p>
          <a:p>
            <a:pPr indent="0" lvl="0" marL="0" rtl="0" algn="l">
              <a:spcBef>
                <a:spcPts val="0"/>
              </a:spcBef>
              <a:spcAft>
                <a:spcPts val="0"/>
              </a:spcAft>
              <a:buNone/>
            </a:pPr>
            <a:r>
              <a:rPr lang="en" sz="2300">
                <a:solidFill>
                  <a:schemeClr val="dk1"/>
                </a:solidFill>
              </a:rPr>
              <a:t>C → I := E | I := B | I := S</a:t>
            </a:r>
            <a:endParaRPr sz="2300">
              <a:solidFill>
                <a:schemeClr val="dk1"/>
              </a:solidFill>
            </a:endParaRPr>
          </a:p>
          <a:p>
            <a:pPr indent="0" lvl="0" marL="0" rtl="0" algn="l">
              <a:spcBef>
                <a:spcPts val="0"/>
              </a:spcBef>
              <a:spcAft>
                <a:spcPts val="0"/>
              </a:spcAft>
              <a:buNone/>
            </a:pPr>
            <a:r>
              <a:rPr lang="en" sz="2300">
                <a:solidFill>
                  <a:schemeClr val="dk1"/>
                </a:solidFill>
              </a:rPr>
              <a:t>C → if B then C else C endif | B ? C : C endtern | while B do C endwhile | </a:t>
            </a:r>
            <a:endParaRPr sz="2300">
              <a:solidFill>
                <a:schemeClr val="dk1"/>
              </a:solidFill>
            </a:endParaRPr>
          </a:p>
          <a:p>
            <a:pPr indent="0" lvl="0" marL="0" rtl="0" algn="l">
              <a:spcBef>
                <a:spcPts val="0"/>
              </a:spcBef>
              <a:spcAft>
                <a:spcPts val="0"/>
              </a:spcAft>
              <a:buNone/>
            </a:pPr>
            <a:r>
              <a:rPr lang="en" sz="2300">
                <a:solidFill>
                  <a:schemeClr val="dk1"/>
                </a:solidFill>
              </a:rPr>
              <a:t>for C; B; C do C endfor | for C in range(N, N) do C endfor</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C → print(I) | </a:t>
            </a:r>
            <a:r>
              <a:rPr lang="en" sz="2300">
                <a:solidFill>
                  <a:schemeClr val="dk1"/>
                </a:solidFill>
              </a:rPr>
              <a:t>print(N) | print(Str)</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B → true | false | E = E | B = B | S = S | not B | B and B | B or B | I</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E → E + E | E - E | E * E | E / E | ( E ) | I | N</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I → Char {Char}</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N → Dig {Dig}</a:t>
            </a:r>
            <a:endParaRPr sz="2300">
              <a:solidFill>
                <a:schemeClr val="dk1"/>
              </a:solidFill>
            </a:endParaRPr>
          </a:p>
          <a:p>
            <a:pPr indent="0" lvl="0" marL="0" rtl="0" algn="l">
              <a:spcBef>
                <a:spcPts val="0"/>
              </a:spcBef>
              <a:spcAft>
                <a:spcPts val="0"/>
              </a:spcAft>
              <a:buNone/>
            </a:pPr>
            <a:r>
              <a:rPr lang="en" sz="2300">
                <a:solidFill>
                  <a:schemeClr val="dk1"/>
                </a:solidFill>
              </a:rPr>
              <a:t>Dig → 0 | 1 | 2 | 3 | 4 | 5 | 6 | 7 | 8 | 9</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S → Str | I</a:t>
            </a:r>
            <a:endParaRPr sz="2300">
              <a:solidFill>
                <a:schemeClr val="dk1"/>
              </a:solidFill>
            </a:endParaRPr>
          </a:p>
          <a:p>
            <a:pPr indent="0" lvl="0" marL="0" rtl="0" algn="l">
              <a:spcBef>
                <a:spcPts val="0"/>
              </a:spcBef>
              <a:spcAft>
                <a:spcPts val="0"/>
              </a:spcAft>
              <a:buNone/>
            </a:pPr>
            <a:r>
              <a:rPr lang="en" sz="2300">
                <a:solidFill>
                  <a:schemeClr val="dk1"/>
                </a:solidFill>
              </a:rPr>
              <a:t>Str → “ Char {Char} “</a:t>
            </a:r>
            <a:endParaRPr sz="2300">
              <a:solidFill>
                <a:schemeClr val="dk1"/>
              </a:solidFill>
            </a:endParaRPr>
          </a:p>
          <a:p>
            <a:pPr indent="0" lvl="0" marL="0" rtl="0" algn="l">
              <a:spcBef>
                <a:spcPts val="0"/>
              </a:spcBef>
              <a:spcAft>
                <a:spcPts val="0"/>
              </a:spcAft>
              <a:buNone/>
            </a:pPr>
            <a:r>
              <a:rPr lang="en" sz="2300">
                <a:solidFill>
                  <a:schemeClr val="dk1"/>
                </a:solidFill>
              </a:rPr>
              <a:t>Char → a | b | c | … | x | y | 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Lexical Analyzer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Lexical analysis in Prolog uses Definite Clause Grammars (DCG) to transform an input into tokens, leveraging the language's strengths in symbolic logic. This approach simplifies rule definition and integrates with Prolog's backtracking to efficiently handle ambiguities, making it ideal for robust lexical analyzers.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0D0D0D"/>
                </a:solidFill>
                <a:highlight>
                  <a:srgbClr val="FFFFFF"/>
                </a:highlight>
                <a:latin typeface="Roboto"/>
                <a:ea typeface="Roboto"/>
                <a:cs typeface="Roboto"/>
                <a:sym typeface="Roboto"/>
              </a:rPr>
              <a:t>To invoke the </a:t>
            </a:r>
            <a:r>
              <a:rPr lang="en" sz="1200">
                <a:solidFill>
                  <a:srgbClr val="0D0D0D"/>
                </a:solidFill>
                <a:highlight>
                  <a:srgbClr val="FFFFFF"/>
                </a:highlight>
                <a:latin typeface="Roboto"/>
                <a:ea typeface="Roboto"/>
                <a:cs typeface="Roboto"/>
                <a:sym typeface="Roboto"/>
              </a:rPr>
              <a:t>Lexical</a:t>
            </a:r>
            <a:r>
              <a:rPr lang="en" sz="1200">
                <a:solidFill>
                  <a:srgbClr val="0D0D0D"/>
                </a:solidFill>
                <a:highlight>
                  <a:srgbClr val="FFFFFF"/>
                </a:highlight>
                <a:latin typeface="Roboto"/>
                <a:ea typeface="Roboto"/>
                <a:cs typeface="Roboto"/>
                <a:sym typeface="Roboto"/>
              </a:rPr>
              <a:t> only, the following command can be used in a Prolog interpreter.</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0D0D0D"/>
                </a:solidFill>
                <a:highlight>
                  <a:srgbClr val="FFFFFF"/>
                </a:highlight>
                <a:latin typeface="Roboto"/>
                <a:ea typeface="Roboto"/>
                <a:cs typeface="Roboto"/>
                <a:sym typeface="Roboto"/>
              </a:rPr>
              <a:t>?- lexer('begin x := 1; z := x; x = 1 and z = 1 ? print("hello") : print("goodbye") endtern end.', Tokens).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0D0D0D"/>
              </a:solidFill>
              <a:highlight>
                <a:srgbClr val="FFFFFF"/>
              </a:highlight>
              <a:latin typeface="Roboto"/>
              <a:ea typeface="Roboto"/>
              <a:cs typeface="Roboto"/>
              <a:sym typeface="Roboto"/>
            </a:endParaRPr>
          </a:p>
        </p:txBody>
      </p:sp>
      <p:pic>
        <p:nvPicPr>
          <p:cNvPr id="75" name="Google Shape;75;p16"/>
          <p:cNvPicPr preferRelativeResize="0"/>
          <p:nvPr/>
        </p:nvPicPr>
        <p:blipFill>
          <a:blip r:embed="rId3">
            <a:alphaModFix/>
          </a:blip>
          <a:stretch>
            <a:fillRect/>
          </a:stretch>
        </p:blipFill>
        <p:spPr>
          <a:xfrm>
            <a:off x="372975" y="3125025"/>
            <a:ext cx="8459326" cy="26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Parser &amp; </a:t>
            </a:r>
            <a:r>
              <a:rPr lang="en"/>
              <a:t>Intermediate</a:t>
            </a:r>
            <a:r>
              <a:rPr lang="en"/>
              <a:t> Form</a:t>
            </a:r>
            <a:endParaRPr/>
          </a:p>
        </p:txBody>
      </p:sp>
      <p:sp>
        <p:nvSpPr>
          <p:cNvPr id="81" name="Google Shape;81;p1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The Parser is implemented in Prolog using Definite Clause Grammar (DCG). It converts the token list from the Lexical Analyzer into a parse tree as the intermediate form.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To invoke the Parser only, the following command can be used in a Prolog interpreter, where T is the resulting parse tree and Tokens is the token list: </a:t>
            </a:r>
            <a:r>
              <a:rPr lang="en" sz="1100">
                <a:solidFill>
                  <a:schemeClr val="dk1"/>
                </a:solidFill>
                <a:latin typeface="Roboto Mono"/>
                <a:ea typeface="Roboto Mono"/>
                <a:cs typeface="Roboto Mono"/>
                <a:sym typeface="Roboto Mono"/>
              </a:rPr>
              <a:t>program(T, Tokens,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 sample usage is shown below:</a:t>
            </a:r>
            <a:endParaRPr sz="1100">
              <a:solidFill>
                <a:schemeClr val="dk1"/>
              </a:solidFill>
            </a:endParaRPr>
          </a:p>
        </p:txBody>
      </p:sp>
      <p:pic>
        <p:nvPicPr>
          <p:cNvPr id="82" name="Google Shape;82;p17"/>
          <p:cNvPicPr preferRelativeResize="0"/>
          <p:nvPr/>
        </p:nvPicPr>
        <p:blipFill>
          <a:blip r:embed="rId3">
            <a:alphaModFix/>
          </a:blip>
          <a:stretch>
            <a:fillRect/>
          </a:stretch>
        </p:blipFill>
        <p:spPr>
          <a:xfrm>
            <a:off x="152400" y="2839700"/>
            <a:ext cx="8839201" cy="14336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Parser &amp; Intermediate Form (cont.)</a:t>
            </a:r>
            <a:endParaRPr/>
          </a:p>
        </p:txBody>
      </p:sp>
      <p:sp>
        <p:nvSpPr>
          <p:cNvPr id="88" name="Google Shape;88;p18"/>
          <p:cNvSpPr txBox="1"/>
          <p:nvPr>
            <p:ph idx="1" type="body"/>
          </p:nvPr>
        </p:nvSpPr>
        <p:spPr>
          <a:xfrm>
            <a:off x="311700" y="1017725"/>
            <a:ext cx="83838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The following nodes are implemented in the Parser: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Block</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block</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Command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assgn_num, assgn_bool, assgn_str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if, tern, while, for, for_range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print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Boolean Expression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bool_expr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and_expr, not_expr, or, eq</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Arithmetic Expression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add_expr, sub_expr, term</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div_term, mult_term, factor_term</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factor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Identifier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String Expression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str_expr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str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Number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num</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Interpreter</a:t>
            </a:r>
            <a:endParaRPr/>
          </a:p>
        </p:txBody>
      </p:sp>
      <p:sp>
        <p:nvSpPr>
          <p:cNvPr id="94" name="Google Shape;94;p19"/>
          <p:cNvSpPr txBox="1"/>
          <p:nvPr>
            <p:ph idx="1" type="body"/>
          </p:nvPr>
        </p:nvSpPr>
        <p:spPr>
          <a:xfrm>
            <a:off x="311700" y="1161300"/>
            <a:ext cx="8520600" cy="16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Interpreter is implemented in Prolog. It takes the parse tree generated by the Parser as input and executes the program represented by the parse tree. All programs </a:t>
            </a:r>
            <a:r>
              <a:rPr i="1" lang="en" sz="1100">
                <a:solidFill>
                  <a:schemeClr val="dk1"/>
                </a:solidFill>
              </a:rPr>
              <a:t>must assign</a:t>
            </a:r>
            <a:r>
              <a:rPr lang="en" sz="1100">
                <a:solidFill>
                  <a:schemeClr val="dk1"/>
                </a:solidFill>
              </a:rPr>
              <a:t> a value to identifier z, which is the value returned by the interpreter.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To invoke the interpreter only, the following command can be used in a Prolog interpreter, where T is the parse tree generated by the Parser, and Ret is the return value: </a:t>
            </a:r>
            <a:r>
              <a:rPr lang="en" sz="1100">
                <a:solidFill>
                  <a:schemeClr val="dk1"/>
                </a:solidFill>
                <a:latin typeface="Roboto Mono"/>
                <a:ea typeface="Roboto Mono"/>
                <a:cs typeface="Roboto Mono"/>
                <a:sym typeface="Roboto Mono"/>
              </a:rPr>
              <a:t>program_eval(T, Ret).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 sample usage is shown below:</a:t>
            </a:r>
            <a:endParaRPr sz="1100">
              <a:solidFill>
                <a:schemeClr val="dk1"/>
              </a:solidFill>
            </a:endParaRPr>
          </a:p>
        </p:txBody>
      </p:sp>
      <p:pic>
        <p:nvPicPr>
          <p:cNvPr id="95" name="Google Shape;95;p19"/>
          <p:cNvPicPr preferRelativeResize="0"/>
          <p:nvPr/>
        </p:nvPicPr>
        <p:blipFill>
          <a:blip r:embed="rId3">
            <a:alphaModFix/>
          </a:blip>
          <a:stretch>
            <a:fillRect/>
          </a:stretch>
        </p:blipFill>
        <p:spPr>
          <a:xfrm>
            <a:off x="152400" y="2979175"/>
            <a:ext cx="8839202" cy="11484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Runtime was implemented in Prolog with bash scripting. It takes one command-line argument for the name of the ScriptShark file to execute, and runs the following process:</a:t>
            </a:r>
            <a:endParaRPr sz="1100">
              <a:solidFill>
                <a:schemeClr val="dk1"/>
              </a:solidFill>
            </a:endParaRPr>
          </a:p>
          <a:p>
            <a:pPr indent="0" lvl="0" marL="0" rtl="0" algn="ctr">
              <a:spcBef>
                <a:spcPts val="1200"/>
              </a:spcBef>
              <a:spcAft>
                <a:spcPts val="0"/>
              </a:spcAft>
              <a:buNone/>
            </a:pPr>
            <a:r>
              <a:rPr lang="en" sz="1100">
                <a:solidFill>
                  <a:schemeClr val="dk1"/>
                </a:solidFill>
              </a:rPr>
              <a:t>ScriptShark file → Runtime script (preprocessing) → Tokenizer → Parser → Interpreter → Output</a:t>
            </a:r>
            <a:endParaRPr sz="1100">
              <a:solidFill>
                <a:schemeClr val="dk1"/>
              </a:solidFill>
            </a:endParaRPr>
          </a:p>
          <a:p>
            <a:pPr indent="0" lvl="0" marL="0" rtl="0" algn="l">
              <a:spcBef>
                <a:spcPts val="1200"/>
              </a:spcBef>
              <a:spcAft>
                <a:spcPts val="0"/>
              </a:spcAft>
              <a:buNone/>
            </a:pPr>
            <a:r>
              <a:rPr lang="en" sz="1100">
                <a:solidFill>
                  <a:schemeClr val="dk1"/>
                </a:solidFill>
              </a:rPr>
              <a:t>To invoke the runtime only, the following command can be run in a bash shell environment:</a:t>
            </a:r>
            <a:endParaRPr sz="1100">
              <a:solidFill>
                <a:schemeClr val="dk1"/>
              </a:solidFill>
            </a:endParaRPr>
          </a:p>
          <a:p>
            <a:pPr indent="0" lvl="0" marL="0" rtl="0" algn="ctr">
              <a:spcBef>
                <a:spcPts val="1200"/>
              </a:spcBef>
              <a:spcAft>
                <a:spcPts val="0"/>
              </a:spcAft>
              <a:buNone/>
            </a:pPr>
            <a:r>
              <a:rPr lang="en" sz="1100">
                <a:solidFill>
                  <a:schemeClr val="dk1"/>
                </a:solidFill>
                <a:latin typeface="Roboto Mono"/>
                <a:ea typeface="Roboto Mono"/>
                <a:cs typeface="Roboto Mono"/>
                <a:sym typeface="Roboto Mono"/>
              </a:rPr>
              <a:t>swipl -f ./src/ScriptShark.pl -g run -t halt </a:t>
            </a:r>
            <a:r>
              <a:rPr lang="en" sz="1100">
                <a:solidFill>
                  <a:schemeClr val="dk1"/>
                </a:solidFill>
                <a:latin typeface="Roboto Mono"/>
                <a:ea typeface="Roboto Mono"/>
                <a:cs typeface="Roboto Mono"/>
                <a:sym typeface="Roboto Mono"/>
              </a:rPr>
              <a:t>-- ./data/FileName.ScriptShark</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None/>
            </a:pPr>
            <a:r>
              <a:rPr lang="en" sz="1100">
                <a:solidFill>
                  <a:schemeClr val="dk1"/>
                </a:solidFill>
              </a:rPr>
              <a:t>A sample usage is shown below:</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p>
        </p:txBody>
      </p:sp>
      <p:pic>
        <p:nvPicPr>
          <p:cNvPr id="102" name="Google Shape;102;p20"/>
          <p:cNvPicPr preferRelativeResize="0"/>
          <p:nvPr/>
        </p:nvPicPr>
        <p:blipFill>
          <a:blip r:embed="rId3">
            <a:alphaModFix/>
          </a:blip>
          <a:stretch>
            <a:fillRect/>
          </a:stretch>
        </p:blipFill>
        <p:spPr>
          <a:xfrm>
            <a:off x="581863" y="3216075"/>
            <a:ext cx="7980279"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&amp; Execution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Installation</a:t>
            </a:r>
            <a:r>
              <a:rPr lang="en" sz="1100">
                <a:solidFill>
                  <a:schemeClr val="dk1"/>
                </a:solidFill>
              </a:rPr>
              <a:t>: Download ScriptShark GitHub repository.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Execution</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Prerequisites: bash shell, swipl is installed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Change current directory to repository folder.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To build the compiler, we only need to grant it executable permissions by running the following command:  </a:t>
            </a:r>
            <a:endParaRPr sz="1100">
              <a:solidFill>
                <a:schemeClr val="dk1"/>
              </a:solidFill>
            </a:endParaRPr>
          </a:p>
          <a:p>
            <a:pPr indent="0" lvl="0" marL="457200" rtl="0" algn="ctr">
              <a:spcBef>
                <a:spcPts val="1200"/>
              </a:spcBef>
              <a:spcAft>
                <a:spcPts val="0"/>
              </a:spcAft>
              <a:buNone/>
            </a:pPr>
            <a:r>
              <a:rPr lang="en" sz="1100">
                <a:solidFill>
                  <a:schemeClr val="dk1"/>
                </a:solidFill>
                <a:latin typeface="Roboto Mono"/>
                <a:ea typeface="Roboto Mono"/>
                <a:cs typeface="Roboto Mono"/>
                <a:sym typeface="Roboto Mono"/>
              </a:rPr>
              <a:t>chmod 700 ./src/ScriptShark.sh</a:t>
            </a:r>
            <a:endParaRPr sz="1100">
              <a:solidFill>
                <a:schemeClr val="dk1"/>
              </a:solidFill>
              <a:latin typeface="Roboto Mono"/>
              <a:ea typeface="Roboto Mono"/>
              <a:cs typeface="Roboto Mono"/>
              <a:sym typeface="Roboto Mono"/>
            </a:endParaRPr>
          </a:p>
          <a:p>
            <a:pPr indent="-298450" lvl="0" marL="457200" rtl="0" algn="l">
              <a:spcBef>
                <a:spcPts val="1200"/>
              </a:spcBef>
              <a:spcAft>
                <a:spcPts val="0"/>
              </a:spcAft>
              <a:buClr>
                <a:schemeClr val="dk1"/>
              </a:buClr>
              <a:buSzPts val="1100"/>
              <a:buAutoNum type="arabicPeriod"/>
            </a:pPr>
            <a:r>
              <a:rPr lang="en" sz="1100">
                <a:solidFill>
                  <a:schemeClr val="dk1"/>
                </a:solidFill>
              </a:rPr>
              <a:t>To run a ScriptShark file (ex. </a:t>
            </a:r>
            <a:r>
              <a:rPr lang="en" sz="1100">
                <a:solidFill>
                  <a:schemeClr val="dk1"/>
                </a:solidFill>
                <a:latin typeface="Roboto Mono"/>
                <a:ea typeface="Roboto Mono"/>
                <a:cs typeface="Roboto Mono"/>
                <a:sym typeface="Roboto Mono"/>
              </a:rPr>
              <a:t>./data/1.ScriptShark</a:t>
            </a:r>
            <a:r>
              <a:rPr lang="en" sz="1100">
                <a:solidFill>
                  <a:schemeClr val="dk1"/>
                </a:solidFill>
              </a:rPr>
              <a:t>), run the following command:  </a:t>
            </a:r>
            <a:endParaRPr sz="1100">
              <a:solidFill>
                <a:schemeClr val="dk1"/>
              </a:solidFill>
            </a:endParaRPr>
          </a:p>
          <a:p>
            <a:pPr indent="0" lvl="0" marL="457200" rtl="0" algn="ctr">
              <a:spcBef>
                <a:spcPts val="1200"/>
              </a:spcBef>
              <a:spcAft>
                <a:spcPts val="0"/>
              </a:spcAft>
              <a:buNone/>
            </a:pPr>
            <a:r>
              <a:rPr lang="en" sz="1100">
                <a:solidFill>
                  <a:schemeClr val="dk1"/>
                </a:solidFill>
                <a:latin typeface="Roboto Mono"/>
                <a:ea typeface="Roboto Mono"/>
                <a:cs typeface="Roboto Mono"/>
                <a:sym typeface="Roboto Mono"/>
              </a:rPr>
              <a:t>./src/ScriptShark.sh ./data/1.ScriptShark</a:t>
            </a:r>
            <a:endParaRPr sz="1100">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