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7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3505200" cy="38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6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archivists.org/groups/technical-subcommittee-on-eac-cpf/encoded-archival-context-corporate-bodies-persons-and-families-eac-cp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.icom.museum/cidoc/working-groups/lido/" TargetMode="External"/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“Recent” Additions to the METS 1.x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1.9.1 March 2012</a:t>
            </a:r>
          </a:p>
          <a:p>
            <a:r>
              <a:rPr lang="en-US" dirty="0" smtClean="0"/>
              <a:t>1.10 July 2013</a:t>
            </a:r>
          </a:p>
          <a:p>
            <a:r>
              <a:rPr lang="en-US" dirty="0" smtClean="0"/>
              <a:t>1.10.1 January 2015</a:t>
            </a:r>
          </a:p>
          <a:p>
            <a:r>
              <a:rPr lang="en-US" dirty="0" smtClean="0"/>
              <a:t>1.11 May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METS 1.9.1 – March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'EAC-CPF' to MDTYPE enumeration</a:t>
            </a:r>
          </a:p>
          <a:p>
            <a:pPr lvl="1"/>
            <a:r>
              <a:rPr lang="en-US" dirty="0"/>
              <a:t>Encoded Archival Context - Corporate bodies, Persons, and </a:t>
            </a:r>
            <a:r>
              <a:rPr lang="en-US" dirty="0" smtClean="0"/>
              <a:t>Families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www2.archivists.org/groups/technical-subcommittee-on-eac-cpf/encoded-archival-context-corporate-bodies-persons-and-families-eac-cpf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METS </a:t>
            </a:r>
            <a:r>
              <a:rPr lang="en-US" dirty="0"/>
              <a:t>1.10 – </a:t>
            </a:r>
            <a:r>
              <a:rPr lang="en-US" dirty="0" smtClean="0"/>
              <a:t>July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Creative Commons CC0 1.0 Universal Public </a:t>
            </a:r>
            <a:r>
              <a:rPr lang="en-US" dirty="0" smtClean="0"/>
              <a:t>Domain</a:t>
            </a:r>
          </a:p>
          <a:p>
            <a:pPr lvl="1"/>
            <a:r>
              <a:rPr lang="en-US" dirty="0">
                <a:hlinkClick r:id="rId2"/>
              </a:rPr>
              <a:t>http://creativecommons.org/publicdomain/zero/1.0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Added ‘LIDO’ to MDTYPE enumeration</a:t>
            </a:r>
          </a:p>
          <a:p>
            <a:pPr lvl="1"/>
            <a:r>
              <a:rPr lang="en-US" dirty="0" smtClean="0"/>
              <a:t>ICOM CIDOC: International Council of Museums, Committee for Documentation</a:t>
            </a:r>
          </a:p>
          <a:p>
            <a:pPr lvl="1"/>
            <a:r>
              <a:rPr lang="en-US" dirty="0"/>
              <a:t>Lightweight Information Describing Objects -- </a:t>
            </a:r>
            <a:r>
              <a:rPr lang="en-US" dirty="0">
                <a:hlinkClick r:id="rId3"/>
              </a:rPr>
              <a:t>http://network.icom.museum/cidoc/working-groups/lido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xsd:anyAttribute</a:t>
            </a:r>
            <a:r>
              <a:rPr lang="en-US" dirty="0" smtClean="0"/>
              <a:t> with namespace ##other and </a:t>
            </a:r>
            <a:r>
              <a:rPr lang="en-US" dirty="0" err="1" smtClean="0"/>
              <a:t>processContents</a:t>
            </a:r>
            <a:r>
              <a:rPr lang="en-US" dirty="0" smtClean="0"/>
              <a:t> lax to these METS elements:</a:t>
            </a:r>
          </a:p>
          <a:p>
            <a:pPr marL="457200" lvl="1" indent="0">
              <a:buNone/>
            </a:pPr>
            <a:r>
              <a:rPr lang="en-US" sz="2200" dirty="0" err="1" smtClean="0"/>
              <a:t>mets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sz="2200" dirty="0" err="1" smtClean="0"/>
              <a:t>metsHdr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sz="2200" dirty="0" err="1" smtClean="0"/>
              <a:t>dmdSec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sz="2200" dirty="0" err="1" smtClean="0"/>
              <a:t>amdSec</a:t>
            </a:r>
            <a:endParaRPr lang="en-US" sz="2200" dirty="0" smtClean="0"/>
          </a:p>
          <a:p>
            <a:pPr marL="1371600" lvl="3" indent="0">
              <a:buNone/>
            </a:pPr>
            <a:r>
              <a:rPr lang="en-US" sz="2200" dirty="0" err="1" smtClean="0"/>
              <a:t>techMD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 err="1" smtClean="0"/>
              <a:t>rightsMD</a:t>
            </a:r>
            <a:endParaRPr lang="en-US" sz="2200" dirty="0" smtClean="0"/>
          </a:p>
          <a:p>
            <a:pPr marL="1371600" lvl="3" indent="0">
              <a:buNone/>
            </a:pPr>
            <a:r>
              <a:rPr lang="en-US" sz="2200" dirty="0" err="1" smtClean="0"/>
              <a:t>sourceMD</a:t>
            </a:r>
            <a:endParaRPr lang="en-US" sz="2200" dirty="0" smtClean="0"/>
          </a:p>
          <a:p>
            <a:pPr marL="1371600" lvl="3" indent="0">
              <a:buNone/>
            </a:pPr>
            <a:r>
              <a:rPr lang="en-US" sz="2200" dirty="0" err="1" smtClean="0"/>
              <a:t>digiprovMD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sz="2200" dirty="0" err="1" smtClean="0"/>
              <a:t>fileSec</a:t>
            </a:r>
            <a:endParaRPr lang="en-US" sz="2200" dirty="0" smtClean="0"/>
          </a:p>
          <a:p>
            <a:pPr marL="1371600" lvl="3" indent="0">
              <a:buNone/>
            </a:pPr>
            <a:r>
              <a:rPr lang="en-US" sz="2200" dirty="0" err="1" smtClean="0"/>
              <a:t>fileGrp</a:t>
            </a:r>
            <a:endParaRPr lang="en-US" sz="2200" dirty="0" smtClean="0"/>
          </a:p>
          <a:p>
            <a:pPr marL="1828800" lvl="4" indent="0">
              <a:buNone/>
            </a:pPr>
            <a:r>
              <a:rPr lang="en-US" sz="2200" dirty="0" smtClean="0"/>
              <a:t>file (see 1.10.1)</a:t>
            </a:r>
          </a:p>
          <a:p>
            <a:pPr marL="914400" lvl="2" indent="0">
              <a:buNone/>
            </a:pPr>
            <a:r>
              <a:rPr lang="en-US" sz="2200" dirty="0" err="1" smtClean="0"/>
              <a:t>structMap</a:t>
            </a:r>
            <a:endParaRPr lang="en-US" sz="2200" dirty="0" smtClean="0"/>
          </a:p>
          <a:p>
            <a:pPr marL="1371600" lvl="3" indent="0">
              <a:buNone/>
            </a:pPr>
            <a:r>
              <a:rPr lang="en-US" sz="2200" dirty="0" err="1" smtClean="0"/>
              <a:t>fptr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sz="2200" dirty="0" err="1" smtClean="0"/>
              <a:t>structLink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sz="2200" dirty="0" err="1" smtClean="0"/>
              <a:t>behaviorSec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570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METS 1.10.1 </a:t>
            </a:r>
            <a:r>
              <a:rPr lang="en-US" dirty="0"/>
              <a:t>– </a:t>
            </a:r>
            <a:r>
              <a:rPr lang="en-US" dirty="0" smtClean="0"/>
              <a:t> January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 Culpa </a:t>
            </a:r>
          </a:p>
          <a:p>
            <a:r>
              <a:rPr lang="en-US" dirty="0" err="1" smtClean="0"/>
              <a:t>anyAttribute</a:t>
            </a:r>
            <a:r>
              <a:rPr lang="en-US" dirty="0" smtClean="0"/>
              <a:t> was on the wrong element</a:t>
            </a:r>
          </a:p>
          <a:p>
            <a:pPr lvl="1"/>
            <a:r>
              <a:rPr lang="en-US" dirty="0" smtClean="0"/>
              <a:t>moved from &lt;</a:t>
            </a:r>
            <a:r>
              <a:rPr lang="en-US" dirty="0" err="1" smtClean="0"/>
              <a:t>Flocat</a:t>
            </a:r>
            <a:r>
              <a:rPr lang="en-US" dirty="0" smtClean="0"/>
              <a:t>&gt; to &lt;file&gt;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METS 1.11 </a:t>
            </a:r>
            <a:r>
              <a:rPr lang="en-US" dirty="0"/>
              <a:t>– </a:t>
            </a: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for improved support for 3D objects</a:t>
            </a:r>
          </a:p>
          <a:p>
            <a:pPr lvl="1"/>
            <a:r>
              <a:rPr lang="en-US" dirty="0" smtClean="0"/>
              <a:t>ORDER, ORDERLABEL, and LABEL attributes added to</a:t>
            </a:r>
          </a:p>
          <a:p>
            <a:pPr lvl="2"/>
            <a:r>
              <a:rPr lang="en-US" dirty="0" smtClean="0"/>
              <a:t>&lt;par&gt;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seq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&lt;area&gt;</a:t>
            </a:r>
          </a:p>
          <a:p>
            <a:pPr lvl="1"/>
            <a:r>
              <a:rPr lang="en-US" dirty="0" err="1" smtClean="0"/>
              <a:t>anyAttribute</a:t>
            </a:r>
            <a:r>
              <a:rPr lang="en-US" dirty="0" smtClean="0"/>
              <a:t> was also added to these same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2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Registered in This Same Timeframe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UCL </a:t>
            </a:r>
            <a:r>
              <a:rPr lang="en-US" dirty="0" err="1"/>
              <a:t>Uberset</a:t>
            </a:r>
            <a:r>
              <a:rPr lang="en-US" dirty="0"/>
              <a:t> METS </a:t>
            </a:r>
            <a:r>
              <a:rPr lang="en-US" dirty="0" smtClean="0"/>
              <a:t>Profile – August 2012</a:t>
            </a:r>
          </a:p>
          <a:p>
            <a:pPr lvl="1"/>
            <a:r>
              <a:rPr lang="en-US" dirty="0"/>
              <a:t>University of Connecticut Libraries' Digital </a:t>
            </a:r>
            <a:r>
              <a:rPr lang="en-US" dirty="0" smtClean="0"/>
              <a:t>Repository</a:t>
            </a:r>
          </a:p>
          <a:p>
            <a:r>
              <a:rPr lang="en-US" dirty="0"/>
              <a:t>The Matterhorn METS-Profile for </a:t>
            </a:r>
            <a:r>
              <a:rPr lang="en-US" dirty="0" smtClean="0"/>
              <a:t>Archives – October 2012</a:t>
            </a:r>
          </a:p>
          <a:p>
            <a:pPr lvl="1"/>
            <a:r>
              <a:rPr lang="en-US" dirty="0" err="1"/>
              <a:t>Docuteam</a:t>
            </a:r>
            <a:r>
              <a:rPr lang="en-US" dirty="0"/>
              <a:t> software tools to support digital </a:t>
            </a:r>
            <a:r>
              <a:rPr lang="en-US" dirty="0" smtClean="0"/>
              <a:t>archiving</a:t>
            </a:r>
          </a:p>
          <a:p>
            <a:r>
              <a:rPr lang="en-US" dirty="0" smtClean="0"/>
              <a:t>NDK Monograph Object – January 2014</a:t>
            </a:r>
          </a:p>
          <a:p>
            <a:pPr lvl="1"/>
            <a:r>
              <a:rPr lang="en-US" dirty="0" smtClean="0"/>
              <a:t>Submissions to Repository of National Digital Library of the Czech Republic</a:t>
            </a:r>
          </a:p>
          <a:p>
            <a:r>
              <a:rPr lang="en-US" dirty="0" smtClean="0"/>
              <a:t>Ex </a:t>
            </a:r>
            <a:r>
              <a:rPr lang="en-US" dirty="0" err="1"/>
              <a:t>Libris</a:t>
            </a:r>
            <a:r>
              <a:rPr lang="en-US" dirty="0"/>
              <a:t> - Rosetta METS </a:t>
            </a:r>
            <a:r>
              <a:rPr lang="en-US" dirty="0" smtClean="0"/>
              <a:t>entity – revised January 2015</a:t>
            </a:r>
          </a:p>
          <a:p>
            <a:pPr lvl="1"/>
            <a:r>
              <a:rPr lang="en-US" dirty="0"/>
              <a:t>Ex </a:t>
            </a:r>
            <a:r>
              <a:rPr lang="en-US" dirty="0" err="1"/>
              <a:t>Libris</a:t>
            </a:r>
            <a:r>
              <a:rPr lang="en-US" dirty="0"/>
              <a:t> Ltd. </a:t>
            </a:r>
            <a:r>
              <a:rPr lang="en-US" dirty="0" smtClean="0"/>
              <a:t>-- Rosetta </a:t>
            </a:r>
            <a:r>
              <a:rPr lang="en-US" dirty="0"/>
              <a:t>Intellectual Entity (IE</a:t>
            </a:r>
            <a:r>
              <a:rPr lang="en-US" dirty="0" smtClean="0"/>
              <a:t>) is stored </a:t>
            </a:r>
            <a:r>
              <a:rPr lang="en-US" dirty="0"/>
              <a:t>in the permanent repository as an Archival Information Package (AIP). </a:t>
            </a:r>
            <a:endParaRPr lang="en-US" dirty="0" smtClean="0"/>
          </a:p>
          <a:p>
            <a:r>
              <a:rPr lang="en-US" dirty="0" smtClean="0"/>
              <a:t>Digital </a:t>
            </a:r>
            <a:r>
              <a:rPr lang="en-US" dirty="0"/>
              <a:t>Resources Ingest and Preservation BVPB-METS </a:t>
            </a:r>
            <a:r>
              <a:rPr lang="en-US" dirty="0" smtClean="0"/>
              <a:t>profile – March 2015</a:t>
            </a:r>
          </a:p>
          <a:p>
            <a:pPr lvl="1"/>
            <a:r>
              <a:rPr lang="en-US" dirty="0"/>
              <a:t>Virtual Library of Bibliographical Heritage of the Ministry of Education, Culture and Sports (Spain</a:t>
            </a:r>
            <a:r>
              <a:rPr lang="en-US" dirty="0" smtClean="0"/>
              <a:t>)</a:t>
            </a:r>
          </a:p>
          <a:p>
            <a:r>
              <a:rPr lang="en-US" dirty="0"/>
              <a:t>UNTL METS Archival Information Package </a:t>
            </a:r>
            <a:r>
              <a:rPr lang="en-US" dirty="0" smtClean="0"/>
              <a:t>Profile – March 2015</a:t>
            </a:r>
          </a:p>
          <a:p>
            <a:pPr lvl="1"/>
            <a:r>
              <a:rPr lang="en-US" dirty="0"/>
              <a:t>University of North Texas for all Archival Information Packages accessioned by the UNT Libraries' Digital Collections</a:t>
            </a:r>
          </a:p>
        </p:txBody>
      </p:sp>
    </p:spTree>
    <p:extLst>
      <p:ext uri="{BB962C8B-B14F-4D97-AF65-F5344CB8AC3E}">
        <p14:creationId xmlns:p14="http://schemas.microsoft.com/office/powerpoint/2010/main" val="1817272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“Recent” Additions to the METS 1.x Schema</vt:lpstr>
      <vt:lpstr>METS 1.9.1 – March 2012</vt:lpstr>
      <vt:lpstr>METS 1.10 – July 2012</vt:lpstr>
      <vt:lpstr>METS 1.10.1 –  January 2015</vt:lpstr>
      <vt:lpstr>METS 1.11 – May 2015</vt:lpstr>
      <vt:lpstr>Profiles Registered in This Same Timeframe</vt:lpstr>
    </vt:vector>
  </TitlesOfParts>
  <Company>University of Illinois at Urbana-Champaign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Additions to the METS 1.x Schema</dc:title>
  <dc:creator>Habing, Thomas Gerald</dc:creator>
  <cp:lastModifiedBy>Thomas Habing</cp:lastModifiedBy>
  <cp:revision>8</cp:revision>
  <dcterms:created xsi:type="dcterms:W3CDTF">2015-10-26T18:23:08Z</dcterms:created>
  <dcterms:modified xsi:type="dcterms:W3CDTF">2015-11-01T22:53:42Z</dcterms:modified>
</cp:coreProperties>
</file>