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63" r:id="rId2"/>
    <p:sldId id="264" r:id="rId3"/>
    <p:sldId id="266" r:id="rId4"/>
    <p:sldId id="261" r:id="rId5"/>
    <p:sldId id="276" r:id="rId6"/>
    <p:sldId id="267" r:id="rId7"/>
    <p:sldId id="262" r:id="rId8"/>
    <p:sldId id="277" r:id="rId9"/>
    <p:sldId id="268" r:id="rId10"/>
    <p:sldId id="278" r:id="rId11"/>
    <p:sldId id="279" r:id="rId12"/>
    <p:sldId id="257" r:id="rId13"/>
    <p:sldId id="287" r:id="rId14"/>
    <p:sldId id="269" r:id="rId15"/>
    <p:sldId id="259" r:id="rId16"/>
    <p:sldId id="258" r:id="rId17"/>
    <p:sldId id="270" r:id="rId18"/>
    <p:sldId id="285" r:id="rId19"/>
    <p:sldId id="288" r:id="rId20"/>
    <p:sldId id="256" r:id="rId21"/>
    <p:sldId id="275" r:id="rId22"/>
    <p:sldId id="281"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47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4A398B-23B0-4499-9F29-DCE744EC461C}" type="datetimeFigureOut">
              <a:rPr lang="en-US" smtClean="0"/>
              <a:t>10/31/2015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A6AD-C129-4315-8F88-27702C83CD39}" type="slidenum">
              <a:rPr lang="en-US" smtClean="0"/>
              <a:t>‹#›</a:t>
            </a:fld>
            <a:endParaRPr lang="en-US"/>
          </a:p>
        </p:txBody>
      </p:sp>
    </p:spTree>
    <p:extLst>
      <p:ext uri="{BB962C8B-B14F-4D97-AF65-F5344CB8AC3E}">
        <p14:creationId xmlns:p14="http://schemas.microsoft.com/office/powerpoint/2010/main" val="341583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CA6AD-C129-4315-8F88-27702C83CD39}" type="slidenum">
              <a:rPr lang="en-US" smtClean="0"/>
              <a:t>3</a:t>
            </a:fld>
            <a:endParaRPr lang="en-US"/>
          </a:p>
        </p:txBody>
      </p:sp>
    </p:spTree>
    <p:extLst>
      <p:ext uri="{BB962C8B-B14F-4D97-AF65-F5344CB8AC3E}">
        <p14:creationId xmlns:p14="http://schemas.microsoft.com/office/powerpoint/2010/main" val="283016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conceptual model describes the functional similarities of and the relationships among the components of the data models of various aggregation formats. It focuses on the structures of aggregation formats by analyzing and describing the functional characteristics of common structural elements, then abstracting and expressing them in ontological form as a core ontology.”  </a:t>
            </a:r>
          </a:p>
          <a:p>
            <a:r>
              <a:rPr lang="en-US" sz="1200" b="0" i="0" u="none" strike="noStrike" kern="1200" baseline="0" dirty="0" smtClean="0">
                <a:solidFill>
                  <a:schemeClr val="tx1"/>
                </a:solidFill>
                <a:latin typeface="+mn-lt"/>
                <a:ea typeface="+mn-ea"/>
                <a:cs typeface="+mn-cs"/>
              </a:rPr>
              <a:t>From Annex B to the standard, Conceptual Overview, pp. 64 – 65.</a:t>
            </a:r>
            <a:endParaRPr lang="en-US" dirty="0"/>
          </a:p>
        </p:txBody>
      </p:sp>
      <p:sp>
        <p:nvSpPr>
          <p:cNvPr id="4" name="Slide Number Placeholder 3"/>
          <p:cNvSpPr>
            <a:spLocks noGrp="1"/>
          </p:cNvSpPr>
          <p:nvPr>
            <p:ph type="sldNum" sz="quarter" idx="10"/>
          </p:nvPr>
        </p:nvSpPr>
        <p:spPr/>
        <p:txBody>
          <a:bodyPr/>
          <a:lstStyle/>
          <a:p>
            <a:fld id="{5F3CA6AD-C129-4315-8F88-27702C83CD39}" type="slidenum">
              <a:rPr lang="en-US" smtClean="0"/>
              <a:t>4</a:t>
            </a:fld>
            <a:endParaRPr lang="en-US"/>
          </a:p>
        </p:txBody>
      </p:sp>
    </p:spTree>
    <p:extLst>
      <p:ext uri="{BB962C8B-B14F-4D97-AF65-F5344CB8AC3E}">
        <p14:creationId xmlns:p14="http://schemas.microsoft.com/office/powerpoint/2010/main" val="370130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standard, 8.8</a:t>
            </a:r>
            <a:r>
              <a:rPr lang="en-US" baseline="0" dirty="0" smtClean="0"/>
              <a:t> </a:t>
            </a:r>
            <a:r>
              <a:rPr lang="en-US" baseline="0" dirty="0" err="1" smtClean="0"/>
              <a:t>ramlet:references</a:t>
            </a:r>
            <a:r>
              <a:rPr lang="en-US" baseline="0" dirty="0" smtClean="0"/>
              <a:t>, p. </a:t>
            </a:r>
            <a:r>
              <a:rPr lang="en-US" baseline="0" smtClean="0"/>
              <a:t>59:  </a:t>
            </a:r>
            <a:endParaRPr lang="en-US" baseline="0" dirty="0" smtClean="0"/>
          </a:p>
          <a:p>
            <a:r>
              <a:rPr lang="en-US" sz="1200" b="0" i="0" u="none" strike="noStrike" kern="1200" baseline="0" dirty="0" smtClean="0">
                <a:solidFill>
                  <a:schemeClr val="tx1"/>
                </a:solidFill>
                <a:latin typeface="+mn-lt"/>
                <a:ea typeface="+mn-ea"/>
                <a:cs typeface="+mn-cs"/>
              </a:rPr>
              <a:t>Scope note: An arbitrary association between components signaled by an identifier reference to an identifier elsewhere. The component with the references property carries the reference</a:t>
            </a:r>
          </a:p>
          <a:p>
            <a:r>
              <a:rPr lang="en-US" sz="1200" b="0" i="0" u="none" strike="noStrike" kern="1200" baseline="0" dirty="0" smtClean="0">
                <a:solidFill>
                  <a:schemeClr val="tx1"/>
                </a:solidFill>
                <a:latin typeface="+mn-lt"/>
                <a:ea typeface="+mn-ea"/>
                <a:cs typeface="+mn-cs"/>
              </a:rPr>
              <a:t>to an identifier or identifiers of one or more other components.</a:t>
            </a:r>
          </a:p>
          <a:p>
            <a:r>
              <a:rPr lang="en-US" sz="1200" b="0" i="0" u="none" strike="noStrike" kern="1200" baseline="0" dirty="0" smtClean="0">
                <a:solidFill>
                  <a:schemeClr val="tx1"/>
                </a:solidFill>
                <a:latin typeface="+mn-lt"/>
                <a:ea typeface="+mn-ea"/>
                <a:cs typeface="+mn-cs"/>
              </a:rPr>
              <a:t>Has inverse: </a:t>
            </a:r>
            <a:r>
              <a:rPr lang="en-US" sz="1200" b="0" i="0" u="none" strike="noStrike" kern="1200" baseline="0" dirty="0" err="1" smtClean="0">
                <a:solidFill>
                  <a:schemeClr val="tx1"/>
                </a:solidFill>
                <a:latin typeface="+mn-lt"/>
                <a:ea typeface="+mn-ea"/>
                <a:cs typeface="+mn-cs"/>
              </a:rPr>
              <a:t>ramlet:isReferencedBy</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NOTE—Semantically, this property is a refinement of the Dublin Core (DC) relation metadata term (Dublin Core Metadata Initiative [B3]). The relation metadata element defined by IEEE </a:t>
            </a:r>
            <a:r>
              <a:rPr lang="en-US" sz="1200" b="0" i="0" u="none" strike="noStrike" kern="1200" baseline="0" dirty="0" err="1" smtClean="0">
                <a:solidFill>
                  <a:schemeClr val="tx1"/>
                </a:solidFill>
                <a:latin typeface="+mn-lt"/>
                <a:ea typeface="+mn-ea"/>
                <a:cs typeface="+mn-cs"/>
              </a:rPr>
              <a:t>Std</a:t>
            </a:r>
            <a:r>
              <a:rPr lang="en-US" sz="1200" b="0" i="0" u="none" strike="noStrike" kern="1200" baseline="0" dirty="0" smtClean="0">
                <a:solidFill>
                  <a:schemeClr val="tx1"/>
                </a:solidFill>
                <a:latin typeface="+mn-lt"/>
                <a:ea typeface="+mn-ea"/>
                <a:cs typeface="+mn-cs"/>
              </a:rPr>
              <a:t> 1484.12.1–2002 [B5] is semantically equivalent to DC’s relation metadata term.</a:t>
            </a:r>
            <a:endParaRPr lang="en-US" dirty="0"/>
          </a:p>
        </p:txBody>
      </p:sp>
      <p:sp>
        <p:nvSpPr>
          <p:cNvPr id="4" name="Slide Number Placeholder 3"/>
          <p:cNvSpPr>
            <a:spLocks noGrp="1"/>
          </p:cNvSpPr>
          <p:nvPr>
            <p:ph type="sldNum" sz="quarter" idx="10"/>
          </p:nvPr>
        </p:nvSpPr>
        <p:spPr/>
        <p:txBody>
          <a:bodyPr/>
          <a:lstStyle/>
          <a:p>
            <a:fld id="{5F3CA6AD-C129-4315-8F88-27702C83CD39}" type="slidenum">
              <a:rPr lang="en-US" smtClean="0"/>
              <a:t>9</a:t>
            </a:fld>
            <a:endParaRPr lang="en-US"/>
          </a:p>
        </p:txBody>
      </p:sp>
    </p:spTree>
    <p:extLst>
      <p:ext uri="{BB962C8B-B14F-4D97-AF65-F5344CB8AC3E}">
        <p14:creationId xmlns:p14="http://schemas.microsoft.com/office/powerpoint/2010/main" val="165941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standard, 8.8</a:t>
            </a:r>
            <a:r>
              <a:rPr lang="en-US" baseline="0" dirty="0" smtClean="0"/>
              <a:t> </a:t>
            </a:r>
            <a:r>
              <a:rPr lang="en-US" baseline="0" dirty="0" err="1" smtClean="0"/>
              <a:t>ramlet:references</a:t>
            </a:r>
            <a:r>
              <a:rPr lang="en-US" baseline="0" dirty="0" smtClean="0"/>
              <a:t>, p. </a:t>
            </a:r>
            <a:r>
              <a:rPr lang="en-US" baseline="0" smtClean="0"/>
              <a:t>59:  </a:t>
            </a:r>
            <a:endParaRPr lang="en-US" baseline="0" dirty="0" smtClean="0"/>
          </a:p>
          <a:p>
            <a:r>
              <a:rPr lang="en-US" sz="1200" b="0" i="0" u="none" strike="noStrike" kern="1200" baseline="0" dirty="0" smtClean="0">
                <a:solidFill>
                  <a:schemeClr val="tx1"/>
                </a:solidFill>
                <a:latin typeface="+mn-lt"/>
                <a:ea typeface="+mn-ea"/>
                <a:cs typeface="+mn-cs"/>
              </a:rPr>
              <a:t>Scope note: An arbitrary association between components signaled by an identifier reference to an identifier elsewhere. The component with the references property carries the reference</a:t>
            </a:r>
          </a:p>
          <a:p>
            <a:r>
              <a:rPr lang="en-US" sz="1200" b="0" i="0" u="none" strike="noStrike" kern="1200" baseline="0" dirty="0" smtClean="0">
                <a:solidFill>
                  <a:schemeClr val="tx1"/>
                </a:solidFill>
                <a:latin typeface="+mn-lt"/>
                <a:ea typeface="+mn-ea"/>
                <a:cs typeface="+mn-cs"/>
              </a:rPr>
              <a:t>to an identifier or identifiers of one or more other components.</a:t>
            </a:r>
          </a:p>
          <a:p>
            <a:r>
              <a:rPr lang="en-US" sz="1200" b="0" i="0" u="none" strike="noStrike" kern="1200" baseline="0" dirty="0" smtClean="0">
                <a:solidFill>
                  <a:schemeClr val="tx1"/>
                </a:solidFill>
                <a:latin typeface="+mn-lt"/>
                <a:ea typeface="+mn-ea"/>
                <a:cs typeface="+mn-cs"/>
              </a:rPr>
              <a:t>Has inverse: </a:t>
            </a:r>
            <a:r>
              <a:rPr lang="en-US" sz="1200" b="0" i="0" u="none" strike="noStrike" kern="1200" baseline="0" dirty="0" err="1" smtClean="0">
                <a:solidFill>
                  <a:schemeClr val="tx1"/>
                </a:solidFill>
                <a:latin typeface="+mn-lt"/>
                <a:ea typeface="+mn-ea"/>
                <a:cs typeface="+mn-cs"/>
              </a:rPr>
              <a:t>ramlet:isReferencedBy</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NOTE—Semantically, this property is a refinement of the Dublin Core (DC) relation metadata term (Dublin Core Metadata Initiative [B3]). The relation metadata element defined by IEEE </a:t>
            </a:r>
            <a:r>
              <a:rPr lang="en-US" sz="1200" b="0" i="0" u="none" strike="noStrike" kern="1200" baseline="0" dirty="0" err="1" smtClean="0">
                <a:solidFill>
                  <a:schemeClr val="tx1"/>
                </a:solidFill>
                <a:latin typeface="+mn-lt"/>
                <a:ea typeface="+mn-ea"/>
                <a:cs typeface="+mn-cs"/>
              </a:rPr>
              <a:t>Std</a:t>
            </a:r>
            <a:r>
              <a:rPr lang="en-US" sz="1200" b="0" i="0" u="none" strike="noStrike" kern="1200" baseline="0" dirty="0" smtClean="0">
                <a:solidFill>
                  <a:schemeClr val="tx1"/>
                </a:solidFill>
                <a:latin typeface="+mn-lt"/>
                <a:ea typeface="+mn-ea"/>
                <a:cs typeface="+mn-cs"/>
              </a:rPr>
              <a:t> 1484.12.1–2002 [B5] is semantically equivalent to DC’s relation metadata term.</a:t>
            </a:r>
            <a:endParaRPr lang="en-US" dirty="0"/>
          </a:p>
        </p:txBody>
      </p:sp>
      <p:sp>
        <p:nvSpPr>
          <p:cNvPr id="4" name="Slide Number Placeholder 3"/>
          <p:cNvSpPr>
            <a:spLocks noGrp="1"/>
          </p:cNvSpPr>
          <p:nvPr>
            <p:ph type="sldNum" sz="quarter" idx="10"/>
          </p:nvPr>
        </p:nvSpPr>
        <p:spPr/>
        <p:txBody>
          <a:bodyPr/>
          <a:lstStyle/>
          <a:p>
            <a:fld id="{5F3CA6AD-C129-4315-8F88-27702C83CD39}" type="slidenum">
              <a:rPr lang="en-US" smtClean="0"/>
              <a:t>10</a:t>
            </a:fld>
            <a:endParaRPr lang="en-US"/>
          </a:p>
        </p:txBody>
      </p:sp>
    </p:spTree>
    <p:extLst>
      <p:ext uri="{BB962C8B-B14F-4D97-AF65-F5344CB8AC3E}">
        <p14:creationId xmlns:p14="http://schemas.microsoft.com/office/powerpoint/2010/main" val="165941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Meaning</a:t>
            </a:r>
            <a:r>
              <a:rPr lang="en-US" baseline="0" dirty="0" smtClean="0"/>
              <a:t> of “or”:  From Std., p.  55 of print copy, “</a:t>
            </a:r>
            <a:r>
              <a:rPr lang="en-US" sz="1200" b="0" i="0" u="none" strike="noStrike" kern="1200" baseline="0" dirty="0" smtClean="0">
                <a:solidFill>
                  <a:schemeClr val="tx1"/>
                </a:solidFill>
                <a:latin typeface="+mn-lt"/>
                <a:ea typeface="+mn-ea"/>
                <a:cs typeface="+mn-cs"/>
              </a:rPr>
              <a:t>NOTE—Because </a:t>
            </a:r>
            <a:r>
              <a:rPr lang="en-US" sz="1200" b="0" i="0" u="none" strike="noStrike" kern="1200" baseline="0" dirty="0" err="1" smtClean="0">
                <a:solidFill>
                  <a:schemeClr val="tx1"/>
                </a:solidFill>
                <a:latin typeface="+mn-lt"/>
                <a:ea typeface="+mn-ea"/>
                <a:cs typeface="+mn-cs"/>
              </a:rPr>
              <a:t>ramlet:topNode</a:t>
            </a:r>
            <a:r>
              <a:rPr lang="en-US" sz="1200" b="0" i="0" u="none" strike="noStrike" kern="1200" baseline="0" dirty="0" smtClean="0">
                <a:solidFill>
                  <a:schemeClr val="tx1"/>
                </a:solidFill>
                <a:latin typeface="+mn-lt"/>
                <a:ea typeface="+mn-ea"/>
                <a:cs typeface="+mn-cs"/>
              </a:rPr>
              <a:t> is the highest class level defined by an aggregation format, it has all other classes as</a:t>
            </a:r>
          </a:p>
          <a:p>
            <a:r>
              <a:rPr lang="en-US" sz="1200" b="0" i="0" u="none" strike="noStrike" kern="1200" baseline="0" dirty="0" smtClean="0">
                <a:solidFill>
                  <a:schemeClr val="tx1"/>
                </a:solidFill>
                <a:latin typeface="+mn-lt"/>
                <a:ea typeface="+mn-ea"/>
                <a:cs typeface="+mn-cs"/>
              </a:rPr>
              <a:t>its potential constituent parts.”  That is, </a:t>
            </a:r>
            <a:r>
              <a:rPr lang="en-US" sz="1200" b="0" i="0" u="none" strike="noStrike" kern="1200" baseline="0" dirty="0" err="1" smtClean="0">
                <a:solidFill>
                  <a:schemeClr val="tx1"/>
                </a:solidFill>
                <a:latin typeface="+mn-lt"/>
                <a:ea typeface="+mn-ea"/>
                <a:cs typeface="+mn-cs"/>
              </a:rPr>
              <a:t>topnode</a:t>
            </a:r>
            <a:r>
              <a:rPr lang="en-US" sz="1200" b="0" i="0" u="none" strike="noStrike" kern="1200" baseline="0" dirty="0" smtClean="0">
                <a:solidFill>
                  <a:schemeClr val="tx1"/>
                </a:solidFill>
                <a:latin typeface="+mn-lt"/>
                <a:ea typeface="+mn-ea"/>
                <a:cs typeface="+mn-cs"/>
              </a:rPr>
              <a:t> could  have one or more of any of the classes in the list.</a:t>
            </a:r>
            <a:endParaRPr lang="en-US" dirty="0"/>
          </a:p>
        </p:txBody>
      </p:sp>
      <p:sp>
        <p:nvSpPr>
          <p:cNvPr id="4" name="Slide Number Placeholder 3"/>
          <p:cNvSpPr>
            <a:spLocks noGrp="1"/>
          </p:cNvSpPr>
          <p:nvPr>
            <p:ph type="sldNum" sz="quarter" idx="10"/>
          </p:nvPr>
        </p:nvSpPr>
        <p:spPr/>
        <p:txBody>
          <a:bodyPr/>
          <a:lstStyle/>
          <a:p>
            <a:fld id="{5F3CA6AD-C129-4315-8F88-27702C83CD39}" type="slidenum">
              <a:rPr lang="en-US" smtClean="0"/>
              <a:t>11</a:t>
            </a:fld>
            <a:endParaRPr lang="en-US"/>
          </a:p>
        </p:txBody>
      </p:sp>
    </p:spTree>
    <p:extLst>
      <p:ext uri="{BB962C8B-B14F-4D97-AF65-F5344CB8AC3E}">
        <p14:creationId xmlns:p14="http://schemas.microsoft.com/office/powerpoint/2010/main" val="260179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Meaning</a:t>
            </a:r>
            <a:r>
              <a:rPr lang="en-US" baseline="0" dirty="0" smtClean="0"/>
              <a:t> of “or”:  From Std., p.  55 of print copy, “</a:t>
            </a:r>
            <a:r>
              <a:rPr lang="en-US" sz="1200" b="0" i="0" u="none" strike="noStrike" kern="1200" baseline="0" dirty="0" smtClean="0">
                <a:solidFill>
                  <a:schemeClr val="tx1"/>
                </a:solidFill>
                <a:latin typeface="+mn-lt"/>
                <a:ea typeface="+mn-ea"/>
                <a:cs typeface="+mn-cs"/>
              </a:rPr>
              <a:t>NOTE—Because </a:t>
            </a:r>
            <a:r>
              <a:rPr lang="en-US" sz="1200" b="0" i="0" u="none" strike="noStrike" kern="1200" baseline="0" dirty="0" err="1" smtClean="0">
                <a:solidFill>
                  <a:schemeClr val="tx1"/>
                </a:solidFill>
                <a:latin typeface="+mn-lt"/>
                <a:ea typeface="+mn-ea"/>
                <a:cs typeface="+mn-cs"/>
              </a:rPr>
              <a:t>ramlet:topNode</a:t>
            </a:r>
            <a:r>
              <a:rPr lang="en-US" sz="1200" b="0" i="0" u="none" strike="noStrike" kern="1200" baseline="0" dirty="0" smtClean="0">
                <a:solidFill>
                  <a:schemeClr val="tx1"/>
                </a:solidFill>
                <a:latin typeface="+mn-lt"/>
                <a:ea typeface="+mn-ea"/>
                <a:cs typeface="+mn-cs"/>
              </a:rPr>
              <a:t> is the highest class level defined by an aggregation format, it has all other classes as</a:t>
            </a:r>
          </a:p>
          <a:p>
            <a:r>
              <a:rPr lang="en-US" sz="1200" b="0" i="0" u="none" strike="noStrike" kern="1200" baseline="0" dirty="0" smtClean="0">
                <a:solidFill>
                  <a:schemeClr val="tx1"/>
                </a:solidFill>
                <a:latin typeface="+mn-lt"/>
                <a:ea typeface="+mn-ea"/>
                <a:cs typeface="+mn-cs"/>
              </a:rPr>
              <a:t>its potential constituent parts.”  That is, </a:t>
            </a:r>
            <a:r>
              <a:rPr lang="en-US" sz="1200" b="0" i="0" u="none" strike="noStrike" kern="1200" baseline="0" dirty="0" err="1" smtClean="0">
                <a:solidFill>
                  <a:schemeClr val="tx1"/>
                </a:solidFill>
                <a:latin typeface="+mn-lt"/>
                <a:ea typeface="+mn-ea"/>
                <a:cs typeface="+mn-cs"/>
              </a:rPr>
              <a:t>topnode</a:t>
            </a:r>
            <a:r>
              <a:rPr lang="en-US" sz="1200" b="0" i="0" u="none" strike="noStrike" kern="1200" baseline="0" dirty="0" smtClean="0">
                <a:solidFill>
                  <a:schemeClr val="tx1"/>
                </a:solidFill>
                <a:latin typeface="+mn-lt"/>
                <a:ea typeface="+mn-ea"/>
                <a:cs typeface="+mn-cs"/>
              </a:rPr>
              <a:t> could  have one or more of any of the classes in the list</a:t>
            </a:r>
            <a:r>
              <a:rPr lang="en-US" sz="1200" b="0" i="0" u="none" strike="noStrike" kern="1200" baseline="0" dirty="0" smtClean="0">
                <a:solidFill>
                  <a:schemeClr val="tx1"/>
                </a:solidFill>
                <a:latin typeface="+mn-lt"/>
                <a:ea typeface="+mn-ea"/>
                <a:cs typeface="+mn-cs"/>
              </a:rPr>
              <a:t>.  Scope note:  The highest class level of an aggregation defined by an aggregation format.</a:t>
            </a:r>
            <a:endParaRPr lang="en-US" dirty="0"/>
          </a:p>
        </p:txBody>
      </p:sp>
      <p:sp>
        <p:nvSpPr>
          <p:cNvPr id="4" name="Slide Number Placeholder 3"/>
          <p:cNvSpPr>
            <a:spLocks noGrp="1"/>
          </p:cNvSpPr>
          <p:nvPr>
            <p:ph type="sldNum" sz="quarter" idx="10"/>
          </p:nvPr>
        </p:nvSpPr>
        <p:spPr/>
        <p:txBody>
          <a:bodyPr/>
          <a:lstStyle/>
          <a:p>
            <a:fld id="{5F3CA6AD-C129-4315-8F88-27702C83CD39}" type="slidenum">
              <a:rPr lang="en-US" smtClean="0"/>
              <a:t>12</a:t>
            </a:fld>
            <a:endParaRPr lang="en-US"/>
          </a:p>
        </p:txBody>
      </p:sp>
    </p:spTree>
    <p:extLst>
      <p:ext uri="{BB962C8B-B14F-4D97-AF65-F5344CB8AC3E}">
        <p14:creationId xmlns:p14="http://schemas.microsoft.com/office/powerpoint/2010/main" val="260179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CA6AD-C129-4315-8F88-27702C83CD39}" type="slidenum">
              <a:rPr lang="en-US" smtClean="0"/>
              <a:t>20</a:t>
            </a:fld>
            <a:endParaRPr lang="en-US"/>
          </a:p>
        </p:txBody>
      </p:sp>
    </p:spTree>
    <p:extLst>
      <p:ext uri="{BB962C8B-B14F-4D97-AF65-F5344CB8AC3E}">
        <p14:creationId xmlns:p14="http://schemas.microsoft.com/office/powerpoint/2010/main" val="295394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895D12E-479C-482A-861F-7D34C9075B16}" type="datetime1">
              <a:rPr lang="en-US" smtClean="0"/>
              <a:t>10/31/2015</a:t>
            </a:fld>
            <a:endParaRPr lang="en-US"/>
          </a:p>
        </p:txBody>
      </p:sp>
      <p:sp>
        <p:nvSpPr>
          <p:cNvPr id="16" name="Slide Number Placeholder 15"/>
          <p:cNvSpPr>
            <a:spLocks noGrp="1"/>
          </p:cNvSpPr>
          <p:nvPr>
            <p:ph type="sldNum" sz="quarter" idx="11"/>
          </p:nvPr>
        </p:nvSpPr>
        <p:spPr/>
        <p:txBody>
          <a:bodyPr/>
          <a:lstStyle/>
          <a:p>
            <a:fld id="{C0C3A185-6995-4E12-B7F4-AA024679153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155DF-CB56-4799-845E-1C74EF2BCF28}"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A185-6995-4E12-B7F4-AA02467915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85EF36-3A57-40D3-BC3A-90EA575A087E}" type="datetime1">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A185-6995-4E12-B7F4-AA02467915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8FA0B640-C800-491D-9567-20975A11E5AF}" type="datetime1">
              <a:rPr lang="en-US" smtClean="0"/>
              <a:t>10/31/2015</a:t>
            </a:fld>
            <a:endParaRPr lang="en-US"/>
          </a:p>
        </p:txBody>
      </p:sp>
      <p:sp>
        <p:nvSpPr>
          <p:cNvPr id="15" name="Slide Number Placeholder 14"/>
          <p:cNvSpPr>
            <a:spLocks noGrp="1"/>
          </p:cNvSpPr>
          <p:nvPr>
            <p:ph type="sldNum" sz="quarter" idx="11"/>
          </p:nvPr>
        </p:nvSpPr>
        <p:spPr/>
        <p:txBody>
          <a:bodyPr/>
          <a:lstStyle/>
          <a:p>
            <a:fld id="{C0C3A185-6995-4E12-B7F4-AA0246791534}"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7CB74A0-2109-4E20-9C8C-34BE0AA5A33C}" type="datetime1">
              <a:rPr lang="en-US" smtClean="0"/>
              <a:t>10/31/2015</a:t>
            </a:fld>
            <a:endParaRPr lang="en-US"/>
          </a:p>
        </p:txBody>
      </p:sp>
      <p:sp>
        <p:nvSpPr>
          <p:cNvPr id="13" name="Slide Number Placeholder 12"/>
          <p:cNvSpPr>
            <a:spLocks noGrp="1"/>
          </p:cNvSpPr>
          <p:nvPr>
            <p:ph type="sldNum" sz="quarter" idx="11"/>
          </p:nvPr>
        </p:nvSpPr>
        <p:spPr/>
        <p:txBody>
          <a:bodyPr/>
          <a:lstStyle/>
          <a:p>
            <a:fld id="{C0C3A185-6995-4E12-B7F4-AA024679153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11AA117-E295-460F-8980-F9B308879A4D}" type="datetime1">
              <a:rPr lang="en-US" smtClean="0"/>
              <a:t>10/31/2015</a:t>
            </a:fld>
            <a:endParaRPr lang="en-US"/>
          </a:p>
        </p:txBody>
      </p:sp>
      <p:sp>
        <p:nvSpPr>
          <p:cNvPr id="9" name="Slide Number Placeholder 8"/>
          <p:cNvSpPr>
            <a:spLocks noGrp="1"/>
          </p:cNvSpPr>
          <p:nvPr>
            <p:ph type="sldNum" sz="quarter" idx="11"/>
          </p:nvPr>
        </p:nvSpPr>
        <p:spPr/>
        <p:txBody>
          <a:bodyPr/>
          <a:lstStyle/>
          <a:p>
            <a:fld id="{C0C3A185-6995-4E12-B7F4-AA024679153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43EE297F-0F8B-4BDE-9B98-A4308D6210D3}" type="datetime1">
              <a:rPr lang="en-US" smtClean="0"/>
              <a:t>10/31/2015</a:t>
            </a:fld>
            <a:endParaRPr lang="en-US"/>
          </a:p>
        </p:txBody>
      </p:sp>
      <p:sp>
        <p:nvSpPr>
          <p:cNvPr id="15" name="Slide Number Placeholder 14"/>
          <p:cNvSpPr>
            <a:spLocks noGrp="1"/>
          </p:cNvSpPr>
          <p:nvPr>
            <p:ph type="sldNum" sz="quarter" idx="11"/>
          </p:nvPr>
        </p:nvSpPr>
        <p:spPr/>
        <p:txBody>
          <a:bodyPr/>
          <a:lstStyle/>
          <a:p>
            <a:fld id="{C0C3A185-6995-4E12-B7F4-AA0246791534}"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8828D9A-3B1F-496C-A3B2-B25121BA47BA}" type="datetime1">
              <a:rPr lang="en-US" smtClean="0"/>
              <a:t>10/31/2015</a:t>
            </a:fld>
            <a:endParaRPr lang="en-US"/>
          </a:p>
        </p:txBody>
      </p:sp>
      <p:sp>
        <p:nvSpPr>
          <p:cNvPr id="8" name="Slide Number Placeholder 7"/>
          <p:cNvSpPr>
            <a:spLocks noGrp="1"/>
          </p:cNvSpPr>
          <p:nvPr>
            <p:ph type="sldNum" sz="quarter" idx="11"/>
          </p:nvPr>
        </p:nvSpPr>
        <p:spPr/>
        <p:txBody>
          <a:bodyPr/>
          <a:lstStyle/>
          <a:p>
            <a:fld id="{C0C3A185-6995-4E12-B7F4-AA024679153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4395B2-EACB-44FC-B1DE-1A3E810BF4E0}" type="datetime1">
              <a:rPr lang="en-US" smtClean="0"/>
              <a:t>10/31/2015</a:t>
            </a:fld>
            <a:endParaRPr lang="en-US"/>
          </a:p>
        </p:txBody>
      </p:sp>
      <p:sp>
        <p:nvSpPr>
          <p:cNvPr id="6" name="Slide Number Placeholder 5"/>
          <p:cNvSpPr>
            <a:spLocks noGrp="1"/>
          </p:cNvSpPr>
          <p:nvPr>
            <p:ph type="sldNum" sz="quarter" idx="11"/>
          </p:nvPr>
        </p:nvSpPr>
        <p:spPr/>
        <p:txBody>
          <a:bodyPr/>
          <a:lstStyle/>
          <a:p>
            <a:fld id="{C0C3A185-6995-4E12-B7F4-AA0246791534}"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B1EB400B-C6FC-4920-8D71-4EC591B676D5}" type="datetime1">
              <a:rPr lang="en-US" smtClean="0"/>
              <a:t>10/31/2015</a:t>
            </a:fld>
            <a:endParaRPr lang="en-US"/>
          </a:p>
        </p:txBody>
      </p:sp>
      <p:sp>
        <p:nvSpPr>
          <p:cNvPr id="16" name="Slide Number Placeholder 15"/>
          <p:cNvSpPr>
            <a:spLocks noGrp="1"/>
          </p:cNvSpPr>
          <p:nvPr>
            <p:ph type="sldNum" sz="quarter" idx="11"/>
          </p:nvPr>
        </p:nvSpPr>
        <p:spPr/>
        <p:txBody>
          <a:bodyPr/>
          <a:lstStyle/>
          <a:p>
            <a:fld id="{C0C3A185-6995-4E12-B7F4-AA024679153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E4EFF0A-F4F6-4E09-895F-32F9E41813BE}" type="datetime1">
              <a:rPr lang="en-US" smtClean="0"/>
              <a:t>10/31/2015</a:t>
            </a:fld>
            <a:endParaRPr lang="en-US"/>
          </a:p>
        </p:txBody>
      </p:sp>
      <p:sp>
        <p:nvSpPr>
          <p:cNvPr id="14" name="Slide Number Placeholder 13"/>
          <p:cNvSpPr>
            <a:spLocks noGrp="1"/>
          </p:cNvSpPr>
          <p:nvPr>
            <p:ph type="sldNum" sz="quarter" idx="11"/>
          </p:nvPr>
        </p:nvSpPr>
        <p:spPr/>
        <p:txBody>
          <a:bodyPr/>
          <a:lstStyle/>
          <a:p>
            <a:fld id="{C0C3A185-6995-4E12-B7F4-AA0246791534}"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0B88119-DA99-45D6-B650-6BAD8F751F9C}" type="datetime1">
              <a:rPr lang="en-US" smtClean="0"/>
              <a:t>10/31/2015</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C0C3A185-6995-4E12-B7F4-AA024679153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ntor.ieee.org/ramlet/dcn/11/ramlet-11-0001-00-Docs-ramlet-conceptual-overview.pdf" TargetMode="External"/><Relationship Id="rId2" Type="http://schemas.openxmlformats.org/officeDocument/2006/relationships/hyperlink" Target="https://mentor.ieee.org/ramlet/bp/RAMLET_URI_Registry" TargetMode="External"/><Relationship Id="rId1" Type="http://schemas.openxmlformats.org/officeDocument/2006/relationships/slideLayout" Target="../slideLayouts/slideLayout2.xml"/><Relationship Id="rId5" Type="http://schemas.openxmlformats.org/officeDocument/2006/relationships/hyperlink" Target="http://ubir.bolton.ac.uk/id/eprint/310" TargetMode="External"/><Relationship Id="rId4" Type="http://schemas.openxmlformats.org/officeDocument/2006/relationships/hyperlink" Target="https://mentor.ieee.org/ramlet/dcn/11/ramlet-11-0002-00-Docs-the-ramlet-project-use-case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mentor.ieee.org/ramlet/dcn/11/ramlet-11-0001-00-Docs-ramlet-conceptual-overview.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mentor.ieee.org/ramlet/dcn/11/ramlet-11-0002-00-Docs-the-ramlet-project-use-cases.pdf" TargetMode="External"/><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90600"/>
            <a:ext cx="7543800" cy="2152650"/>
          </a:xfrm>
        </p:spPr>
        <p:txBody>
          <a:bodyPr/>
          <a:lstStyle/>
          <a:p>
            <a:pPr algn="ctr"/>
            <a:r>
              <a:rPr lang="en-US" sz="4400" dirty="0"/>
              <a:t>Treatment of </a:t>
            </a:r>
            <a:r>
              <a:rPr lang="en-US" sz="4400" i="1" dirty="0"/>
              <a:t>Key</a:t>
            </a:r>
            <a:r>
              <a:rPr lang="en-US" sz="4400" dirty="0"/>
              <a:t> IEEE RAMLET </a:t>
            </a:r>
            <a:r>
              <a:rPr lang="en-US" sz="4400" dirty="0" smtClean="0"/>
              <a:t>Information Entities </a:t>
            </a:r>
            <a:r>
              <a:rPr lang="en-US" sz="4400" dirty="0"/>
              <a:t>Important to METS</a:t>
            </a:r>
          </a:p>
        </p:txBody>
      </p:sp>
      <p:sp>
        <p:nvSpPr>
          <p:cNvPr id="3" name="Subtitle 2"/>
          <p:cNvSpPr>
            <a:spLocks noGrp="1"/>
          </p:cNvSpPr>
          <p:nvPr>
            <p:ph type="subTitle" idx="1"/>
          </p:nvPr>
        </p:nvSpPr>
        <p:spPr>
          <a:xfrm>
            <a:off x="2133600" y="3276600"/>
            <a:ext cx="6172200" cy="967910"/>
          </a:xfrm>
        </p:spPr>
        <p:txBody>
          <a:bodyPr>
            <a:normAutofit lnSpcReduction="10000"/>
          </a:bodyPr>
          <a:lstStyle/>
          <a:p>
            <a:r>
              <a:rPr lang="en-US" sz="2000" dirty="0" smtClean="0"/>
              <a:t>For </a:t>
            </a:r>
            <a:r>
              <a:rPr lang="en-US" sz="2000" dirty="0" err="1" smtClean="0"/>
              <a:t>iPres</a:t>
            </a:r>
            <a:r>
              <a:rPr lang="en-US" sz="2000" dirty="0" smtClean="0"/>
              <a:t> 2015 Workshop:  </a:t>
            </a:r>
            <a:r>
              <a:rPr lang="en-US" sz="2000" i="1" dirty="0" smtClean="0"/>
              <a:t>Testing a Proposed METS 2.0 Data Model against Use Cases and Complementary Data Models:  Presentations and Community Discussion</a:t>
            </a:r>
          </a:p>
        </p:txBody>
      </p:sp>
      <p:sp>
        <p:nvSpPr>
          <p:cNvPr id="4" name="TextBox 3"/>
          <p:cNvSpPr txBox="1"/>
          <p:nvPr/>
        </p:nvSpPr>
        <p:spPr>
          <a:xfrm>
            <a:off x="1676400" y="4848909"/>
            <a:ext cx="6019800" cy="646331"/>
          </a:xfrm>
          <a:prstGeom prst="rect">
            <a:avLst/>
          </a:prstGeom>
          <a:noFill/>
        </p:spPr>
        <p:txBody>
          <a:bodyPr wrap="square" rtlCol="0">
            <a:spAutoFit/>
          </a:bodyPr>
          <a:lstStyle/>
          <a:p>
            <a:pPr algn="ctr"/>
            <a:r>
              <a:rPr lang="en-US" i="1" dirty="0" smtClean="0"/>
              <a:t>Monday, November 2</a:t>
            </a:r>
            <a:r>
              <a:rPr lang="en-US" i="1" baseline="30000" dirty="0" smtClean="0"/>
              <a:t>nd</a:t>
            </a:r>
            <a:r>
              <a:rPr lang="en-US" i="1" dirty="0" smtClean="0"/>
              <a:t>, 2015</a:t>
            </a:r>
            <a:endParaRPr lang="en-US" dirty="0" smtClean="0"/>
          </a:p>
          <a:p>
            <a:pPr algn="ctr"/>
            <a:r>
              <a:rPr lang="en-US" i="1" dirty="0" smtClean="0"/>
              <a:t>By Nancy J. Hoebelheinrich, Knowledge Motifs LLC</a:t>
            </a:r>
            <a:endParaRPr lang="en-US" i="1" dirty="0"/>
          </a:p>
        </p:txBody>
      </p:sp>
    </p:spTree>
    <p:extLst>
      <p:ext uri="{BB962C8B-B14F-4D97-AF65-F5344CB8AC3E}">
        <p14:creationId xmlns:p14="http://schemas.microsoft.com/office/powerpoint/2010/main" val="992410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Properties</a:t>
            </a:r>
            <a:endParaRPr lang="en-US" dirty="0"/>
          </a:p>
        </p:txBody>
      </p:sp>
      <p:sp>
        <p:nvSpPr>
          <p:cNvPr id="3" name="Content Placeholder 2"/>
          <p:cNvSpPr>
            <a:spLocks noGrp="1"/>
          </p:cNvSpPr>
          <p:nvPr>
            <p:ph sz="half" idx="2"/>
          </p:nvPr>
        </p:nvSpPr>
        <p:spPr>
          <a:xfrm>
            <a:off x="1344168" y="1371600"/>
            <a:ext cx="3276600" cy="2895600"/>
          </a:xfrm>
        </p:spPr>
        <p:txBody>
          <a:bodyPr>
            <a:normAutofit fontScale="92500" lnSpcReduction="10000"/>
          </a:bodyPr>
          <a:lstStyle/>
          <a:p>
            <a:pPr marL="475488" indent="-457200">
              <a:buFont typeface="+mj-lt"/>
              <a:buAutoNum type="arabicPeriod"/>
            </a:pPr>
            <a:r>
              <a:rPr lang="en-US" dirty="0"/>
              <a:t>describes &amp; </a:t>
            </a:r>
            <a:r>
              <a:rPr lang="en-US" dirty="0" err="1" smtClean="0"/>
              <a:t>isdescribedby</a:t>
            </a:r>
            <a:endParaRPr lang="en-US" dirty="0" smtClean="0"/>
          </a:p>
          <a:p>
            <a:pPr marL="475488" indent="-457200">
              <a:buFont typeface="+mj-lt"/>
              <a:buAutoNum type="arabicPeriod"/>
            </a:pPr>
            <a:r>
              <a:rPr lang="en-US" dirty="0" err="1" smtClean="0"/>
              <a:t>hasPart</a:t>
            </a:r>
            <a:r>
              <a:rPr lang="en-US" dirty="0" smtClean="0"/>
              <a:t> &amp; </a:t>
            </a:r>
            <a:r>
              <a:rPr lang="en-US" dirty="0" err="1" smtClean="0"/>
              <a:t>isPartOf</a:t>
            </a:r>
            <a:r>
              <a:rPr lang="en-US" dirty="0" smtClean="0"/>
              <a:t> (</a:t>
            </a:r>
            <a:r>
              <a:rPr lang="en-US" dirty="0" err="1" smtClean="0"/>
              <a:t>dcterms</a:t>
            </a:r>
            <a:r>
              <a:rPr lang="en-US" dirty="0" smtClean="0"/>
              <a:t>:)</a:t>
            </a:r>
          </a:p>
          <a:p>
            <a:pPr marL="475488" indent="-457200">
              <a:buFont typeface="+mj-lt"/>
              <a:buAutoNum type="arabicPeriod"/>
            </a:pPr>
            <a:r>
              <a:rPr lang="en-US" dirty="0" smtClean="0"/>
              <a:t>includes &amp; </a:t>
            </a:r>
            <a:r>
              <a:rPr lang="en-US" dirty="0" err="1" smtClean="0"/>
              <a:t>isincludedby</a:t>
            </a:r>
            <a:endParaRPr lang="en-US" dirty="0" smtClean="0"/>
          </a:p>
          <a:p>
            <a:pPr marL="475488" indent="-457200">
              <a:buFont typeface="+mj-lt"/>
              <a:buAutoNum type="arabicPeriod"/>
            </a:pPr>
            <a:r>
              <a:rPr lang="en-US" dirty="0"/>
              <a:t>r</a:t>
            </a:r>
            <a:r>
              <a:rPr lang="en-US" dirty="0" smtClean="0"/>
              <a:t>eferences &amp; </a:t>
            </a:r>
            <a:r>
              <a:rPr lang="en-US" dirty="0" err="1" smtClean="0"/>
              <a:t>isreferencedby</a:t>
            </a:r>
            <a:endParaRPr lang="en-US" dirty="0"/>
          </a:p>
        </p:txBody>
      </p:sp>
      <p:sp>
        <p:nvSpPr>
          <p:cNvPr id="4" name="Text Placeholder 3"/>
          <p:cNvSpPr>
            <a:spLocks noGrp="1"/>
          </p:cNvSpPr>
          <p:nvPr>
            <p:ph type="body" sz="quarter" idx="3"/>
          </p:nvPr>
        </p:nvSpPr>
        <p:spPr/>
        <p:txBody>
          <a:bodyPr/>
          <a:lstStyle/>
          <a:p>
            <a:r>
              <a:rPr lang="en-US" dirty="0" smtClean="0"/>
              <a:t>Definitions</a:t>
            </a:r>
            <a:endParaRPr lang="en-US" dirty="0"/>
          </a:p>
        </p:txBody>
      </p:sp>
      <p:sp>
        <p:nvSpPr>
          <p:cNvPr id="5" name="Content Placeholder 4"/>
          <p:cNvSpPr>
            <a:spLocks noGrp="1"/>
          </p:cNvSpPr>
          <p:nvPr>
            <p:ph sz="quarter" idx="4"/>
          </p:nvPr>
        </p:nvSpPr>
        <p:spPr>
          <a:xfrm>
            <a:off x="5029200" y="1371600"/>
            <a:ext cx="3273552" cy="3352800"/>
          </a:xfrm>
        </p:spPr>
        <p:txBody>
          <a:bodyPr>
            <a:noAutofit/>
          </a:bodyPr>
          <a:lstStyle/>
          <a:p>
            <a:pPr marL="475488" indent="-457200">
              <a:buFont typeface="+mj-lt"/>
              <a:buAutoNum type="arabicPeriod"/>
            </a:pPr>
            <a:r>
              <a:rPr lang="en-US" sz="1400" dirty="0" smtClean="0"/>
              <a:t>A component describes another &amp; vice versa</a:t>
            </a:r>
          </a:p>
          <a:p>
            <a:pPr marL="475488" indent="-457200">
              <a:buFont typeface="+mj-lt"/>
              <a:buAutoNum type="arabicPeriod"/>
            </a:pPr>
            <a:r>
              <a:rPr lang="en-US" sz="1400" dirty="0" smtClean="0"/>
              <a:t>One resource is included in another, either physically or logically &amp; vice versa</a:t>
            </a:r>
          </a:p>
          <a:p>
            <a:pPr marL="475488" indent="-457200">
              <a:buFont typeface="+mj-lt"/>
              <a:buAutoNum type="arabicPeriod"/>
            </a:pPr>
            <a:r>
              <a:rPr lang="en-US" sz="1400" dirty="0" smtClean="0"/>
              <a:t>Implies parent-child relationship &amp; vice versa (sub property of </a:t>
            </a:r>
            <a:r>
              <a:rPr lang="en-US" sz="1400" dirty="0" err="1" smtClean="0"/>
              <a:t>hasPart</a:t>
            </a:r>
            <a:r>
              <a:rPr lang="en-US" sz="1400" dirty="0" smtClean="0"/>
              <a:t> &amp; </a:t>
            </a:r>
            <a:r>
              <a:rPr lang="en-US" sz="1400" dirty="0" err="1" smtClean="0"/>
              <a:t>isPartOf</a:t>
            </a:r>
            <a:r>
              <a:rPr lang="en-US" sz="1400" dirty="0" smtClean="0"/>
              <a:t> from </a:t>
            </a:r>
            <a:r>
              <a:rPr lang="en-US" sz="1400" dirty="0" err="1" smtClean="0"/>
              <a:t>dcterms</a:t>
            </a:r>
            <a:r>
              <a:rPr lang="en-US" sz="1400" dirty="0">
                <a:sym typeface="Wingdings" panose="05000000000000000000" pitchFamily="2" charset="2"/>
              </a:rPr>
              <a:t>)</a:t>
            </a:r>
            <a:endParaRPr lang="en-US" sz="1400" dirty="0" smtClean="0"/>
          </a:p>
          <a:p>
            <a:pPr marL="475488" indent="-457200">
              <a:buFont typeface="+mj-lt"/>
              <a:buAutoNum type="arabicPeriod"/>
            </a:pPr>
            <a:r>
              <a:rPr lang="en-US" sz="1400" dirty="0" smtClean="0"/>
              <a:t>Describes an association b/w components signaled by an identifier &amp; vice versa (sub property of has Part &amp; </a:t>
            </a:r>
            <a:r>
              <a:rPr lang="en-US" sz="1400" dirty="0" err="1" smtClean="0"/>
              <a:t>isPartOf</a:t>
            </a:r>
            <a:r>
              <a:rPr lang="en-US" sz="1400" dirty="0" smtClean="0"/>
              <a:t> from </a:t>
            </a:r>
            <a:r>
              <a:rPr lang="en-US" sz="1400" dirty="0" err="1" smtClean="0"/>
              <a:t>dcterms</a:t>
            </a:r>
            <a:r>
              <a:rPr lang="en-US" sz="1400" dirty="0">
                <a:sym typeface="Wingdings" panose="05000000000000000000" pitchFamily="2" charset="2"/>
              </a:rPr>
              <a:t>)</a:t>
            </a:r>
            <a:endParaRPr lang="en-US" sz="1400" dirty="0"/>
          </a:p>
        </p:txBody>
      </p:sp>
      <p:sp>
        <p:nvSpPr>
          <p:cNvPr id="6" name="Title 5"/>
          <p:cNvSpPr>
            <a:spLocks noGrp="1"/>
          </p:cNvSpPr>
          <p:nvPr>
            <p:ph type="title"/>
          </p:nvPr>
        </p:nvSpPr>
        <p:spPr>
          <a:xfrm>
            <a:off x="152400" y="4876800"/>
            <a:ext cx="8763000" cy="1219200"/>
          </a:xfrm>
        </p:spPr>
        <p:txBody>
          <a:bodyPr/>
          <a:lstStyle/>
          <a:p>
            <a:r>
              <a:rPr lang="en-US" sz="4000" dirty="0" err="1" smtClean="0"/>
              <a:t>Ramlet</a:t>
            </a:r>
            <a:r>
              <a:rPr lang="en-US" sz="4000" i="1" dirty="0" smtClean="0"/>
              <a:t> </a:t>
            </a:r>
            <a:r>
              <a:rPr lang="en-US" sz="4000" dirty="0" smtClean="0"/>
              <a:t>or</a:t>
            </a:r>
            <a:r>
              <a:rPr lang="en-US" sz="4000" i="1" dirty="0" smtClean="0"/>
              <a:t> </a:t>
            </a:r>
            <a:r>
              <a:rPr lang="en-US" sz="4000" dirty="0" smtClean="0"/>
              <a:t>“borrowed” properties</a:t>
            </a:r>
            <a:r>
              <a:rPr lang="en-US" sz="4000" i="1" dirty="0" smtClean="0"/>
              <a:t> key </a:t>
            </a:r>
            <a:r>
              <a:rPr lang="en-US" sz="4000" dirty="0" smtClean="0"/>
              <a:t>to our discussion</a:t>
            </a:r>
            <a:endParaRPr lang="en-US" sz="4000" dirty="0"/>
          </a:p>
        </p:txBody>
      </p:sp>
      <p:sp>
        <p:nvSpPr>
          <p:cNvPr id="9" name="Oval 8"/>
          <p:cNvSpPr/>
          <p:nvPr/>
        </p:nvSpPr>
        <p:spPr>
          <a:xfrm>
            <a:off x="4648200" y="1676401"/>
            <a:ext cx="3733800" cy="19050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0600" y="1828800"/>
            <a:ext cx="3657600" cy="1752602"/>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1"/>
          </p:nvPr>
        </p:nvSpPr>
        <p:spPr>
          <a:xfrm>
            <a:off x="8686800" y="6477000"/>
            <a:ext cx="457200" cy="304800"/>
          </a:xfrm>
        </p:spPr>
        <p:txBody>
          <a:bodyPr/>
          <a:lstStyle/>
          <a:p>
            <a:fld id="{C0C3A185-6995-4E12-B7F4-AA0246791534}" type="slidenum">
              <a:rPr lang="en-US" smtClean="0"/>
              <a:t>10</a:t>
            </a:fld>
            <a:endParaRPr lang="en-US" dirty="0"/>
          </a:p>
        </p:txBody>
      </p:sp>
    </p:spTree>
    <p:extLst>
      <p:ext uri="{BB962C8B-B14F-4D97-AF65-F5344CB8AC3E}">
        <p14:creationId xmlns:p14="http://schemas.microsoft.com/office/powerpoint/2010/main" val="874986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204204"/>
            <a:ext cx="8382000" cy="6381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8674" y="1664587"/>
            <a:ext cx="3209925" cy="646331"/>
          </a:xfrm>
          <a:prstGeom prst="rect">
            <a:avLst/>
          </a:prstGeom>
          <a:noFill/>
        </p:spPr>
        <p:txBody>
          <a:bodyPr wrap="square" rtlCol="0">
            <a:spAutoFit/>
          </a:bodyPr>
          <a:lstStyle/>
          <a:p>
            <a:r>
              <a:rPr lang="en-US" dirty="0" smtClean="0">
                <a:solidFill>
                  <a:schemeClr val="bg1"/>
                </a:solidFill>
              </a:rPr>
              <a:t>Function: </a:t>
            </a:r>
            <a:r>
              <a:rPr lang="en-US" dirty="0" smtClean="0">
                <a:solidFill>
                  <a:schemeClr val="bg1"/>
                </a:solidFill>
              </a:rPr>
              <a:t>Packaging a discrete aggregation</a:t>
            </a:r>
            <a:endParaRPr lang="en-US" dirty="0">
              <a:solidFill>
                <a:schemeClr val="bg1"/>
              </a:solidFill>
            </a:endParaRPr>
          </a:p>
        </p:txBody>
      </p:sp>
      <p:sp>
        <p:nvSpPr>
          <p:cNvPr id="6" name="TextBox 5"/>
          <p:cNvSpPr txBox="1"/>
          <p:nvPr/>
        </p:nvSpPr>
        <p:spPr>
          <a:xfrm>
            <a:off x="952500" y="2526268"/>
            <a:ext cx="2362200" cy="369332"/>
          </a:xfrm>
          <a:prstGeom prst="rect">
            <a:avLst/>
          </a:prstGeom>
          <a:noFill/>
        </p:spPr>
        <p:txBody>
          <a:bodyPr wrap="square" rtlCol="0">
            <a:spAutoFit/>
          </a:bodyPr>
          <a:lstStyle/>
          <a:p>
            <a:r>
              <a:rPr lang="en-US" dirty="0" err="1" smtClean="0">
                <a:solidFill>
                  <a:schemeClr val="bg1"/>
                </a:solidFill>
              </a:rPr>
              <a:t>ramlet:topNode</a:t>
            </a:r>
            <a:endParaRPr lang="en-US" dirty="0">
              <a:solidFill>
                <a:schemeClr val="bg1"/>
              </a:solidFill>
            </a:endParaRPr>
          </a:p>
        </p:txBody>
      </p:sp>
      <p:sp>
        <p:nvSpPr>
          <p:cNvPr id="3" name="Regular Pentagon 2"/>
          <p:cNvSpPr/>
          <p:nvPr/>
        </p:nvSpPr>
        <p:spPr>
          <a:xfrm>
            <a:off x="2133600" y="5562600"/>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67000" y="6629400"/>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7" name="Rounded Rectangular Callout 6"/>
          <p:cNvSpPr/>
          <p:nvPr/>
        </p:nvSpPr>
        <p:spPr>
          <a:xfrm>
            <a:off x="762000" y="381000"/>
            <a:ext cx="3733800" cy="9906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concept of “intellectual entity” from any of the aggregation formats </a:t>
            </a:r>
            <a:r>
              <a:rPr lang="en-US" dirty="0" err="1" smtClean="0"/>
              <a:t>analysed</a:t>
            </a:r>
            <a:endParaRPr lang="en-US" dirty="0"/>
          </a:p>
        </p:txBody>
      </p:sp>
      <p:sp>
        <p:nvSpPr>
          <p:cNvPr id="8" name="Slide Number Placeholder 7"/>
          <p:cNvSpPr>
            <a:spLocks noGrp="1"/>
          </p:cNvSpPr>
          <p:nvPr>
            <p:ph type="sldNum" sz="quarter" idx="11"/>
          </p:nvPr>
        </p:nvSpPr>
        <p:spPr/>
        <p:txBody>
          <a:bodyPr/>
          <a:lstStyle/>
          <a:p>
            <a:fld id="{C0C3A185-6995-4E12-B7F4-AA0246791534}" type="slidenum">
              <a:rPr lang="en-US" smtClean="0"/>
              <a:t>11</a:t>
            </a:fld>
            <a:endParaRPr lang="en-US"/>
          </a:p>
        </p:txBody>
      </p:sp>
      <p:sp>
        <p:nvSpPr>
          <p:cNvPr id="10" name="Slide Number Placeholder 3"/>
          <p:cNvSpPr txBox="1">
            <a:spLocks/>
          </p:cNvSpPr>
          <p:nvPr/>
        </p:nvSpPr>
        <p:spPr>
          <a:xfrm>
            <a:off x="822960" y="5842000"/>
            <a:ext cx="396240" cy="304800"/>
          </a:xfrm>
          <a:prstGeom prst="rect">
            <a:avLst/>
          </a:prstGeom>
        </p:spPr>
        <p:txBody>
          <a:bodyPr vert="horz" lIns="91440" tIns="45720" rIns="91440" bIns="9144" rtlCol="0" anchor="b"/>
          <a:lstStyle>
            <a:defPPr>
              <a:defRPr lang="en-US"/>
            </a:defPPr>
            <a:lvl1pPr marL="0" algn="l" defTabSz="914400" rtl="0" eaLnBrk="1" latinLnBrk="0" hangingPunct="1">
              <a:defRPr sz="16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C3A185-6995-4E12-B7F4-AA0246791534}" type="slidenum">
              <a:rPr lang="en-US" smtClean="0"/>
              <a:pPr/>
              <a:t>11</a:t>
            </a:fld>
            <a:endParaRPr lang="en-US" dirty="0"/>
          </a:p>
        </p:txBody>
      </p:sp>
      <p:sp>
        <p:nvSpPr>
          <p:cNvPr id="11" name="TextBox 10"/>
          <p:cNvSpPr txBox="1"/>
          <p:nvPr/>
        </p:nvSpPr>
        <p:spPr>
          <a:xfrm>
            <a:off x="8763000" y="6553200"/>
            <a:ext cx="457200" cy="338554"/>
          </a:xfrm>
          <a:prstGeom prst="rect">
            <a:avLst/>
          </a:prstGeom>
          <a:noFill/>
        </p:spPr>
        <p:txBody>
          <a:bodyPr wrap="square" rtlCol="0">
            <a:spAutoFit/>
          </a:bodyPr>
          <a:lstStyle/>
          <a:p>
            <a:r>
              <a:rPr lang="en-US" sz="1600" dirty="0" smtClean="0"/>
              <a:t>11</a:t>
            </a:r>
            <a:endParaRPr lang="en-US" sz="1600" dirty="0"/>
          </a:p>
        </p:txBody>
      </p:sp>
    </p:spTree>
    <p:extLst>
      <p:ext uri="{BB962C8B-B14F-4D97-AF65-F5344CB8AC3E}">
        <p14:creationId xmlns:p14="http://schemas.microsoft.com/office/powerpoint/2010/main" val="945723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
            <a:ext cx="8207774" cy="6248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69450" y="762000"/>
            <a:ext cx="2362200" cy="369332"/>
          </a:xfrm>
          <a:prstGeom prst="rect">
            <a:avLst/>
          </a:prstGeom>
          <a:noFill/>
        </p:spPr>
        <p:txBody>
          <a:bodyPr wrap="square" rtlCol="0">
            <a:spAutoFit/>
          </a:bodyPr>
          <a:lstStyle/>
          <a:p>
            <a:r>
              <a:rPr lang="en-US" dirty="0" err="1" smtClean="0">
                <a:solidFill>
                  <a:schemeClr val="bg1"/>
                </a:solidFill>
              </a:rPr>
              <a:t>ramlet:topNode</a:t>
            </a:r>
            <a:endParaRPr lang="en-US" dirty="0">
              <a:solidFill>
                <a:schemeClr val="bg1"/>
              </a:solidFill>
            </a:endParaRPr>
          </a:p>
        </p:txBody>
      </p:sp>
      <p:sp>
        <p:nvSpPr>
          <p:cNvPr id="2" name="Oval 1"/>
          <p:cNvSpPr/>
          <p:nvPr/>
        </p:nvSpPr>
        <p:spPr>
          <a:xfrm>
            <a:off x="4572000" y="6111902"/>
            <a:ext cx="1027944" cy="4572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gular Pentagon 6"/>
          <p:cNvSpPr/>
          <p:nvPr/>
        </p:nvSpPr>
        <p:spPr>
          <a:xfrm>
            <a:off x="2133600" y="5440579"/>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81200" y="6538974"/>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10" name="Oval 9"/>
          <p:cNvSpPr/>
          <p:nvPr/>
        </p:nvSpPr>
        <p:spPr>
          <a:xfrm>
            <a:off x="381000" y="6096000"/>
            <a:ext cx="914400" cy="5334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814346" y="1676400"/>
            <a:ext cx="2812774" cy="206906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scope note:  </a:t>
            </a:r>
            <a:r>
              <a:rPr lang="en-US" dirty="0">
                <a:solidFill>
                  <a:schemeClr val="tx1"/>
                </a:solidFill>
              </a:rPr>
              <a:t>The highest class level of an aggregation defined by an aggregation format</a:t>
            </a:r>
            <a:r>
              <a:rPr lang="en-US" dirty="0" smtClean="0">
                <a:solidFill>
                  <a:schemeClr val="tx1"/>
                </a:solidFill>
              </a:rPr>
              <a:t>.</a:t>
            </a:r>
            <a:endParaRPr lang="en-US" dirty="0"/>
          </a:p>
        </p:txBody>
      </p:sp>
      <p:sp>
        <p:nvSpPr>
          <p:cNvPr id="5" name="Slide Number Placeholder 4"/>
          <p:cNvSpPr>
            <a:spLocks noGrp="1"/>
          </p:cNvSpPr>
          <p:nvPr>
            <p:ph type="sldNum" sz="quarter" idx="11"/>
          </p:nvPr>
        </p:nvSpPr>
        <p:spPr/>
        <p:txBody>
          <a:bodyPr/>
          <a:lstStyle/>
          <a:p>
            <a:fld id="{C0C3A185-6995-4E12-B7F4-AA0246791534}" type="slidenum">
              <a:rPr lang="en-US" smtClean="0"/>
              <a:t>12</a:t>
            </a:fld>
            <a:endParaRPr lang="en-US"/>
          </a:p>
        </p:txBody>
      </p:sp>
      <p:sp>
        <p:nvSpPr>
          <p:cNvPr id="13" name="Slide Number Placeholder 3"/>
          <p:cNvSpPr txBox="1">
            <a:spLocks/>
          </p:cNvSpPr>
          <p:nvPr/>
        </p:nvSpPr>
        <p:spPr>
          <a:xfrm>
            <a:off x="822960" y="5842000"/>
            <a:ext cx="396240" cy="304800"/>
          </a:xfrm>
          <a:prstGeom prst="rect">
            <a:avLst/>
          </a:prstGeom>
        </p:spPr>
        <p:txBody>
          <a:bodyPr vert="horz" lIns="91440" tIns="45720" rIns="91440" bIns="9144" rtlCol="0" anchor="b"/>
          <a:lstStyle>
            <a:defPPr>
              <a:defRPr lang="en-US"/>
            </a:defPPr>
            <a:lvl1pPr marL="0" algn="l" defTabSz="914400" rtl="0" eaLnBrk="1" latinLnBrk="0" hangingPunct="1">
              <a:defRPr sz="1600" kern="1200">
                <a:solidFill>
                  <a:schemeClr val="tx1">
                    <a:alpha val="6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C3A185-6995-4E12-B7F4-AA0246791534}" type="slidenum">
              <a:rPr lang="en-US" smtClean="0"/>
              <a:pPr/>
              <a:t>12</a:t>
            </a:fld>
            <a:endParaRPr lang="en-US" dirty="0"/>
          </a:p>
        </p:txBody>
      </p:sp>
      <p:sp>
        <p:nvSpPr>
          <p:cNvPr id="12" name="TextBox 11"/>
          <p:cNvSpPr txBox="1"/>
          <p:nvPr/>
        </p:nvSpPr>
        <p:spPr>
          <a:xfrm>
            <a:off x="8649694" y="6477419"/>
            <a:ext cx="457200" cy="338554"/>
          </a:xfrm>
          <a:prstGeom prst="rect">
            <a:avLst/>
          </a:prstGeom>
          <a:noFill/>
        </p:spPr>
        <p:txBody>
          <a:bodyPr wrap="square" rtlCol="0">
            <a:spAutoFit/>
          </a:bodyPr>
          <a:lstStyle/>
          <a:p>
            <a:r>
              <a:rPr lang="en-US" sz="1600" dirty="0" smtClean="0"/>
              <a:t>12</a:t>
            </a:r>
            <a:endParaRPr lang="en-US" sz="1600" dirty="0"/>
          </a:p>
        </p:txBody>
      </p:sp>
    </p:spTree>
    <p:extLst>
      <p:ext uri="{BB962C8B-B14F-4D97-AF65-F5344CB8AC3E}">
        <p14:creationId xmlns:p14="http://schemas.microsoft.com/office/powerpoint/2010/main" val="1786683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60402"/>
            <a:ext cx="7315200" cy="369332"/>
          </a:xfrm>
          <a:prstGeom prst="rect">
            <a:avLst/>
          </a:prstGeom>
          <a:noFill/>
        </p:spPr>
        <p:txBody>
          <a:bodyPr wrap="square" rtlCol="0">
            <a:spAutoFit/>
          </a:bodyPr>
          <a:lstStyle/>
          <a:p>
            <a:r>
              <a:rPr lang="en-US" dirty="0" smtClean="0"/>
              <a:t>Function: </a:t>
            </a:r>
            <a:r>
              <a:rPr lang="en-US" dirty="0"/>
              <a:t> </a:t>
            </a:r>
            <a:r>
              <a:rPr lang="en-US" dirty="0" smtClean="0"/>
              <a:t>Differentiating digital resources within a package</a:t>
            </a:r>
            <a:endParaRPr lang="en-US" dirty="0"/>
          </a:p>
        </p:txBody>
      </p:sp>
      <p:sp>
        <p:nvSpPr>
          <p:cNvPr id="5" name="TextBox 4"/>
          <p:cNvSpPr txBox="1"/>
          <p:nvPr/>
        </p:nvSpPr>
        <p:spPr>
          <a:xfrm>
            <a:off x="1181100" y="914400"/>
            <a:ext cx="2590800" cy="369332"/>
          </a:xfrm>
          <a:prstGeom prst="rect">
            <a:avLst/>
          </a:prstGeom>
          <a:noFill/>
        </p:spPr>
        <p:txBody>
          <a:bodyPr wrap="square" rtlCol="0">
            <a:spAutoFit/>
          </a:bodyPr>
          <a:lstStyle/>
          <a:p>
            <a:r>
              <a:rPr lang="en-US" dirty="0" err="1" smtClean="0"/>
              <a:t>ramlet:digitalresource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03598"/>
            <a:ext cx="858012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ular Callout 6"/>
          <p:cNvSpPr/>
          <p:nvPr/>
        </p:nvSpPr>
        <p:spPr>
          <a:xfrm>
            <a:off x="381000" y="1505447"/>
            <a:ext cx="6781800" cy="167938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note:  </a:t>
            </a:r>
            <a:r>
              <a:rPr lang="en-US" dirty="0"/>
              <a:t>Refers to a digital resource contained in an aggregation </a:t>
            </a:r>
            <a:r>
              <a:rPr lang="en-US" dirty="0" smtClean="0"/>
              <a:t>instance;  Example:  </a:t>
            </a:r>
            <a:r>
              <a:rPr lang="en-US" dirty="0" err="1" smtClean="0"/>
              <a:t>o</a:t>
            </a:r>
            <a:r>
              <a:rPr lang="en-US" dirty="0" err="1" smtClean="0"/>
              <a:t>ai-ore:aggregatedResource</a:t>
            </a:r>
            <a:r>
              <a:rPr lang="en-US" dirty="0" smtClean="0"/>
              <a:t> </a:t>
            </a:r>
            <a:endParaRPr lang="en-US" dirty="0"/>
          </a:p>
        </p:txBody>
      </p:sp>
      <p:sp>
        <p:nvSpPr>
          <p:cNvPr id="8" name="Regular Pentagon 7"/>
          <p:cNvSpPr/>
          <p:nvPr/>
        </p:nvSpPr>
        <p:spPr>
          <a:xfrm>
            <a:off x="1752600" y="4632298"/>
            <a:ext cx="1981200" cy="6858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81200" y="6400800"/>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3" name="Slide Number Placeholder 2"/>
          <p:cNvSpPr>
            <a:spLocks noGrp="1"/>
          </p:cNvSpPr>
          <p:nvPr>
            <p:ph type="sldNum" sz="quarter" idx="11"/>
          </p:nvPr>
        </p:nvSpPr>
        <p:spPr>
          <a:xfrm>
            <a:off x="8656320" y="6508522"/>
            <a:ext cx="457200" cy="304800"/>
          </a:xfrm>
        </p:spPr>
        <p:txBody>
          <a:bodyPr/>
          <a:lstStyle/>
          <a:p>
            <a:fld id="{C0C3A185-6995-4E12-B7F4-AA0246791534}" type="slidenum">
              <a:rPr lang="en-US" smtClean="0"/>
              <a:t>13</a:t>
            </a:fld>
            <a:endParaRPr lang="en-US" dirty="0"/>
          </a:p>
        </p:txBody>
      </p:sp>
    </p:spTree>
    <p:extLst>
      <p:ext uri="{BB962C8B-B14F-4D97-AF65-F5344CB8AC3E}">
        <p14:creationId xmlns:p14="http://schemas.microsoft.com/office/powerpoint/2010/main" val="70352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3219450" cy="369332"/>
          </a:xfrm>
          <a:prstGeom prst="rect">
            <a:avLst/>
          </a:prstGeom>
          <a:noFill/>
        </p:spPr>
        <p:txBody>
          <a:bodyPr wrap="square" rtlCol="0">
            <a:spAutoFit/>
          </a:bodyPr>
          <a:lstStyle/>
          <a:p>
            <a:r>
              <a:rPr lang="en-US" dirty="0" err="1" smtClean="0"/>
              <a:t>ramlet:staticStructure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48050"/>
            <a:ext cx="550545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399" y="609600"/>
            <a:ext cx="7439025" cy="369332"/>
          </a:xfrm>
          <a:prstGeom prst="rect">
            <a:avLst/>
          </a:prstGeom>
          <a:noFill/>
        </p:spPr>
        <p:txBody>
          <a:bodyPr wrap="square" rtlCol="0">
            <a:spAutoFit/>
          </a:bodyPr>
          <a:lstStyle/>
          <a:p>
            <a:pPr marL="384048" lvl="1"/>
            <a:r>
              <a:rPr lang="en-US" dirty="0" smtClean="0"/>
              <a:t>Function: </a:t>
            </a:r>
            <a:r>
              <a:rPr lang="en-US" dirty="0" smtClean="0"/>
              <a:t> </a:t>
            </a:r>
            <a:r>
              <a:rPr lang="en-US" dirty="0" smtClean="0"/>
              <a:t>Describing </a:t>
            </a:r>
            <a:r>
              <a:rPr lang="en-US" dirty="0"/>
              <a:t>the structure of a digital resource</a:t>
            </a:r>
          </a:p>
        </p:txBody>
      </p:sp>
      <p:sp>
        <p:nvSpPr>
          <p:cNvPr id="7" name="Regular Pentagon 6"/>
          <p:cNvSpPr/>
          <p:nvPr/>
        </p:nvSpPr>
        <p:spPr>
          <a:xfrm>
            <a:off x="3124200" y="4067175"/>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10200" y="4667250"/>
            <a:ext cx="1314450" cy="66675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71600" y="5334000"/>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10" name="Oval Callout 9"/>
          <p:cNvSpPr/>
          <p:nvPr/>
        </p:nvSpPr>
        <p:spPr>
          <a:xfrm>
            <a:off x="3276600" y="1506570"/>
            <a:ext cx="5715000" cy="1524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scope notes:  Describes the relationships </a:t>
            </a:r>
            <a:r>
              <a:rPr lang="en-US" dirty="0" smtClean="0"/>
              <a:t>among nodes within </a:t>
            </a:r>
            <a:r>
              <a:rPr lang="en-US" dirty="0" smtClean="0"/>
              <a:t>a structure.   </a:t>
            </a:r>
            <a:endParaRPr lang="en-US" dirty="0"/>
          </a:p>
        </p:txBody>
      </p:sp>
      <p:sp>
        <p:nvSpPr>
          <p:cNvPr id="4" name="Slide Number Placeholder 3"/>
          <p:cNvSpPr>
            <a:spLocks noGrp="1"/>
          </p:cNvSpPr>
          <p:nvPr>
            <p:ph type="sldNum" sz="quarter" idx="11"/>
          </p:nvPr>
        </p:nvSpPr>
        <p:spPr>
          <a:xfrm>
            <a:off x="8595360" y="6477000"/>
            <a:ext cx="396240" cy="304800"/>
          </a:xfrm>
        </p:spPr>
        <p:txBody>
          <a:bodyPr/>
          <a:lstStyle/>
          <a:p>
            <a:fld id="{C0C3A185-6995-4E12-B7F4-AA0246791534}" type="slidenum">
              <a:rPr lang="en-US" smtClean="0"/>
              <a:t>14</a:t>
            </a:fld>
            <a:endParaRPr lang="en-US" dirty="0"/>
          </a:p>
        </p:txBody>
      </p:sp>
    </p:spTree>
    <p:extLst>
      <p:ext uri="{BB962C8B-B14F-4D97-AF65-F5344CB8AC3E}">
        <p14:creationId xmlns:p14="http://schemas.microsoft.com/office/powerpoint/2010/main" val="1945622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078887"/>
            <a:ext cx="5667374" cy="518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14400" y="701604"/>
            <a:ext cx="3219450" cy="369332"/>
          </a:xfrm>
          <a:prstGeom prst="rect">
            <a:avLst/>
          </a:prstGeom>
          <a:noFill/>
        </p:spPr>
        <p:txBody>
          <a:bodyPr wrap="square" rtlCol="0">
            <a:spAutoFit/>
          </a:bodyPr>
          <a:lstStyle/>
          <a:p>
            <a:r>
              <a:rPr lang="en-US" dirty="0" err="1" smtClean="0"/>
              <a:t>ramlet:dynamicStructure</a:t>
            </a:r>
            <a:endParaRPr lang="en-US" dirty="0"/>
          </a:p>
        </p:txBody>
      </p:sp>
      <p:sp>
        <p:nvSpPr>
          <p:cNvPr id="4" name="TextBox 3"/>
          <p:cNvSpPr txBox="1"/>
          <p:nvPr/>
        </p:nvSpPr>
        <p:spPr>
          <a:xfrm>
            <a:off x="228600" y="240268"/>
            <a:ext cx="6781800" cy="369332"/>
          </a:xfrm>
          <a:prstGeom prst="rect">
            <a:avLst/>
          </a:prstGeom>
          <a:noFill/>
        </p:spPr>
        <p:txBody>
          <a:bodyPr wrap="square" rtlCol="0">
            <a:spAutoFit/>
          </a:bodyPr>
          <a:lstStyle/>
          <a:p>
            <a:pPr marL="384048" lvl="1"/>
            <a:r>
              <a:rPr lang="en-US" dirty="0" smtClean="0"/>
              <a:t>Function: </a:t>
            </a:r>
            <a:r>
              <a:rPr lang="en-US" dirty="0"/>
              <a:t>Describing the structure of a digital resource</a:t>
            </a:r>
          </a:p>
        </p:txBody>
      </p:sp>
      <p:sp>
        <p:nvSpPr>
          <p:cNvPr id="5" name="Regular Pentagon 4"/>
          <p:cNvSpPr/>
          <p:nvPr/>
        </p:nvSpPr>
        <p:spPr>
          <a:xfrm>
            <a:off x="4724400" y="3505200"/>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91398" y="2286000"/>
            <a:ext cx="1476375" cy="5334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960887" y="6282318"/>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8" name="Slide Number Placeholder 7"/>
          <p:cNvSpPr>
            <a:spLocks noGrp="1"/>
          </p:cNvSpPr>
          <p:nvPr>
            <p:ph type="sldNum" sz="quarter" idx="11"/>
          </p:nvPr>
        </p:nvSpPr>
        <p:spPr>
          <a:xfrm>
            <a:off x="8534400" y="6479051"/>
            <a:ext cx="472440" cy="304800"/>
          </a:xfrm>
        </p:spPr>
        <p:txBody>
          <a:bodyPr/>
          <a:lstStyle/>
          <a:p>
            <a:fld id="{C0C3A185-6995-4E12-B7F4-AA0246791534}" type="slidenum">
              <a:rPr lang="en-US" smtClean="0"/>
              <a:t>15</a:t>
            </a:fld>
            <a:endParaRPr lang="en-US" dirty="0"/>
          </a:p>
        </p:txBody>
      </p:sp>
    </p:spTree>
    <p:extLst>
      <p:ext uri="{BB962C8B-B14F-4D97-AF65-F5344CB8AC3E}">
        <p14:creationId xmlns:p14="http://schemas.microsoft.com/office/powerpoint/2010/main" val="2904207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00288"/>
            <a:ext cx="6584092" cy="2347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1610" y="1143000"/>
            <a:ext cx="2425390" cy="369332"/>
          </a:xfrm>
          <a:prstGeom prst="rect">
            <a:avLst/>
          </a:prstGeom>
          <a:noFill/>
        </p:spPr>
        <p:txBody>
          <a:bodyPr wrap="square" rtlCol="0">
            <a:spAutoFit/>
          </a:bodyPr>
          <a:lstStyle/>
          <a:p>
            <a:r>
              <a:rPr lang="en-US" dirty="0" err="1" smtClean="0"/>
              <a:t>ramlet:structureNode</a:t>
            </a:r>
            <a:endParaRPr lang="en-US" dirty="0"/>
          </a:p>
        </p:txBody>
      </p:sp>
      <p:sp>
        <p:nvSpPr>
          <p:cNvPr id="5" name="TextBox 4"/>
          <p:cNvSpPr txBox="1"/>
          <p:nvPr/>
        </p:nvSpPr>
        <p:spPr>
          <a:xfrm>
            <a:off x="228600" y="240268"/>
            <a:ext cx="3581400" cy="369332"/>
          </a:xfrm>
          <a:prstGeom prst="rect">
            <a:avLst/>
          </a:prstGeom>
          <a:noFill/>
        </p:spPr>
        <p:txBody>
          <a:bodyPr wrap="square" rtlCol="0">
            <a:spAutoFit/>
          </a:bodyPr>
          <a:lstStyle/>
          <a:p>
            <a:r>
              <a:rPr lang="en-US" dirty="0" smtClean="0"/>
              <a:t>Function:  Dividing </a:t>
            </a:r>
            <a:r>
              <a:rPr lang="en-US" dirty="0" smtClean="0"/>
              <a:t>structures</a:t>
            </a:r>
            <a:endParaRPr lang="en-US" dirty="0"/>
          </a:p>
        </p:txBody>
      </p:sp>
      <p:sp>
        <p:nvSpPr>
          <p:cNvPr id="6" name="Regular Pentagon 5"/>
          <p:cNvSpPr/>
          <p:nvPr/>
        </p:nvSpPr>
        <p:spPr>
          <a:xfrm>
            <a:off x="3634946" y="3189684"/>
            <a:ext cx="1600200" cy="692944"/>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95500" y="4176712"/>
            <a:ext cx="1143000" cy="5334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09925" y="4176712"/>
            <a:ext cx="1143000" cy="5334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4710112"/>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11" name="Oval 10"/>
          <p:cNvSpPr/>
          <p:nvPr/>
        </p:nvSpPr>
        <p:spPr>
          <a:xfrm>
            <a:off x="952500" y="4114800"/>
            <a:ext cx="1143000" cy="5334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Callout 11"/>
          <p:cNvSpPr/>
          <p:nvPr/>
        </p:nvSpPr>
        <p:spPr>
          <a:xfrm>
            <a:off x="3429001" y="304800"/>
            <a:ext cx="5715000" cy="1524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scope notes:  This class represents a node in a structure that organizes the digital resource(s) within the package.   </a:t>
            </a:r>
            <a:endParaRPr lang="en-US" dirty="0"/>
          </a:p>
        </p:txBody>
      </p:sp>
      <p:sp>
        <p:nvSpPr>
          <p:cNvPr id="4" name="Slide Number Placeholder 3"/>
          <p:cNvSpPr>
            <a:spLocks noGrp="1"/>
          </p:cNvSpPr>
          <p:nvPr>
            <p:ph type="sldNum" sz="quarter" idx="11"/>
          </p:nvPr>
        </p:nvSpPr>
        <p:spPr>
          <a:xfrm>
            <a:off x="8458200" y="6400800"/>
            <a:ext cx="472440" cy="304800"/>
          </a:xfrm>
        </p:spPr>
        <p:txBody>
          <a:bodyPr/>
          <a:lstStyle/>
          <a:p>
            <a:fld id="{C0C3A185-6995-4E12-B7F4-AA0246791534}" type="slidenum">
              <a:rPr lang="en-US" smtClean="0"/>
              <a:t>16</a:t>
            </a:fld>
            <a:endParaRPr lang="en-US" dirty="0"/>
          </a:p>
        </p:txBody>
      </p:sp>
    </p:spTree>
    <p:extLst>
      <p:ext uri="{BB962C8B-B14F-4D97-AF65-F5344CB8AC3E}">
        <p14:creationId xmlns:p14="http://schemas.microsoft.com/office/powerpoint/2010/main" val="3251250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821" y="685800"/>
            <a:ext cx="4114800" cy="369332"/>
          </a:xfrm>
          <a:prstGeom prst="rect">
            <a:avLst/>
          </a:prstGeom>
          <a:noFill/>
        </p:spPr>
        <p:txBody>
          <a:bodyPr wrap="square" rtlCol="0">
            <a:spAutoFit/>
          </a:bodyPr>
          <a:lstStyle/>
          <a:p>
            <a:r>
              <a:rPr lang="en-US" dirty="0" err="1" smtClean="0"/>
              <a:t>ramlet:resourceGroup</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95600"/>
            <a:ext cx="6595049" cy="220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240268"/>
            <a:ext cx="3581400" cy="369332"/>
          </a:xfrm>
          <a:prstGeom prst="rect">
            <a:avLst/>
          </a:prstGeom>
          <a:noFill/>
        </p:spPr>
        <p:txBody>
          <a:bodyPr wrap="square" rtlCol="0">
            <a:spAutoFit/>
          </a:bodyPr>
          <a:lstStyle/>
          <a:p>
            <a:r>
              <a:rPr lang="en-US" dirty="0" smtClean="0"/>
              <a:t>Function:  </a:t>
            </a:r>
            <a:r>
              <a:rPr lang="en-US" dirty="0" smtClean="0"/>
              <a:t>Grouping </a:t>
            </a:r>
            <a:r>
              <a:rPr lang="en-US" dirty="0" err="1" smtClean="0"/>
              <a:t>componets</a:t>
            </a:r>
            <a:endParaRPr lang="en-US" dirty="0"/>
          </a:p>
        </p:txBody>
      </p:sp>
      <p:sp>
        <p:nvSpPr>
          <p:cNvPr id="16" name="Regular Pentagon 15"/>
          <p:cNvSpPr/>
          <p:nvPr/>
        </p:nvSpPr>
        <p:spPr>
          <a:xfrm>
            <a:off x="3344186" y="3794098"/>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52800" y="3352800"/>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7" name="Oval Callout 6"/>
          <p:cNvSpPr/>
          <p:nvPr/>
        </p:nvSpPr>
        <p:spPr>
          <a:xfrm>
            <a:off x="3429000" y="838200"/>
            <a:ext cx="4953001" cy="1524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Allows files to be “collected” for </a:t>
            </a:r>
            <a:r>
              <a:rPr lang="en-US" dirty="0"/>
              <a:t>different purposes; Linked to </a:t>
            </a:r>
            <a:r>
              <a:rPr lang="en-US" dirty="0" err="1" smtClean="0"/>
              <a:t>ramlet:fileDescriptor</a:t>
            </a:r>
            <a:r>
              <a:rPr lang="en-US" dirty="0" smtClean="0"/>
              <a:t>, i.e., </a:t>
            </a:r>
            <a:r>
              <a:rPr lang="en-US" dirty="0" err="1" smtClean="0"/>
              <a:t>mets:file</a:t>
            </a:r>
            <a:r>
              <a:rPr lang="en-US" dirty="0" smtClean="0"/>
              <a:t>.  </a:t>
            </a:r>
            <a:endParaRPr lang="en-US" dirty="0"/>
          </a:p>
        </p:txBody>
      </p:sp>
      <p:sp>
        <p:nvSpPr>
          <p:cNvPr id="8" name="TextBox 7"/>
          <p:cNvSpPr txBox="1"/>
          <p:nvPr/>
        </p:nvSpPr>
        <p:spPr>
          <a:xfrm>
            <a:off x="2573624" y="5105400"/>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4" name="Slide Number Placeholder 3"/>
          <p:cNvSpPr>
            <a:spLocks noGrp="1"/>
          </p:cNvSpPr>
          <p:nvPr>
            <p:ph type="sldNum" sz="quarter" idx="11"/>
          </p:nvPr>
        </p:nvSpPr>
        <p:spPr>
          <a:xfrm>
            <a:off x="8458200" y="6477000"/>
            <a:ext cx="533400" cy="304800"/>
          </a:xfrm>
        </p:spPr>
        <p:txBody>
          <a:bodyPr/>
          <a:lstStyle/>
          <a:p>
            <a:fld id="{C0C3A185-6995-4E12-B7F4-AA0246791534}" type="slidenum">
              <a:rPr lang="en-US" smtClean="0"/>
              <a:t>17</a:t>
            </a:fld>
            <a:endParaRPr lang="en-US"/>
          </a:p>
        </p:txBody>
      </p:sp>
    </p:spTree>
    <p:extLst>
      <p:ext uri="{BB962C8B-B14F-4D97-AF65-F5344CB8AC3E}">
        <p14:creationId xmlns:p14="http://schemas.microsoft.com/office/powerpoint/2010/main" val="1079519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4114800" cy="369332"/>
          </a:xfrm>
          <a:prstGeom prst="rect">
            <a:avLst/>
          </a:prstGeom>
          <a:noFill/>
        </p:spPr>
        <p:txBody>
          <a:bodyPr wrap="square" rtlCol="0">
            <a:spAutoFit/>
          </a:bodyPr>
          <a:lstStyle/>
          <a:p>
            <a:r>
              <a:rPr lang="en-US" dirty="0" err="1" smtClean="0"/>
              <a:t>ramlet:resourceGroup</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18" y="1152679"/>
            <a:ext cx="6595049" cy="220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240268"/>
            <a:ext cx="3581400" cy="369332"/>
          </a:xfrm>
          <a:prstGeom prst="rect">
            <a:avLst/>
          </a:prstGeom>
          <a:noFill/>
        </p:spPr>
        <p:txBody>
          <a:bodyPr wrap="square" rtlCol="0">
            <a:spAutoFit/>
          </a:bodyPr>
          <a:lstStyle/>
          <a:p>
            <a:r>
              <a:rPr lang="en-US" dirty="0" smtClean="0"/>
              <a:t>Function:  </a:t>
            </a:r>
            <a:r>
              <a:rPr lang="en-US" dirty="0" smtClean="0"/>
              <a:t>Grouping components</a:t>
            </a:r>
            <a:endParaRPr lang="en-US" dirty="0"/>
          </a:p>
        </p:txBody>
      </p:sp>
      <p:sp>
        <p:nvSpPr>
          <p:cNvPr id="9" name="Regular Pentagon 8"/>
          <p:cNvSpPr/>
          <p:nvPr/>
        </p:nvSpPr>
        <p:spPr>
          <a:xfrm>
            <a:off x="1417377" y="5281815"/>
            <a:ext cx="1823682" cy="619125"/>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gular Pentagon 11"/>
          <p:cNvSpPr/>
          <p:nvPr/>
        </p:nvSpPr>
        <p:spPr>
          <a:xfrm>
            <a:off x="1412828" y="5324677"/>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1818" y="4206775"/>
            <a:ext cx="3766782" cy="369332"/>
          </a:xfrm>
          <a:prstGeom prst="rect">
            <a:avLst/>
          </a:prstGeom>
          <a:noFill/>
        </p:spPr>
        <p:txBody>
          <a:bodyPr wrap="square" rtlCol="0">
            <a:spAutoFit/>
          </a:bodyPr>
          <a:lstStyle/>
          <a:p>
            <a:r>
              <a:rPr lang="en-US" dirty="0" err="1" smtClean="0"/>
              <a:t>ramlet:functionalResourceGroup</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68" y="4740305"/>
            <a:ext cx="4150918" cy="182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a:xfrm>
            <a:off x="1676400" y="6172200"/>
            <a:ext cx="1066800" cy="4361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gular Pentagon 15"/>
          <p:cNvSpPr/>
          <p:nvPr/>
        </p:nvSpPr>
        <p:spPr>
          <a:xfrm>
            <a:off x="4240686" y="1986039"/>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gular Pentagon 16"/>
          <p:cNvSpPr/>
          <p:nvPr/>
        </p:nvSpPr>
        <p:spPr>
          <a:xfrm>
            <a:off x="1232848" y="5410200"/>
            <a:ext cx="1600200" cy="53340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p:cNvCxnSpPr/>
          <p:nvPr/>
        </p:nvCxnSpPr>
        <p:spPr>
          <a:xfrm rot="5400000">
            <a:off x="3225391" y="3520868"/>
            <a:ext cx="1971877" cy="1635741"/>
          </a:xfrm>
          <a:prstGeom prst="curvedConnector3">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959" y="6608360"/>
            <a:ext cx="4333682" cy="215444"/>
          </a:xfrm>
          <a:prstGeom prst="rect">
            <a:avLst/>
          </a:prstGeom>
          <a:noFill/>
        </p:spPr>
        <p:txBody>
          <a:bodyPr wrap="square" rtlCol="0">
            <a:spAutoFit/>
          </a:bodyPr>
          <a:lstStyle/>
          <a:p>
            <a:pPr algn="ctr"/>
            <a:r>
              <a:rPr lang="en-US" sz="800" dirty="0" smtClean="0"/>
              <a:t>All images reprinted with permission from IEEE.  Copyright IEEE 2012.  All rights reserved.</a:t>
            </a:r>
            <a:endParaRPr lang="en-US" sz="800" dirty="0"/>
          </a:p>
        </p:txBody>
      </p:sp>
      <p:sp>
        <p:nvSpPr>
          <p:cNvPr id="4" name="Slide Number Placeholder 3"/>
          <p:cNvSpPr>
            <a:spLocks noGrp="1"/>
          </p:cNvSpPr>
          <p:nvPr>
            <p:ph type="sldNum" sz="quarter" idx="11"/>
          </p:nvPr>
        </p:nvSpPr>
        <p:spPr>
          <a:xfrm>
            <a:off x="8449918" y="6400800"/>
            <a:ext cx="530639" cy="304800"/>
          </a:xfrm>
        </p:spPr>
        <p:txBody>
          <a:bodyPr/>
          <a:lstStyle/>
          <a:p>
            <a:fld id="{C0C3A185-6995-4E12-B7F4-AA0246791534}" type="slidenum">
              <a:rPr lang="en-US" smtClean="0"/>
              <a:t>18</a:t>
            </a:fld>
            <a:endParaRPr lang="en-US" dirty="0"/>
          </a:p>
        </p:txBody>
      </p:sp>
    </p:spTree>
    <p:extLst>
      <p:ext uri="{BB962C8B-B14F-4D97-AF65-F5344CB8AC3E}">
        <p14:creationId xmlns:p14="http://schemas.microsoft.com/office/powerpoint/2010/main" val="28883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81" y="3276600"/>
            <a:ext cx="463877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200" y="228600"/>
            <a:ext cx="8915400" cy="369332"/>
          </a:xfrm>
          <a:prstGeom prst="rect">
            <a:avLst/>
          </a:prstGeom>
          <a:noFill/>
        </p:spPr>
        <p:txBody>
          <a:bodyPr wrap="square" rtlCol="0">
            <a:spAutoFit/>
          </a:bodyPr>
          <a:lstStyle/>
          <a:p>
            <a:r>
              <a:rPr lang="en-US" dirty="0" smtClean="0"/>
              <a:t>Function:  </a:t>
            </a:r>
            <a:r>
              <a:rPr lang="en-US" dirty="0" smtClean="0"/>
              <a:t> Relating components</a:t>
            </a:r>
            <a:endParaRPr lang="en-US" dirty="0" smtClean="0"/>
          </a:p>
        </p:txBody>
      </p:sp>
      <p:sp>
        <p:nvSpPr>
          <p:cNvPr id="4" name="TextBox 3"/>
          <p:cNvSpPr txBox="1"/>
          <p:nvPr/>
        </p:nvSpPr>
        <p:spPr>
          <a:xfrm>
            <a:off x="253553" y="2510135"/>
            <a:ext cx="4404318" cy="923330"/>
          </a:xfrm>
          <a:prstGeom prst="rect">
            <a:avLst/>
          </a:prstGeom>
          <a:noFill/>
        </p:spPr>
        <p:txBody>
          <a:bodyPr wrap="square" rtlCol="0">
            <a:spAutoFit/>
          </a:bodyPr>
          <a:lstStyle/>
          <a:p>
            <a:r>
              <a:rPr lang="en-US" dirty="0" err="1" smtClean="0"/>
              <a:t>ramlet:hasOrder</a:t>
            </a:r>
            <a:r>
              <a:rPr lang="en-US" dirty="0" smtClean="0"/>
              <a:t> (+subclass of </a:t>
            </a:r>
            <a:r>
              <a:rPr lang="en-US" dirty="0" err="1" smtClean="0"/>
              <a:t>ramlet:transformOrdering</a:t>
            </a:r>
            <a:r>
              <a:rPr lang="en-US" dirty="0" smtClean="0"/>
              <a:t>, not shown)</a:t>
            </a:r>
          </a:p>
          <a:p>
            <a:endParaRPr lang="en-US" dirty="0"/>
          </a:p>
        </p:txBody>
      </p:sp>
      <p:sp>
        <p:nvSpPr>
          <p:cNvPr id="5" name="TextBox 4"/>
          <p:cNvSpPr txBox="1"/>
          <p:nvPr/>
        </p:nvSpPr>
        <p:spPr>
          <a:xfrm>
            <a:off x="5011972" y="5502303"/>
            <a:ext cx="3979628"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6" name="Oval Callout 5"/>
          <p:cNvSpPr/>
          <p:nvPr/>
        </p:nvSpPr>
        <p:spPr>
          <a:xfrm>
            <a:off x="395909" y="800100"/>
            <a:ext cx="3947491" cy="1447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scope notes:  Provides a preferred order by sequence for digital resources and/or parts of resources </a:t>
            </a:r>
            <a:endParaRPr lang="en-US" dirty="0"/>
          </a:p>
        </p:txBody>
      </p:sp>
      <p:sp>
        <p:nvSpPr>
          <p:cNvPr id="7" name="Oval 6"/>
          <p:cNvSpPr/>
          <p:nvPr/>
        </p:nvSpPr>
        <p:spPr>
          <a:xfrm>
            <a:off x="1292044" y="4522083"/>
            <a:ext cx="914400" cy="31424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3553" y="4520186"/>
            <a:ext cx="952024" cy="36166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gular Pentagon 8"/>
          <p:cNvSpPr/>
          <p:nvPr/>
        </p:nvSpPr>
        <p:spPr>
          <a:xfrm>
            <a:off x="1310597" y="3942002"/>
            <a:ext cx="1036405" cy="406031"/>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674877"/>
            <a:ext cx="386715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gular Pentagon 10"/>
          <p:cNvSpPr/>
          <p:nvPr/>
        </p:nvSpPr>
        <p:spPr>
          <a:xfrm>
            <a:off x="5029200" y="4348033"/>
            <a:ext cx="1036405" cy="406031"/>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29201" y="5038648"/>
            <a:ext cx="1036404" cy="37930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3768" y="4930926"/>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16" name="TextBox 15"/>
          <p:cNvSpPr txBox="1"/>
          <p:nvPr/>
        </p:nvSpPr>
        <p:spPr>
          <a:xfrm>
            <a:off x="5547402" y="3156704"/>
            <a:ext cx="2590800" cy="369332"/>
          </a:xfrm>
          <a:prstGeom prst="rect">
            <a:avLst/>
          </a:prstGeom>
          <a:noFill/>
        </p:spPr>
        <p:txBody>
          <a:bodyPr wrap="square" rtlCol="0">
            <a:spAutoFit/>
          </a:bodyPr>
          <a:lstStyle/>
          <a:p>
            <a:r>
              <a:rPr lang="en-US" dirty="0" err="1" smtClean="0"/>
              <a:t>ramlet:parallel</a:t>
            </a:r>
            <a:endParaRPr lang="en-US" dirty="0"/>
          </a:p>
        </p:txBody>
      </p:sp>
      <p:sp>
        <p:nvSpPr>
          <p:cNvPr id="17" name="Oval Callout 16"/>
          <p:cNvSpPr/>
          <p:nvPr/>
        </p:nvSpPr>
        <p:spPr>
          <a:xfrm>
            <a:off x="5105400" y="1524000"/>
            <a:ext cx="3947491" cy="1447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scope notes:  Establishes parallel relationships among digital resources</a:t>
            </a:r>
            <a:endParaRPr lang="en-US" dirty="0"/>
          </a:p>
        </p:txBody>
      </p:sp>
      <p:sp>
        <p:nvSpPr>
          <p:cNvPr id="18" name="Slide Number Placeholder 17"/>
          <p:cNvSpPr>
            <a:spLocks noGrp="1"/>
          </p:cNvSpPr>
          <p:nvPr>
            <p:ph type="sldNum" sz="quarter" idx="11"/>
          </p:nvPr>
        </p:nvSpPr>
        <p:spPr>
          <a:xfrm>
            <a:off x="8565254" y="6477000"/>
            <a:ext cx="487637" cy="304800"/>
          </a:xfrm>
        </p:spPr>
        <p:txBody>
          <a:bodyPr/>
          <a:lstStyle/>
          <a:p>
            <a:fld id="{C0C3A185-6995-4E12-B7F4-AA0246791534}" type="slidenum">
              <a:rPr lang="en-US" smtClean="0"/>
              <a:t>19</a:t>
            </a:fld>
            <a:endParaRPr lang="en-US" dirty="0"/>
          </a:p>
        </p:txBody>
      </p:sp>
      <p:sp>
        <p:nvSpPr>
          <p:cNvPr id="20" name="TextBox 19"/>
          <p:cNvSpPr txBox="1"/>
          <p:nvPr/>
        </p:nvSpPr>
        <p:spPr>
          <a:xfrm>
            <a:off x="254878" y="5282625"/>
            <a:ext cx="4404318" cy="584775"/>
          </a:xfrm>
          <a:prstGeom prst="rect">
            <a:avLst/>
          </a:prstGeom>
          <a:noFill/>
        </p:spPr>
        <p:txBody>
          <a:bodyPr wrap="square" rtlCol="0">
            <a:spAutoFit/>
          </a:bodyPr>
          <a:lstStyle/>
          <a:p>
            <a:r>
              <a:rPr lang="en-US" sz="1600" dirty="0" smtClean="0"/>
              <a:t>(+subclass of </a:t>
            </a:r>
            <a:r>
              <a:rPr lang="en-US" sz="1600" dirty="0" err="1" smtClean="0"/>
              <a:t>ramlet:transformOrdering</a:t>
            </a:r>
            <a:r>
              <a:rPr lang="en-US" sz="1600" dirty="0" smtClean="0"/>
              <a:t>, not shown, for default ordering)</a:t>
            </a:r>
            <a:endParaRPr lang="en-US" dirty="0"/>
          </a:p>
        </p:txBody>
      </p:sp>
    </p:spTree>
    <p:extLst>
      <p:ext uri="{BB962C8B-B14F-4D97-AF65-F5344CB8AC3E}">
        <p14:creationId xmlns:p14="http://schemas.microsoft.com/office/powerpoint/2010/main" val="136381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5029200"/>
            <a:ext cx="7543800" cy="914400"/>
          </a:xfrm>
        </p:spPr>
        <p:txBody>
          <a:bodyPr/>
          <a:lstStyle/>
          <a:p>
            <a:r>
              <a:rPr lang="en-US" dirty="0" smtClean="0"/>
              <a:t>IEEE </a:t>
            </a:r>
            <a:r>
              <a:rPr lang="en-US" i="1" dirty="0" smtClean="0"/>
              <a:t>RAMLET</a:t>
            </a:r>
            <a:endParaRPr lang="en-US" i="1" dirty="0"/>
          </a:p>
        </p:txBody>
      </p:sp>
      <p:sp>
        <p:nvSpPr>
          <p:cNvPr id="3" name="Content Placeholder 2"/>
          <p:cNvSpPr>
            <a:spLocks noGrp="1"/>
          </p:cNvSpPr>
          <p:nvPr>
            <p:ph sz="quarter" idx="13"/>
          </p:nvPr>
        </p:nvSpPr>
        <p:spPr>
          <a:xfrm>
            <a:off x="685800" y="658368"/>
            <a:ext cx="3931920" cy="3429000"/>
          </a:xfrm>
        </p:spPr>
        <p:txBody>
          <a:bodyPr/>
          <a:lstStyle/>
          <a:p>
            <a:pPr marL="18288" indent="0">
              <a:buNone/>
            </a:pPr>
            <a:r>
              <a:rPr lang="en-US" dirty="0"/>
              <a:t>IEEE </a:t>
            </a:r>
            <a:r>
              <a:rPr lang="en-US" dirty="0" smtClean="0"/>
              <a:t>Standard 1484.13.1-2012</a:t>
            </a:r>
            <a:endParaRPr lang="en-US" dirty="0"/>
          </a:p>
        </p:txBody>
      </p:sp>
      <p:sp>
        <p:nvSpPr>
          <p:cNvPr id="4" name="Content Placeholder 3"/>
          <p:cNvSpPr>
            <a:spLocks noGrp="1"/>
          </p:cNvSpPr>
          <p:nvPr>
            <p:ph sz="quarter" idx="14"/>
          </p:nvPr>
        </p:nvSpPr>
        <p:spPr>
          <a:xfrm>
            <a:off x="5029200" y="658368"/>
            <a:ext cx="3273552" cy="4751832"/>
          </a:xfrm>
        </p:spPr>
        <p:txBody>
          <a:bodyPr/>
          <a:lstStyle/>
          <a:p>
            <a:pPr marL="18288" indent="0">
              <a:buNone/>
            </a:pPr>
            <a:r>
              <a:rPr lang="en-US" sz="2400" dirty="0"/>
              <a:t>IEEE Standard for Learning Technology—Conceptual Model for </a:t>
            </a:r>
            <a:r>
              <a:rPr lang="en-US" sz="2400" i="1" dirty="0"/>
              <a:t>Resource Aggregation for</a:t>
            </a:r>
            <a:br>
              <a:rPr lang="en-US" sz="2400" i="1" dirty="0"/>
            </a:br>
            <a:r>
              <a:rPr lang="en-US" sz="2400" i="1" dirty="0"/>
              <a:t>Learning, Education, and Training</a:t>
            </a:r>
            <a:endParaRPr lang="en-US" i="1" dirty="0"/>
          </a:p>
        </p:txBody>
      </p:sp>
      <p:sp>
        <p:nvSpPr>
          <p:cNvPr id="6" name="Slide Number Placeholder 5"/>
          <p:cNvSpPr>
            <a:spLocks noGrp="1"/>
          </p:cNvSpPr>
          <p:nvPr>
            <p:ph type="sldNum" sz="quarter" idx="11"/>
          </p:nvPr>
        </p:nvSpPr>
        <p:spPr>
          <a:xfrm>
            <a:off x="8610600" y="6400800"/>
            <a:ext cx="396240" cy="304800"/>
          </a:xfrm>
        </p:spPr>
        <p:txBody>
          <a:bodyPr/>
          <a:lstStyle/>
          <a:p>
            <a:fld id="{C0C3A185-6995-4E12-B7F4-AA0246791534}" type="slidenum">
              <a:rPr lang="en-US" smtClean="0"/>
              <a:t>2</a:t>
            </a:fld>
            <a:endParaRPr lang="en-US" dirty="0"/>
          </a:p>
        </p:txBody>
      </p:sp>
    </p:spTree>
    <p:extLst>
      <p:ext uri="{BB962C8B-B14F-4D97-AF65-F5344CB8AC3E}">
        <p14:creationId xmlns:p14="http://schemas.microsoft.com/office/powerpoint/2010/main" val="244994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30121"/>
            <a:ext cx="5683935" cy="6477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240268"/>
            <a:ext cx="3581400" cy="646331"/>
          </a:xfrm>
          <a:prstGeom prst="rect">
            <a:avLst/>
          </a:prstGeom>
          <a:noFill/>
        </p:spPr>
        <p:txBody>
          <a:bodyPr wrap="square" rtlCol="0">
            <a:spAutoFit/>
          </a:bodyPr>
          <a:lstStyle/>
          <a:p>
            <a:r>
              <a:rPr lang="en-US" dirty="0" smtClean="0"/>
              <a:t>Function:  </a:t>
            </a:r>
          </a:p>
          <a:p>
            <a:r>
              <a:rPr lang="en-US" dirty="0" smtClean="0"/>
              <a:t>Associating metadata</a:t>
            </a:r>
            <a:endParaRPr lang="en-US" dirty="0"/>
          </a:p>
        </p:txBody>
      </p:sp>
      <p:sp>
        <p:nvSpPr>
          <p:cNvPr id="6" name="TextBox 5"/>
          <p:cNvSpPr txBox="1"/>
          <p:nvPr/>
        </p:nvSpPr>
        <p:spPr>
          <a:xfrm>
            <a:off x="259743" y="4953000"/>
            <a:ext cx="2590800" cy="369332"/>
          </a:xfrm>
          <a:prstGeom prst="rect">
            <a:avLst/>
          </a:prstGeom>
          <a:noFill/>
        </p:spPr>
        <p:txBody>
          <a:bodyPr wrap="square" rtlCol="0">
            <a:spAutoFit/>
          </a:bodyPr>
          <a:lstStyle/>
          <a:p>
            <a:r>
              <a:rPr lang="en-US" dirty="0" err="1" smtClean="0"/>
              <a:t>ramlet:descriptorObject</a:t>
            </a:r>
            <a:endParaRPr lang="en-US" dirty="0"/>
          </a:p>
        </p:txBody>
      </p:sp>
      <p:sp>
        <p:nvSpPr>
          <p:cNvPr id="7" name="Regular Pentagon 6"/>
          <p:cNvSpPr/>
          <p:nvPr/>
        </p:nvSpPr>
        <p:spPr>
          <a:xfrm>
            <a:off x="4419600" y="3429000"/>
            <a:ext cx="1447800" cy="482230"/>
          </a:xfrm>
          <a:prstGeom prst="pentagon">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62800" y="1828800"/>
            <a:ext cx="1524000" cy="28546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91000" y="6566356"/>
            <a:ext cx="4191000" cy="215444"/>
          </a:xfrm>
          <a:prstGeom prst="rect">
            <a:avLst/>
          </a:prstGeom>
          <a:noFill/>
        </p:spPr>
        <p:txBody>
          <a:bodyPr wrap="square" rtlCol="0">
            <a:spAutoFit/>
          </a:bodyPr>
          <a:lstStyle/>
          <a:p>
            <a:pPr algn="ctr"/>
            <a:r>
              <a:rPr lang="en-US" sz="800" dirty="0" smtClean="0"/>
              <a:t>Reprinted with permission from IEEE.  Copyright IEEE 2012.  All rights reserved.</a:t>
            </a:r>
            <a:endParaRPr lang="en-US" sz="800" dirty="0"/>
          </a:p>
        </p:txBody>
      </p:sp>
      <p:sp>
        <p:nvSpPr>
          <p:cNvPr id="10" name="Oval 9"/>
          <p:cNvSpPr/>
          <p:nvPr/>
        </p:nvSpPr>
        <p:spPr>
          <a:xfrm>
            <a:off x="7372847" y="5762833"/>
            <a:ext cx="1600200" cy="36166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99535"/>
            <a:ext cx="1600200" cy="28146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86600" y="3368779"/>
            <a:ext cx="1600200" cy="36166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Callout 12"/>
          <p:cNvSpPr/>
          <p:nvPr/>
        </p:nvSpPr>
        <p:spPr>
          <a:xfrm>
            <a:off x="0" y="1600200"/>
            <a:ext cx="3947491" cy="27813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scope notes:  Information that helps the finding, identifying, selecting, and obtaining of a digital resource</a:t>
            </a:r>
            <a:endParaRPr lang="en-US" dirty="0"/>
          </a:p>
        </p:txBody>
      </p:sp>
      <p:sp>
        <p:nvSpPr>
          <p:cNvPr id="3" name="Slide Number Placeholder 2"/>
          <p:cNvSpPr>
            <a:spLocks noGrp="1"/>
          </p:cNvSpPr>
          <p:nvPr>
            <p:ph type="sldNum" sz="quarter" idx="11"/>
          </p:nvPr>
        </p:nvSpPr>
        <p:spPr>
          <a:xfrm>
            <a:off x="152400" y="6413956"/>
            <a:ext cx="472440" cy="304800"/>
          </a:xfrm>
        </p:spPr>
        <p:txBody>
          <a:bodyPr/>
          <a:lstStyle/>
          <a:p>
            <a:fld id="{C0C3A185-6995-4E12-B7F4-AA0246791534}" type="slidenum">
              <a:rPr lang="en-US" smtClean="0"/>
              <a:t>20</a:t>
            </a:fld>
            <a:endParaRPr lang="en-US"/>
          </a:p>
        </p:txBody>
      </p:sp>
    </p:spTree>
    <p:extLst>
      <p:ext uri="{BB962C8B-B14F-4D97-AF65-F5344CB8AC3E}">
        <p14:creationId xmlns:p14="http://schemas.microsoft.com/office/powerpoint/2010/main" val="972228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04801"/>
            <a:ext cx="7696200" cy="4038600"/>
          </a:xfrm>
        </p:spPr>
        <p:txBody>
          <a:bodyPr>
            <a:normAutofit fontScale="85000" lnSpcReduction="20000"/>
          </a:bodyPr>
          <a:lstStyle/>
          <a:p>
            <a:r>
              <a:rPr lang="en-US" dirty="0" smtClean="0"/>
              <a:t>The RAMLET classes that have been illustrated </a:t>
            </a:r>
            <a:r>
              <a:rPr lang="en-US" dirty="0" smtClean="0"/>
              <a:t>are usually top level classes that can be re-used, but need to meet the conformance requirements for them because of the rigorous vetting process associated with the approval of an IEEE standard.</a:t>
            </a:r>
          </a:p>
          <a:p>
            <a:r>
              <a:rPr lang="en-US" dirty="0" smtClean="0"/>
              <a:t>Use of an IEEE standard implies both rigor and obligation</a:t>
            </a:r>
          </a:p>
          <a:p>
            <a:r>
              <a:rPr lang="en-US" dirty="0" smtClean="0"/>
              <a:t>Options for re-using RAMLET classes &amp; properties:  mapping or extending the core ontology</a:t>
            </a:r>
          </a:p>
          <a:p>
            <a:pPr lvl="1"/>
            <a:r>
              <a:rPr lang="en-US" sz="2200" dirty="0" smtClean="0"/>
              <a:t>Mappings:  </a:t>
            </a:r>
          </a:p>
          <a:p>
            <a:pPr lvl="2"/>
            <a:r>
              <a:rPr lang="en-US" sz="2000" dirty="0" smtClean="0"/>
              <a:t>If a concept is already expressed as a class or property, the identifiers for those classes or properties need to be used</a:t>
            </a:r>
          </a:p>
          <a:p>
            <a:pPr lvl="1"/>
            <a:r>
              <a:rPr lang="en-US" sz="2200" dirty="0" smtClean="0"/>
              <a:t>Extensions:</a:t>
            </a:r>
          </a:p>
          <a:p>
            <a:pPr lvl="2"/>
            <a:r>
              <a:rPr lang="en-US" sz="2000" dirty="0" smtClean="0"/>
              <a:t>If a concept is </a:t>
            </a:r>
            <a:r>
              <a:rPr lang="en-US" sz="2000" i="1" dirty="0" smtClean="0"/>
              <a:t>not</a:t>
            </a:r>
            <a:r>
              <a:rPr lang="en-US" sz="2000" dirty="0" smtClean="0"/>
              <a:t> already expressed as a class or property, a new one can be added &amp; identified in the form of an extension to the core ontology., </a:t>
            </a:r>
            <a:r>
              <a:rPr lang="en-US" sz="2000" b="1" i="1" u="sng" dirty="0" smtClean="0"/>
              <a:t>i.e., in a new ontology</a:t>
            </a:r>
            <a:r>
              <a:rPr lang="en-US" sz="2000" i="1" dirty="0" smtClean="0"/>
              <a:t>.  </a:t>
            </a:r>
            <a:r>
              <a:rPr lang="en-US" sz="2000" dirty="0" smtClean="0"/>
              <a:t>  The new identifier should not be used for a concept that already exists in the core ontology.</a:t>
            </a:r>
          </a:p>
        </p:txBody>
      </p:sp>
      <p:sp>
        <p:nvSpPr>
          <p:cNvPr id="3" name="Title 2"/>
          <p:cNvSpPr>
            <a:spLocks noGrp="1"/>
          </p:cNvSpPr>
          <p:nvPr>
            <p:ph type="title"/>
          </p:nvPr>
        </p:nvSpPr>
        <p:spPr>
          <a:xfrm>
            <a:off x="457200" y="4343400"/>
            <a:ext cx="8016240" cy="1447800"/>
          </a:xfrm>
        </p:spPr>
        <p:txBody>
          <a:bodyPr/>
          <a:lstStyle/>
          <a:p>
            <a:r>
              <a:rPr lang="en-US" sz="4400" dirty="0" smtClean="0"/>
              <a:t>Re-using the IEEE </a:t>
            </a:r>
            <a:r>
              <a:rPr lang="en-US" sz="4400" dirty="0" smtClean="0"/>
              <a:t>RAMLET </a:t>
            </a:r>
            <a:r>
              <a:rPr lang="en-US" sz="4400" dirty="0" smtClean="0"/>
              <a:t>standard</a:t>
            </a:r>
            <a:endParaRPr lang="en-US" sz="4400" dirty="0"/>
          </a:p>
        </p:txBody>
      </p:sp>
      <p:sp>
        <p:nvSpPr>
          <p:cNvPr id="5" name="Slide Number Placeholder 4"/>
          <p:cNvSpPr>
            <a:spLocks noGrp="1"/>
          </p:cNvSpPr>
          <p:nvPr>
            <p:ph type="sldNum" sz="quarter" idx="11"/>
          </p:nvPr>
        </p:nvSpPr>
        <p:spPr>
          <a:xfrm>
            <a:off x="8534400" y="6477000"/>
            <a:ext cx="533400" cy="304800"/>
          </a:xfrm>
        </p:spPr>
        <p:txBody>
          <a:bodyPr/>
          <a:lstStyle/>
          <a:p>
            <a:fld id="{C0C3A185-6995-4E12-B7F4-AA0246791534}" type="slidenum">
              <a:rPr lang="en-US" smtClean="0"/>
              <a:t>21</a:t>
            </a:fld>
            <a:endParaRPr lang="en-US" dirty="0"/>
          </a:p>
        </p:txBody>
      </p:sp>
    </p:spTree>
    <p:extLst>
      <p:ext uri="{BB962C8B-B14F-4D97-AF65-F5344CB8AC3E}">
        <p14:creationId xmlns:p14="http://schemas.microsoft.com/office/powerpoint/2010/main" val="2361503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6096000" cy="3657599"/>
          </a:xfrm>
        </p:spPr>
        <p:txBody>
          <a:bodyPr/>
          <a:lstStyle/>
          <a:p>
            <a:pPr marL="18288" indent="0">
              <a:buNone/>
            </a:pPr>
            <a:r>
              <a:rPr lang="en-US" dirty="0" smtClean="0"/>
              <a:t>RAMLET </a:t>
            </a:r>
            <a:r>
              <a:rPr lang="en-US" dirty="0"/>
              <a:t>URI Registry at IEEE:  </a:t>
            </a:r>
            <a:r>
              <a:rPr lang="en-US" sz="1800" dirty="0">
                <a:hlinkClick r:id="rId2"/>
              </a:rPr>
              <a:t>https://</a:t>
            </a:r>
            <a:r>
              <a:rPr lang="en-US" sz="1800" dirty="0" smtClean="0">
                <a:hlinkClick r:id="rId2"/>
              </a:rPr>
              <a:t>mentor.ieee.org/ramlet/bp/RAMLET_URI_Registry</a:t>
            </a:r>
            <a:endParaRPr lang="en-US" sz="1800" dirty="0" smtClean="0"/>
          </a:p>
          <a:p>
            <a:pPr marL="18288" indent="0">
              <a:buNone/>
            </a:pPr>
            <a:r>
              <a:rPr lang="en-US" sz="1800" dirty="0" smtClean="0"/>
              <a:t>The RAMLET Project Conceptual Overview:</a:t>
            </a:r>
          </a:p>
          <a:p>
            <a:pPr marL="18288" indent="0">
              <a:buNone/>
            </a:pPr>
            <a:r>
              <a:rPr lang="en-US" sz="1800" dirty="0">
                <a:hlinkClick r:id="rId3"/>
              </a:rPr>
              <a:t>https://</a:t>
            </a:r>
            <a:r>
              <a:rPr lang="en-US" sz="1800" dirty="0" smtClean="0">
                <a:hlinkClick r:id="rId3"/>
              </a:rPr>
              <a:t>mentor.ieee.org/ramlet/dcn/11/ramlet-11-0001-00-Docs-ramlet-conceptual-overview.pdf</a:t>
            </a:r>
            <a:endParaRPr lang="en-US" sz="1800" dirty="0" smtClean="0"/>
          </a:p>
          <a:p>
            <a:pPr marL="18288" indent="0">
              <a:buNone/>
            </a:pPr>
            <a:r>
              <a:rPr lang="en-US" sz="1800" dirty="0" smtClean="0"/>
              <a:t>The </a:t>
            </a:r>
            <a:r>
              <a:rPr lang="en-US" sz="1800" dirty="0"/>
              <a:t>RAMLET Project – Use Cases:</a:t>
            </a:r>
            <a:br>
              <a:rPr lang="en-US" sz="1800" dirty="0"/>
            </a:br>
            <a:r>
              <a:rPr lang="en-US" sz="1800" dirty="0">
                <a:hlinkClick r:id="rId4"/>
              </a:rPr>
              <a:t>https://</a:t>
            </a:r>
            <a:r>
              <a:rPr lang="en-US" sz="1800" dirty="0" smtClean="0">
                <a:hlinkClick r:id="rId4"/>
              </a:rPr>
              <a:t>mentor.ieee.org/ramlet/dcn/11/ramlet-11-0002-00-Docs-the-ramlet-project-use-cases.pdf</a:t>
            </a:r>
            <a:endParaRPr lang="en-US" sz="1800" dirty="0" smtClean="0"/>
          </a:p>
          <a:p>
            <a:pPr marL="18288" indent="0">
              <a:buNone/>
            </a:pPr>
            <a:r>
              <a:rPr lang="en-US" sz="1800" dirty="0" smtClean="0"/>
              <a:t>RAMLET Implementation Study Report (</a:t>
            </a:r>
            <a:r>
              <a:rPr lang="en-US" sz="1800" dirty="0" err="1" smtClean="0"/>
              <a:t>Kraan</a:t>
            </a:r>
            <a:r>
              <a:rPr lang="en-US" sz="1800" dirty="0" smtClean="0"/>
              <a:t>):</a:t>
            </a:r>
          </a:p>
          <a:p>
            <a:pPr marL="18288" indent="0">
              <a:buNone/>
            </a:pPr>
            <a:r>
              <a:rPr lang="en-US" sz="1800" dirty="0" smtClean="0">
                <a:hlinkClick r:id="rId5"/>
              </a:rPr>
              <a:t>http://ubir.bolton.ac.uk/id/eprint/310</a:t>
            </a:r>
            <a:endParaRPr lang="en-US" sz="1800" dirty="0"/>
          </a:p>
        </p:txBody>
      </p:sp>
      <p:sp>
        <p:nvSpPr>
          <p:cNvPr id="3" name="Title 2"/>
          <p:cNvSpPr>
            <a:spLocks noGrp="1"/>
          </p:cNvSpPr>
          <p:nvPr>
            <p:ph type="title"/>
          </p:nvPr>
        </p:nvSpPr>
        <p:spPr>
          <a:xfrm>
            <a:off x="304800" y="4876800"/>
            <a:ext cx="8686800" cy="914400"/>
          </a:xfrm>
        </p:spPr>
        <p:txBody>
          <a:bodyPr/>
          <a:lstStyle/>
          <a:p>
            <a:r>
              <a:rPr lang="en-US" sz="4400" dirty="0" smtClean="0"/>
              <a:t>Acknowledgements / References</a:t>
            </a:r>
            <a:endParaRPr lang="en-US" sz="4400" dirty="0"/>
          </a:p>
        </p:txBody>
      </p:sp>
      <p:sp>
        <p:nvSpPr>
          <p:cNvPr id="5" name="Slide Number Placeholder 4"/>
          <p:cNvSpPr>
            <a:spLocks noGrp="1"/>
          </p:cNvSpPr>
          <p:nvPr>
            <p:ph type="sldNum" sz="quarter" idx="11"/>
          </p:nvPr>
        </p:nvSpPr>
        <p:spPr>
          <a:xfrm>
            <a:off x="8382000" y="6324600"/>
            <a:ext cx="472440" cy="304800"/>
          </a:xfrm>
        </p:spPr>
        <p:txBody>
          <a:bodyPr/>
          <a:lstStyle/>
          <a:p>
            <a:fld id="{C0C3A185-6995-4E12-B7F4-AA0246791534}" type="slidenum">
              <a:rPr lang="en-US" smtClean="0"/>
              <a:t>22</a:t>
            </a:fld>
            <a:endParaRPr lang="en-US" dirty="0"/>
          </a:p>
        </p:txBody>
      </p:sp>
    </p:spTree>
    <p:extLst>
      <p:ext uri="{BB962C8B-B14F-4D97-AF65-F5344CB8AC3E}">
        <p14:creationId xmlns:p14="http://schemas.microsoft.com/office/powerpoint/2010/main" val="2214770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3653564" cy="923330"/>
          </a:xfrm>
          <a:prstGeom prst="rect">
            <a:avLst/>
          </a:prstGeom>
          <a:noFill/>
        </p:spPr>
        <p:txBody>
          <a:bodyPr wrap="none" lIns="91440" tIns="45720" rIns="91440" bIns="45720">
            <a:spAutoFit/>
          </a:bodyPr>
          <a:lstStyle/>
          <a:p>
            <a:pPr algn="ctr"/>
            <a:r>
              <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a:t>
            </a: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hank you!</a:t>
            </a:r>
          </a:p>
        </p:txBody>
      </p:sp>
      <p:sp>
        <p:nvSpPr>
          <p:cNvPr id="4" name="TextBox 3"/>
          <p:cNvSpPr txBox="1"/>
          <p:nvPr/>
        </p:nvSpPr>
        <p:spPr>
          <a:xfrm>
            <a:off x="274983" y="5562600"/>
            <a:ext cx="3657600" cy="1200329"/>
          </a:xfrm>
          <a:prstGeom prst="rect">
            <a:avLst/>
          </a:prstGeom>
          <a:noFill/>
        </p:spPr>
        <p:txBody>
          <a:bodyPr wrap="square" rtlCol="0">
            <a:spAutoFit/>
          </a:bodyPr>
          <a:lstStyle/>
          <a:p>
            <a:r>
              <a:rPr lang="en-US" dirty="0" smtClean="0"/>
              <a:t>Nancy J. </a:t>
            </a:r>
            <a:r>
              <a:rPr lang="en-US" dirty="0" smtClean="0"/>
              <a:t>Hoebelheinrich</a:t>
            </a:r>
          </a:p>
          <a:p>
            <a:r>
              <a:rPr lang="en-US" dirty="0" smtClean="0"/>
              <a:t>Information analyst / Principal</a:t>
            </a:r>
          </a:p>
          <a:p>
            <a:r>
              <a:rPr lang="en-US" dirty="0" smtClean="0"/>
              <a:t>Knowledge Motifs LLC</a:t>
            </a:r>
            <a:endParaRPr lang="en-US" dirty="0" smtClean="0"/>
          </a:p>
          <a:p>
            <a:r>
              <a:rPr lang="en-US" dirty="0" smtClean="0"/>
              <a:t>nhoebel@kmotifs.com</a:t>
            </a:r>
            <a:endParaRPr lang="en-US" dirty="0"/>
          </a:p>
        </p:txBody>
      </p:sp>
      <p:sp>
        <p:nvSpPr>
          <p:cNvPr id="5" name="Rectangle 4"/>
          <p:cNvSpPr/>
          <p:nvPr/>
        </p:nvSpPr>
        <p:spPr>
          <a:xfrm>
            <a:off x="4267200" y="2286000"/>
            <a:ext cx="4262705"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questions???</a:t>
            </a:r>
            <a:endPar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7" name="Slide Number Placeholder 6"/>
          <p:cNvSpPr>
            <a:spLocks noGrp="1"/>
          </p:cNvSpPr>
          <p:nvPr>
            <p:ph type="sldNum" sz="quarter" idx="11"/>
          </p:nvPr>
        </p:nvSpPr>
        <p:spPr>
          <a:xfrm>
            <a:off x="8382000" y="6324600"/>
            <a:ext cx="457200" cy="304800"/>
          </a:xfrm>
        </p:spPr>
        <p:txBody>
          <a:bodyPr/>
          <a:lstStyle/>
          <a:p>
            <a:fld id="{C0C3A185-6995-4E12-B7F4-AA0246791534}" type="slidenum">
              <a:rPr lang="en-US" smtClean="0"/>
              <a:t>23</a:t>
            </a:fld>
            <a:endParaRPr lang="en-US" dirty="0"/>
          </a:p>
        </p:txBody>
      </p:sp>
    </p:spTree>
    <p:extLst>
      <p:ext uri="{BB962C8B-B14F-4D97-AF65-F5344CB8AC3E}">
        <p14:creationId xmlns:p14="http://schemas.microsoft.com/office/powerpoint/2010/main" val="576431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527" y="228600"/>
            <a:ext cx="5593318" cy="6324600"/>
          </a:xfrm>
          <a:prstGeom prst="rect">
            <a:avLst/>
          </a:prstGeom>
        </p:spPr>
      </p:pic>
      <p:sp>
        <p:nvSpPr>
          <p:cNvPr id="4" name="TextBox 3"/>
          <p:cNvSpPr txBox="1"/>
          <p:nvPr/>
        </p:nvSpPr>
        <p:spPr>
          <a:xfrm>
            <a:off x="8305800" y="211873"/>
            <a:ext cx="815608" cy="6477000"/>
          </a:xfrm>
          <a:prstGeom prst="rect">
            <a:avLst/>
          </a:prstGeom>
          <a:noFill/>
        </p:spPr>
        <p:txBody>
          <a:bodyPr vert="vert270" wrap="square" rtlCol="0">
            <a:spAutoFit/>
          </a:bodyPr>
          <a:lstStyle/>
          <a:p>
            <a:r>
              <a:rPr lang="en-US" sz="900" dirty="0" err="1" smtClean="0"/>
              <a:t>fdecomite</a:t>
            </a:r>
            <a:r>
              <a:rPr lang="en-US" sz="900" dirty="0" smtClean="0"/>
              <a:t>; </a:t>
            </a:r>
            <a:r>
              <a:rPr lang="en-US" sz="900" dirty="0" err="1" smtClean="0"/>
              <a:t>CCBy</a:t>
            </a:r>
            <a:r>
              <a:rPr lang="en-US" sz="900" dirty="0" smtClean="0"/>
              <a:t> 2.0; </a:t>
            </a:r>
          </a:p>
          <a:p>
            <a:r>
              <a:rPr lang="en-US" sz="800" dirty="0" smtClean="0"/>
              <a:t>https://www.flickr.com/photos/artmakesmesmile/3158189914/in/photolist-FemHJ-5P5xQf-5NZran-5P5jsE-5P4Ns5-fEHboN-5P17on-dnc8an-4n5tPp-dUAiXL-fcXUsG-hZPFmK-fcHAaF-2yGAZP-5P5wMC-34t9yw-5HxvD9-iqgygN-5fpUyC-348N2e-2yGAZr-5P5pjm-2Y2h48-8FFnKB-Uqbj2-ecKLaQ-eD5EEv-2yGB1r-5P1hdi-5P1fV4-5NZp2M-dnc2DK-5P3ULo-dnc4J3-4YW1fb-5NYD5p-dncaWK-dncbQS-5P3WiQ-5P5r6m-5P1awV-5P1dG8-5P1eCD-5P1cST-dnbDWW-5P1fnD-5P19VV-5P18gg-2tnypN-47MoGE/ </a:t>
            </a:r>
            <a:endParaRPr lang="en-US" sz="800" dirty="0"/>
          </a:p>
        </p:txBody>
      </p:sp>
      <p:sp>
        <p:nvSpPr>
          <p:cNvPr id="5" name="TextBox 4"/>
          <p:cNvSpPr txBox="1"/>
          <p:nvPr/>
        </p:nvSpPr>
        <p:spPr>
          <a:xfrm>
            <a:off x="152400" y="1274956"/>
            <a:ext cx="1981200" cy="3170099"/>
          </a:xfrm>
          <a:prstGeom prst="rect">
            <a:avLst/>
          </a:prstGeom>
          <a:noFill/>
        </p:spPr>
        <p:txBody>
          <a:bodyPr wrap="square" rtlCol="0">
            <a:spAutoFit/>
          </a:bodyPr>
          <a:lstStyle/>
          <a:p>
            <a:r>
              <a:rPr lang="en-US" sz="2000" u="sng" dirty="0" smtClean="0"/>
              <a:t>Purpose</a:t>
            </a:r>
            <a:r>
              <a:rPr lang="en-US" sz="2000" dirty="0" smtClean="0"/>
              <a:t> of RAMLET:</a:t>
            </a:r>
          </a:p>
          <a:p>
            <a:endParaRPr lang="en-US" dirty="0" smtClean="0"/>
          </a:p>
          <a:p>
            <a:endParaRPr lang="en-US" dirty="0"/>
          </a:p>
          <a:p>
            <a:endParaRPr lang="en-US" dirty="0" smtClean="0"/>
          </a:p>
          <a:p>
            <a:endParaRPr lang="en-US" dirty="0"/>
          </a:p>
          <a:p>
            <a:r>
              <a:rPr lang="en-US" sz="2000" b="1" i="1" u="sng" dirty="0" smtClean="0"/>
              <a:t>Transformation</a:t>
            </a:r>
            <a:r>
              <a:rPr lang="en-US" sz="2000" b="1" i="1" dirty="0" smtClean="0"/>
              <a:t> </a:t>
            </a:r>
          </a:p>
          <a:p>
            <a:endParaRPr lang="en-US" sz="2000" b="1" i="1" dirty="0"/>
          </a:p>
          <a:p>
            <a:r>
              <a:rPr lang="en-US" sz="1600" i="1" dirty="0" smtClean="0"/>
              <a:t>from one Aggregation </a:t>
            </a:r>
          </a:p>
          <a:p>
            <a:endParaRPr lang="en-US" sz="1600" i="1" dirty="0"/>
          </a:p>
          <a:p>
            <a:r>
              <a:rPr lang="en-US" sz="1600" i="1" dirty="0" smtClean="0"/>
              <a:t>Format to another</a:t>
            </a:r>
            <a:endParaRPr lang="en-US" sz="1600" i="1" dirty="0"/>
          </a:p>
        </p:txBody>
      </p:sp>
      <p:sp>
        <p:nvSpPr>
          <p:cNvPr id="6" name="Slide Number Placeholder 5"/>
          <p:cNvSpPr>
            <a:spLocks noGrp="1"/>
          </p:cNvSpPr>
          <p:nvPr>
            <p:ph type="sldNum" sz="quarter" idx="11"/>
          </p:nvPr>
        </p:nvSpPr>
        <p:spPr/>
        <p:txBody>
          <a:bodyPr/>
          <a:lstStyle/>
          <a:p>
            <a:fld id="{C0C3A185-6995-4E12-B7F4-AA0246791534}" type="slidenum">
              <a:rPr lang="en-US" smtClean="0"/>
              <a:t>3</a:t>
            </a:fld>
            <a:endParaRPr lang="en-US"/>
          </a:p>
        </p:txBody>
      </p:sp>
    </p:spTree>
    <p:extLst>
      <p:ext uri="{BB962C8B-B14F-4D97-AF65-F5344CB8AC3E}">
        <p14:creationId xmlns:p14="http://schemas.microsoft.com/office/powerpoint/2010/main" val="773158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953000"/>
            <a:ext cx="8534400" cy="1143000"/>
          </a:xfrm>
        </p:spPr>
        <p:txBody>
          <a:bodyPr/>
          <a:lstStyle/>
          <a:p>
            <a:r>
              <a:rPr lang="en-US" sz="3000" dirty="0" smtClean="0"/>
              <a:t>Basis of Conceptual Model:  a focus upon structures analyzed by </a:t>
            </a:r>
            <a:r>
              <a:rPr lang="en-US" sz="3000" i="1" u="sng" dirty="0" smtClean="0"/>
              <a:t>functional </a:t>
            </a:r>
            <a:r>
              <a:rPr lang="en-US" sz="3000" dirty="0" smtClean="0"/>
              <a:t>characteristics</a:t>
            </a:r>
            <a:endParaRPr lang="en-US" sz="3000"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77691" y="533400"/>
            <a:ext cx="6051528" cy="362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0" y="4280356"/>
            <a:ext cx="5410200" cy="215444"/>
          </a:xfrm>
          <a:prstGeom prst="rect">
            <a:avLst/>
          </a:prstGeom>
          <a:noFill/>
        </p:spPr>
        <p:txBody>
          <a:bodyPr wrap="square" rtlCol="0">
            <a:spAutoFit/>
          </a:bodyPr>
          <a:lstStyle/>
          <a:p>
            <a:r>
              <a:rPr lang="en-US" sz="800" dirty="0">
                <a:hlinkClick r:id="rId4"/>
              </a:rPr>
              <a:t>https://</a:t>
            </a:r>
            <a:r>
              <a:rPr lang="en-US" sz="800" dirty="0" smtClean="0">
                <a:hlinkClick r:id="rId4"/>
              </a:rPr>
              <a:t>mentor.ieee.org/ramlet/dcn/11/ramlet-11-0001-00-Docs-ramlet-conceptual-overview.pdf</a:t>
            </a:r>
            <a:r>
              <a:rPr lang="en-US" sz="800" dirty="0" smtClean="0"/>
              <a:t>, Figure 1, p. 3.</a:t>
            </a:r>
            <a:endParaRPr lang="en-US" sz="800" dirty="0"/>
          </a:p>
        </p:txBody>
      </p:sp>
      <p:sp>
        <p:nvSpPr>
          <p:cNvPr id="5" name="Slide Number Placeholder 4"/>
          <p:cNvSpPr>
            <a:spLocks noGrp="1"/>
          </p:cNvSpPr>
          <p:nvPr>
            <p:ph type="sldNum" sz="quarter" idx="11"/>
          </p:nvPr>
        </p:nvSpPr>
        <p:spPr>
          <a:xfrm>
            <a:off x="8763000" y="6477000"/>
            <a:ext cx="304800" cy="304800"/>
          </a:xfrm>
        </p:spPr>
        <p:txBody>
          <a:bodyPr/>
          <a:lstStyle/>
          <a:p>
            <a:fld id="{C0C3A185-6995-4E12-B7F4-AA0246791534}" type="slidenum">
              <a:rPr lang="en-US" smtClean="0"/>
              <a:t>4</a:t>
            </a:fld>
            <a:endParaRPr lang="en-US" dirty="0"/>
          </a:p>
        </p:txBody>
      </p:sp>
    </p:spTree>
    <p:extLst>
      <p:ext uri="{BB962C8B-B14F-4D97-AF65-F5344CB8AC3E}">
        <p14:creationId xmlns:p14="http://schemas.microsoft.com/office/powerpoint/2010/main" val="609909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r>
              <a:rPr lang="en-US" dirty="0" smtClean="0"/>
              <a:t>IMS Content Packaging </a:t>
            </a:r>
          </a:p>
          <a:p>
            <a:pPr marL="18288" indent="0">
              <a:buNone/>
            </a:pPr>
            <a:r>
              <a:rPr lang="en-US" dirty="0" smtClean="0"/>
              <a:t>METS v1.7</a:t>
            </a:r>
          </a:p>
          <a:p>
            <a:pPr marL="18288" indent="0">
              <a:buNone/>
            </a:pPr>
            <a:r>
              <a:rPr lang="en-US" dirty="0" smtClean="0"/>
              <a:t>MPEG-21 DID </a:t>
            </a:r>
            <a:r>
              <a:rPr lang="en-US" sz="2000" dirty="0" smtClean="0"/>
              <a:t>(Digital Item Declaration)</a:t>
            </a:r>
          </a:p>
          <a:p>
            <a:pPr marL="18288" indent="0">
              <a:buNone/>
            </a:pPr>
            <a:r>
              <a:rPr lang="en-US" dirty="0" smtClean="0"/>
              <a:t>Atom</a:t>
            </a:r>
          </a:p>
          <a:p>
            <a:pPr marL="18288" indent="0">
              <a:buNone/>
            </a:pPr>
            <a:r>
              <a:rPr lang="en-US" dirty="0" smtClean="0"/>
              <a:t>OAI-ORE</a:t>
            </a:r>
            <a:endParaRPr lang="en-US" dirty="0"/>
          </a:p>
        </p:txBody>
      </p:sp>
      <p:sp>
        <p:nvSpPr>
          <p:cNvPr id="3" name="Text Placeholder 2"/>
          <p:cNvSpPr>
            <a:spLocks noGrp="1"/>
          </p:cNvSpPr>
          <p:nvPr>
            <p:ph type="body" sz="half" idx="2"/>
          </p:nvPr>
        </p:nvSpPr>
        <p:spPr/>
        <p:txBody>
          <a:bodyPr/>
          <a:lstStyle/>
          <a:p>
            <a:r>
              <a:rPr lang="en-US" dirty="0" smtClean="0"/>
              <a:t>“Domains”:</a:t>
            </a:r>
          </a:p>
          <a:p>
            <a:pPr marL="285750" indent="-285750">
              <a:buFont typeface="Arial" panose="020B0604020202020204" pitchFamily="34" charset="0"/>
              <a:buChar char="•"/>
            </a:pPr>
            <a:r>
              <a:rPr lang="en-US" dirty="0" smtClean="0"/>
              <a:t>Education</a:t>
            </a:r>
          </a:p>
          <a:p>
            <a:pPr marL="285750" indent="-285750">
              <a:buFont typeface="Arial" panose="020B0604020202020204" pitchFamily="34" charset="0"/>
              <a:buChar char="•"/>
            </a:pPr>
            <a:r>
              <a:rPr lang="en-US" dirty="0" smtClean="0"/>
              <a:t>Libraries</a:t>
            </a:r>
          </a:p>
          <a:p>
            <a:pPr marL="285750" indent="-285750">
              <a:buFont typeface="Arial" panose="020B0604020202020204" pitchFamily="34" charset="0"/>
              <a:buChar char="•"/>
            </a:pPr>
            <a:r>
              <a:rPr lang="en-US" dirty="0" smtClean="0"/>
              <a:t>Archives</a:t>
            </a:r>
          </a:p>
          <a:p>
            <a:pPr marL="285750" indent="-285750">
              <a:buFont typeface="Arial" panose="020B0604020202020204" pitchFamily="34" charset="0"/>
              <a:buChar char="•"/>
            </a:pPr>
            <a:r>
              <a:rPr lang="en-US" dirty="0" smtClean="0"/>
              <a:t>Museums</a:t>
            </a:r>
          </a:p>
          <a:p>
            <a:pPr marL="285750" indent="-285750">
              <a:buFont typeface="Arial" panose="020B0604020202020204" pitchFamily="34" charset="0"/>
              <a:buChar char="•"/>
            </a:pPr>
            <a:r>
              <a:rPr lang="en-US" dirty="0" smtClean="0"/>
              <a:t>AV content industry</a:t>
            </a:r>
          </a:p>
          <a:p>
            <a:pPr marL="285750" indent="-285750">
              <a:buFont typeface="Arial" panose="020B0604020202020204" pitchFamily="34" charset="0"/>
              <a:buChar char="•"/>
            </a:pPr>
            <a:r>
              <a:rPr lang="en-US" dirty="0" smtClean="0"/>
              <a:t>Content syndication</a:t>
            </a:r>
          </a:p>
          <a:p>
            <a:pPr marL="285750" indent="-285750">
              <a:buFont typeface="Arial" panose="020B0604020202020204" pitchFamily="34" charset="0"/>
              <a:buChar char="•"/>
            </a:pPr>
            <a:r>
              <a:rPr lang="en-US" dirty="0" smtClean="0"/>
              <a:t>Object reuse &amp; exchange</a:t>
            </a:r>
          </a:p>
          <a:p>
            <a:pPr marL="285750" indent="-285750">
              <a:buFont typeface="Arial" panose="020B0604020202020204" pitchFamily="34" charset="0"/>
              <a:buChar char="•"/>
            </a:pPr>
            <a:endParaRPr lang="en-US" dirty="0"/>
          </a:p>
        </p:txBody>
      </p:sp>
      <p:sp>
        <p:nvSpPr>
          <p:cNvPr id="4" name="Title 3"/>
          <p:cNvSpPr>
            <a:spLocks noGrp="1"/>
          </p:cNvSpPr>
          <p:nvPr>
            <p:ph type="title"/>
          </p:nvPr>
        </p:nvSpPr>
        <p:spPr>
          <a:xfrm>
            <a:off x="381000" y="5105400"/>
            <a:ext cx="7985760" cy="914400"/>
          </a:xfrm>
        </p:spPr>
        <p:txBody>
          <a:bodyPr/>
          <a:lstStyle/>
          <a:p>
            <a:r>
              <a:rPr lang="en-US" sz="4000" dirty="0" smtClean="0"/>
              <a:t>Aggregation Formats analyzed  </a:t>
            </a:r>
            <a:endParaRPr lang="en-US" sz="4000" dirty="0"/>
          </a:p>
        </p:txBody>
      </p:sp>
      <p:sp>
        <p:nvSpPr>
          <p:cNvPr id="6" name="Slide Number Placeholder 5"/>
          <p:cNvSpPr>
            <a:spLocks noGrp="1"/>
          </p:cNvSpPr>
          <p:nvPr>
            <p:ph type="sldNum" sz="quarter" idx="11"/>
          </p:nvPr>
        </p:nvSpPr>
        <p:spPr>
          <a:xfrm>
            <a:off x="8686800" y="6477000"/>
            <a:ext cx="320040" cy="304800"/>
          </a:xfrm>
        </p:spPr>
        <p:txBody>
          <a:bodyPr/>
          <a:lstStyle/>
          <a:p>
            <a:fld id="{C0C3A185-6995-4E12-B7F4-AA0246791534}" type="slidenum">
              <a:rPr lang="en-US" smtClean="0"/>
              <a:t>5</a:t>
            </a:fld>
            <a:endParaRPr lang="en-US" dirty="0"/>
          </a:p>
        </p:txBody>
      </p:sp>
    </p:spTree>
    <p:extLst>
      <p:ext uri="{BB962C8B-B14F-4D97-AF65-F5344CB8AC3E}">
        <p14:creationId xmlns:p14="http://schemas.microsoft.com/office/powerpoint/2010/main" val="300845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3505200"/>
            <a:ext cx="1981200" cy="2819400"/>
          </a:xfrm>
        </p:spPr>
        <p:txBody>
          <a:bodyPr/>
          <a:lstStyle/>
          <a:p>
            <a:r>
              <a:rPr lang="en-US" sz="4400" i="1" dirty="0" smtClean="0"/>
              <a:t>Scope</a:t>
            </a:r>
            <a:r>
              <a:rPr lang="en-US" sz="4400" dirty="0" smtClean="0"/>
              <a:t> set by Use Cases</a:t>
            </a:r>
            <a:endParaRPr lang="en-US" sz="4400" dirty="0"/>
          </a:p>
        </p:txBody>
      </p:sp>
      <p:sp>
        <p:nvSpPr>
          <p:cNvPr id="3" name="Content Placeholder 2"/>
          <p:cNvSpPr>
            <a:spLocks noGrp="1"/>
          </p:cNvSpPr>
          <p:nvPr>
            <p:ph sz="quarter" idx="13"/>
          </p:nvPr>
        </p:nvSpPr>
        <p:spPr>
          <a:xfrm>
            <a:off x="231648" y="1905000"/>
            <a:ext cx="3273552" cy="3886200"/>
          </a:xfrm>
        </p:spPr>
        <p:txBody>
          <a:bodyPr>
            <a:normAutofit fontScale="77500" lnSpcReduction="20000"/>
          </a:bodyPr>
          <a:lstStyle/>
          <a:p>
            <a:pPr marL="18288" indent="0">
              <a:buNone/>
            </a:pPr>
            <a:r>
              <a:rPr lang="en-US" dirty="0" smtClean="0"/>
              <a:t>Use Case 4 of 8: </a:t>
            </a:r>
          </a:p>
          <a:p>
            <a:r>
              <a:rPr lang="en-AU" i="1" dirty="0" smtClean="0">
                <a:effectLst/>
              </a:rPr>
              <a:t>Retrieving</a:t>
            </a:r>
            <a:r>
              <a:rPr lang="en-AU" dirty="0" smtClean="0">
                <a:effectLst/>
              </a:rPr>
              <a:t> resources from a variety of digital repositories </a:t>
            </a:r>
            <a:r>
              <a:rPr lang="en-AU" dirty="0">
                <a:effectLst/>
              </a:rPr>
              <a:t>that </a:t>
            </a:r>
            <a:r>
              <a:rPr lang="en-AU" dirty="0" smtClean="0">
                <a:effectLst/>
              </a:rPr>
              <a:t>each use </a:t>
            </a:r>
            <a:r>
              <a:rPr lang="en-AU" dirty="0">
                <a:effectLst/>
              </a:rPr>
              <a:t>different resource aggregation formats, </a:t>
            </a:r>
            <a:endParaRPr lang="en-AU" dirty="0" smtClean="0">
              <a:effectLst/>
            </a:endParaRPr>
          </a:p>
          <a:p>
            <a:r>
              <a:rPr lang="en-AU" i="1" dirty="0" smtClean="0">
                <a:effectLst/>
              </a:rPr>
              <a:t>Interpreting</a:t>
            </a:r>
            <a:r>
              <a:rPr lang="en-AU" dirty="0" smtClean="0">
                <a:effectLst/>
              </a:rPr>
              <a:t> the </a:t>
            </a:r>
            <a:r>
              <a:rPr lang="en-AU" dirty="0">
                <a:effectLst/>
              </a:rPr>
              <a:t>different formats</a:t>
            </a:r>
            <a:r>
              <a:rPr lang="en-AU" dirty="0" smtClean="0">
                <a:effectLst/>
              </a:rPr>
              <a:t>,</a:t>
            </a:r>
          </a:p>
          <a:p>
            <a:r>
              <a:rPr lang="en-AU" i="1" dirty="0" smtClean="0">
                <a:effectLst/>
              </a:rPr>
              <a:t>Storing</a:t>
            </a:r>
            <a:r>
              <a:rPr lang="en-AU" dirty="0" smtClean="0">
                <a:effectLst/>
              </a:rPr>
              <a:t> the resource packages in </a:t>
            </a:r>
            <a:r>
              <a:rPr lang="en-AU" dirty="0">
                <a:effectLst/>
              </a:rPr>
              <a:t>a single format, and </a:t>
            </a:r>
            <a:endParaRPr lang="en-AU" dirty="0" smtClean="0">
              <a:effectLst/>
            </a:endParaRPr>
          </a:p>
          <a:p>
            <a:r>
              <a:rPr lang="en-AU" i="1" dirty="0" smtClean="0">
                <a:effectLst/>
              </a:rPr>
              <a:t>Providing</a:t>
            </a:r>
            <a:r>
              <a:rPr lang="en-AU" dirty="0" smtClean="0">
                <a:effectLst/>
              </a:rPr>
              <a:t> the </a:t>
            </a:r>
            <a:r>
              <a:rPr lang="en-AU" dirty="0">
                <a:effectLst/>
              </a:rPr>
              <a:t>resource aggregates in multiple </a:t>
            </a:r>
            <a:r>
              <a:rPr lang="en-AU" dirty="0" smtClean="0">
                <a:effectLst/>
              </a:rPr>
              <a:t>formats by </a:t>
            </a:r>
          </a:p>
          <a:p>
            <a:r>
              <a:rPr lang="en-AU" i="1" dirty="0" smtClean="0">
                <a:effectLst/>
              </a:rPr>
              <a:t>Interpreting </a:t>
            </a:r>
            <a:r>
              <a:rPr lang="en-AU" dirty="0" smtClean="0">
                <a:effectLst/>
              </a:rPr>
              <a:t>to the </a:t>
            </a:r>
            <a:r>
              <a:rPr lang="en-AU" dirty="0">
                <a:effectLst/>
              </a:rPr>
              <a:t>user’s preferred resource aggregation format</a:t>
            </a:r>
            <a:endParaRPr lang="en-US" dirty="0"/>
          </a:p>
        </p:txBody>
      </p:sp>
      <p:sp>
        <p:nvSpPr>
          <p:cNvPr id="5" name="Rectangle 4"/>
          <p:cNvSpPr/>
          <p:nvPr/>
        </p:nvSpPr>
        <p:spPr>
          <a:xfrm>
            <a:off x="611459" y="914975"/>
            <a:ext cx="2436885"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Example</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descr="FIGC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10362"/>
            <a:ext cx="548005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657600" y="3016478"/>
            <a:ext cx="5327650" cy="215444"/>
          </a:xfrm>
          <a:prstGeom prst="rect">
            <a:avLst/>
          </a:prstGeom>
          <a:noFill/>
        </p:spPr>
        <p:txBody>
          <a:bodyPr wrap="square" rtlCol="0">
            <a:spAutoFit/>
          </a:bodyPr>
          <a:lstStyle/>
          <a:p>
            <a:r>
              <a:rPr lang="en-US" sz="800" dirty="0">
                <a:hlinkClick r:id="rId3"/>
              </a:rPr>
              <a:t>https://</a:t>
            </a:r>
            <a:r>
              <a:rPr lang="en-US" sz="800" dirty="0" smtClean="0">
                <a:hlinkClick r:id="rId3"/>
              </a:rPr>
              <a:t>mentor.ieee.org/ramlet/dcn/11/ramlet-11-0002-00-Docs-the-ramlet-project-use-cases.pdf</a:t>
            </a:r>
            <a:r>
              <a:rPr lang="en-US" sz="800" dirty="0" smtClean="0"/>
              <a:t>, Figure 4, p. 6.</a:t>
            </a:r>
            <a:endParaRPr lang="en-US" sz="800" dirty="0"/>
          </a:p>
        </p:txBody>
      </p:sp>
      <p:sp>
        <p:nvSpPr>
          <p:cNvPr id="7" name="Slide Number Placeholder 6"/>
          <p:cNvSpPr>
            <a:spLocks noGrp="1"/>
          </p:cNvSpPr>
          <p:nvPr>
            <p:ph type="sldNum" sz="quarter" idx="11"/>
          </p:nvPr>
        </p:nvSpPr>
        <p:spPr>
          <a:xfrm>
            <a:off x="8610600" y="6477000"/>
            <a:ext cx="396240" cy="304800"/>
          </a:xfrm>
        </p:spPr>
        <p:txBody>
          <a:bodyPr/>
          <a:lstStyle/>
          <a:p>
            <a:fld id="{C0C3A185-6995-4E12-B7F4-AA0246791534}" type="slidenum">
              <a:rPr lang="en-US" smtClean="0"/>
              <a:t>6</a:t>
            </a:fld>
            <a:endParaRPr lang="en-US" dirty="0"/>
          </a:p>
        </p:txBody>
      </p:sp>
    </p:spTree>
    <p:extLst>
      <p:ext uri="{BB962C8B-B14F-4D97-AF65-F5344CB8AC3E}">
        <p14:creationId xmlns:p14="http://schemas.microsoft.com/office/powerpoint/2010/main" val="2496913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p:txBody>
          <a:bodyPr/>
          <a:lstStyle/>
          <a:p>
            <a:r>
              <a:rPr lang="en-US" dirty="0"/>
              <a:t>RAMLET Core</a:t>
            </a:r>
          </a:p>
        </p:txBody>
      </p:sp>
      <p:sp>
        <p:nvSpPr>
          <p:cNvPr id="10" name="Content Placeholder 9"/>
          <p:cNvSpPr>
            <a:spLocks noGrp="1"/>
          </p:cNvSpPr>
          <p:nvPr>
            <p:ph sz="half" idx="2"/>
          </p:nvPr>
        </p:nvSpPr>
        <p:spPr/>
        <p:txBody>
          <a:bodyPr>
            <a:normAutofit fontScale="92500" lnSpcReduction="10000"/>
          </a:bodyPr>
          <a:lstStyle/>
          <a:p>
            <a:r>
              <a:rPr lang="en-US" dirty="0" smtClean="0"/>
              <a:t>Approved </a:t>
            </a:r>
            <a:r>
              <a:rPr lang="en-US" dirty="0"/>
              <a:t>as IEEE </a:t>
            </a:r>
            <a:r>
              <a:rPr lang="en-US" dirty="0" smtClean="0"/>
              <a:t>standard </a:t>
            </a:r>
            <a:r>
              <a:rPr lang="en-US" dirty="0"/>
              <a:t>in </a:t>
            </a:r>
            <a:r>
              <a:rPr lang="en-US" dirty="0" smtClean="0"/>
              <a:t>2012</a:t>
            </a:r>
          </a:p>
          <a:p>
            <a:r>
              <a:rPr lang="en-US" dirty="0"/>
              <a:t>Print standard available for purchase from </a:t>
            </a:r>
            <a:r>
              <a:rPr lang="en-US" dirty="0" smtClean="0"/>
              <a:t>IEEE</a:t>
            </a:r>
          </a:p>
          <a:p>
            <a:r>
              <a:rPr lang="en-US" dirty="0" smtClean="0"/>
              <a:t>Available for free download as RDF &amp; Turtle</a:t>
            </a:r>
          </a:p>
        </p:txBody>
      </p:sp>
      <p:sp>
        <p:nvSpPr>
          <p:cNvPr id="14" name="Text Placeholder 13"/>
          <p:cNvSpPr>
            <a:spLocks noGrp="1"/>
          </p:cNvSpPr>
          <p:nvPr>
            <p:ph type="body" sz="quarter" idx="3"/>
          </p:nvPr>
        </p:nvSpPr>
        <p:spPr/>
        <p:txBody>
          <a:bodyPr/>
          <a:lstStyle/>
          <a:p>
            <a:r>
              <a:rPr lang="en-US" dirty="0" smtClean="0"/>
              <a:t>Recommended </a:t>
            </a:r>
            <a:r>
              <a:rPr lang="en-US" dirty="0" smtClean="0"/>
              <a:t>Practices </a:t>
            </a:r>
            <a:r>
              <a:rPr lang="en-US" dirty="0" smtClean="0"/>
              <a:t>&amp; </a:t>
            </a:r>
            <a:r>
              <a:rPr lang="en-US" dirty="0" smtClean="0"/>
              <a:t>Mappings:</a:t>
            </a:r>
            <a:endParaRPr lang="en-US" dirty="0"/>
          </a:p>
        </p:txBody>
      </p:sp>
      <p:sp>
        <p:nvSpPr>
          <p:cNvPr id="11" name="Content Placeholder 10"/>
          <p:cNvSpPr>
            <a:spLocks noGrp="1"/>
          </p:cNvSpPr>
          <p:nvPr>
            <p:ph sz="quarter" idx="4"/>
          </p:nvPr>
        </p:nvSpPr>
        <p:spPr/>
        <p:txBody>
          <a:bodyPr>
            <a:normAutofit fontScale="92500" lnSpcReduction="10000"/>
          </a:bodyPr>
          <a:lstStyle/>
          <a:p>
            <a:pPr marL="475488" indent="-457200">
              <a:buFont typeface="+mj-lt"/>
              <a:buAutoNum type="arabicPeriod"/>
            </a:pPr>
            <a:r>
              <a:rPr lang="en-US" dirty="0" smtClean="0"/>
              <a:t>Approved: </a:t>
            </a:r>
          </a:p>
          <a:p>
            <a:pPr lvl="1"/>
            <a:r>
              <a:rPr lang="en-US" dirty="0" err="1" smtClean="0"/>
              <a:t>Xlink</a:t>
            </a:r>
            <a:r>
              <a:rPr lang="en-US" dirty="0" smtClean="0"/>
              <a:t> (2012)</a:t>
            </a:r>
          </a:p>
          <a:p>
            <a:pPr lvl="1"/>
            <a:r>
              <a:rPr lang="en-US" dirty="0" smtClean="0"/>
              <a:t>Atom (2013)</a:t>
            </a:r>
            <a:endParaRPr lang="en-US" dirty="0"/>
          </a:p>
          <a:p>
            <a:pPr lvl="1"/>
            <a:r>
              <a:rPr lang="en-US" dirty="0" smtClean="0"/>
              <a:t>METS (2013)</a:t>
            </a:r>
            <a:endParaRPr lang="en-US" dirty="0"/>
          </a:p>
          <a:p>
            <a:pPr lvl="1"/>
            <a:r>
              <a:rPr lang="en-US" dirty="0"/>
              <a:t>MPEG-21 </a:t>
            </a:r>
            <a:r>
              <a:rPr lang="en-US" dirty="0" smtClean="0"/>
              <a:t>DID (2013)</a:t>
            </a:r>
          </a:p>
          <a:p>
            <a:pPr lvl="1"/>
            <a:r>
              <a:rPr lang="en-US" dirty="0" smtClean="0"/>
              <a:t>OAI-ORE (2014)</a:t>
            </a:r>
            <a:endParaRPr lang="en-US" dirty="0"/>
          </a:p>
          <a:p>
            <a:pPr marL="475488" indent="-457200">
              <a:buFont typeface="+mj-lt"/>
              <a:buAutoNum type="arabicPeriod"/>
            </a:pPr>
            <a:r>
              <a:rPr lang="en-US" dirty="0" smtClean="0"/>
              <a:t>In process:</a:t>
            </a:r>
          </a:p>
          <a:p>
            <a:pPr lvl="1"/>
            <a:r>
              <a:rPr lang="en-US" dirty="0" smtClean="0"/>
              <a:t>IMS-CP (ballot closed)</a:t>
            </a:r>
          </a:p>
        </p:txBody>
      </p:sp>
      <p:sp>
        <p:nvSpPr>
          <p:cNvPr id="9" name="Title 8"/>
          <p:cNvSpPr>
            <a:spLocks noGrp="1"/>
          </p:cNvSpPr>
          <p:nvPr>
            <p:ph type="title"/>
          </p:nvPr>
        </p:nvSpPr>
        <p:spPr>
          <a:xfrm>
            <a:off x="533400" y="4572000"/>
            <a:ext cx="7863840" cy="914400"/>
          </a:xfrm>
        </p:spPr>
        <p:txBody>
          <a:bodyPr/>
          <a:lstStyle/>
          <a:p>
            <a:r>
              <a:rPr lang="en-US" sz="4000" dirty="0" smtClean="0"/>
              <a:t>Expressed as OWL Lite ontologies</a:t>
            </a:r>
            <a:endParaRPr lang="en-US" sz="4000" dirty="0"/>
          </a:p>
        </p:txBody>
      </p:sp>
      <p:sp>
        <p:nvSpPr>
          <p:cNvPr id="2" name="TextBox 1"/>
          <p:cNvSpPr txBox="1"/>
          <p:nvPr/>
        </p:nvSpPr>
        <p:spPr>
          <a:xfrm>
            <a:off x="1097507" y="6096000"/>
            <a:ext cx="6477000" cy="646331"/>
          </a:xfrm>
          <a:prstGeom prst="rect">
            <a:avLst/>
          </a:prstGeom>
          <a:noFill/>
        </p:spPr>
        <p:txBody>
          <a:bodyPr wrap="square" rtlCol="0">
            <a:spAutoFit/>
          </a:bodyPr>
          <a:lstStyle/>
          <a:p>
            <a:r>
              <a:rPr lang="en-US" dirty="0" smtClean="0"/>
              <a:t>RAMLET URI </a:t>
            </a:r>
            <a:r>
              <a:rPr lang="en-US" dirty="0"/>
              <a:t>Registry: https://mentor.ieee.org/ramlet/bp/RAMLET_URI_Registry</a:t>
            </a:r>
          </a:p>
        </p:txBody>
      </p:sp>
      <p:sp>
        <p:nvSpPr>
          <p:cNvPr id="4" name="Slide Number Placeholder 3"/>
          <p:cNvSpPr>
            <a:spLocks noGrp="1"/>
          </p:cNvSpPr>
          <p:nvPr>
            <p:ph type="sldNum" sz="quarter" idx="11"/>
          </p:nvPr>
        </p:nvSpPr>
        <p:spPr>
          <a:xfrm>
            <a:off x="8610600" y="6444820"/>
            <a:ext cx="396240" cy="304800"/>
          </a:xfrm>
        </p:spPr>
        <p:txBody>
          <a:bodyPr/>
          <a:lstStyle/>
          <a:p>
            <a:fld id="{C0C3A185-6995-4E12-B7F4-AA0246791534}" type="slidenum">
              <a:rPr lang="en-US" smtClean="0"/>
              <a:t>7</a:t>
            </a:fld>
            <a:endParaRPr lang="en-US"/>
          </a:p>
        </p:txBody>
      </p:sp>
    </p:spTree>
    <p:extLst>
      <p:ext uri="{BB962C8B-B14F-4D97-AF65-F5344CB8AC3E}">
        <p14:creationId xmlns:p14="http://schemas.microsoft.com/office/powerpoint/2010/main" val="3635336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p:txBody>
          <a:bodyPr/>
          <a:lstStyle/>
          <a:p>
            <a:r>
              <a:rPr lang="en-US" dirty="0"/>
              <a:t>Functions</a:t>
            </a:r>
            <a:r>
              <a:rPr lang="en-US" dirty="0" smtClean="0"/>
              <a:t>:</a:t>
            </a:r>
            <a:endParaRPr lang="en-US" dirty="0"/>
          </a:p>
        </p:txBody>
      </p:sp>
      <p:sp>
        <p:nvSpPr>
          <p:cNvPr id="10" name="Content Placeholder 9"/>
          <p:cNvSpPr>
            <a:spLocks noGrp="1"/>
          </p:cNvSpPr>
          <p:nvPr>
            <p:ph sz="half" idx="2"/>
          </p:nvPr>
        </p:nvSpPr>
        <p:spPr>
          <a:xfrm>
            <a:off x="1066800" y="1371600"/>
            <a:ext cx="3553968" cy="2971800"/>
          </a:xfrm>
        </p:spPr>
        <p:txBody>
          <a:bodyPr>
            <a:noAutofit/>
          </a:bodyPr>
          <a:lstStyle/>
          <a:p>
            <a:pPr marL="841248" lvl="1" indent="-457200">
              <a:buFont typeface="+mj-lt"/>
              <a:buAutoNum type="arabicPeriod"/>
            </a:pPr>
            <a:r>
              <a:rPr lang="en-US" sz="1800" dirty="0" smtClean="0"/>
              <a:t>Packaging a discrete aggregation</a:t>
            </a:r>
          </a:p>
          <a:p>
            <a:pPr marL="841248" lvl="1" indent="-457200">
              <a:buFont typeface="+mj-lt"/>
              <a:buAutoNum type="arabicPeriod"/>
            </a:pPr>
            <a:r>
              <a:rPr lang="en-US" sz="1800" dirty="0" smtClean="0"/>
              <a:t>Differentiating “digital resources” w/in a </a:t>
            </a:r>
            <a:r>
              <a:rPr lang="en-US" sz="1800" dirty="0" err="1" smtClean="0"/>
              <a:t>pckg</a:t>
            </a:r>
            <a:endParaRPr lang="en-US" sz="1800" dirty="0" smtClean="0"/>
          </a:p>
          <a:p>
            <a:pPr marL="841248" lvl="1" indent="-457200">
              <a:buFont typeface="+mj-lt"/>
              <a:buAutoNum type="arabicPeriod"/>
            </a:pPr>
            <a:r>
              <a:rPr lang="en-US" sz="1800" dirty="0" smtClean="0"/>
              <a:t>Describing the structure of a digital resource</a:t>
            </a:r>
            <a:endParaRPr lang="en-US" sz="1800" dirty="0" smtClean="0"/>
          </a:p>
          <a:p>
            <a:pPr marL="841248" lvl="1" indent="-457200">
              <a:buFont typeface="+mj-lt"/>
              <a:buAutoNum type="arabicPeriod"/>
            </a:pPr>
            <a:r>
              <a:rPr lang="en-US" sz="1800" dirty="0" smtClean="0"/>
              <a:t>Subdividing </a:t>
            </a:r>
            <a:r>
              <a:rPr lang="en-US" sz="1800" dirty="0" smtClean="0"/>
              <a:t>structures</a:t>
            </a:r>
          </a:p>
          <a:p>
            <a:pPr marL="841248" lvl="1" indent="-457200">
              <a:buFont typeface="+mj-lt"/>
              <a:buAutoNum type="arabicPeriod"/>
            </a:pPr>
            <a:r>
              <a:rPr lang="en-US" sz="1800" dirty="0" smtClean="0"/>
              <a:t>Grouping components</a:t>
            </a:r>
            <a:endParaRPr lang="en-US" sz="1800" dirty="0" smtClean="0"/>
          </a:p>
          <a:p>
            <a:pPr marL="841248" lvl="1" indent="-457200">
              <a:buFont typeface="+mj-lt"/>
              <a:buAutoNum type="arabicPeriod"/>
            </a:pPr>
            <a:r>
              <a:rPr lang="en-US" sz="1800" dirty="0" smtClean="0"/>
              <a:t>Relating components</a:t>
            </a:r>
          </a:p>
          <a:p>
            <a:pPr marL="841248" lvl="1" indent="-457200">
              <a:buFont typeface="+mj-lt"/>
              <a:buAutoNum type="arabicPeriod"/>
            </a:pPr>
            <a:r>
              <a:rPr lang="en-US" sz="1800" dirty="0" smtClean="0"/>
              <a:t>Associating metadata</a:t>
            </a:r>
          </a:p>
        </p:txBody>
      </p:sp>
      <p:sp>
        <p:nvSpPr>
          <p:cNvPr id="14" name="Text Placeholder 13"/>
          <p:cNvSpPr>
            <a:spLocks noGrp="1"/>
          </p:cNvSpPr>
          <p:nvPr>
            <p:ph type="body" sz="quarter" idx="3"/>
          </p:nvPr>
        </p:nvSpPr>
        <p:spPr/>
        <p:txBody>
          <a:bodyPr/>
          <a:lstStyle/>
          <a:p>
            <a:r>
              <a:rPr lang="en-US" dirty="0"/>
              <a:t>RAMLET </a:t>
            </a:r>
            <a:r>
              <a:rPr lang="en-US" dirty="0" smtClean="0"/>
              <a:t>concepts:</a:t>
            </a:r>
            <a:endParaRPr lang="en-US" dirty="0"/>
          </a:p>
        </p:txBody>
      </p:sp>
      <p:sp>
        <p:nvSpPr>
          <p:cNvPr id="11" name="Content Placeholder 10"/>
          <p:cNvSpPr>
            <a:spLocks noGrp="1"/>
          </p:cNvSpPr>
          <p:nvPr>
            <p:ph sz="quarter" idx="4"/>
          </p:nvPr>
        </p:nvSpPr>
        <p:spPr>
          <a:xfrm>
            <a:off x="4800600" y="1295400"/>
            <a:ext cx="3962400" cy="3429000"/>
          </a:xfrm>
        </p:spPr>
        <p:txBody>
          <a:bodyPr>
            <a:normAutofit/>
          </a:bodyPr>
          <a:lstStyle/>
          <a:p>
            <a:pPr marL="841248" lvl="1" indent="-457200">
              <a:buFont typeface="+mj-lt"/>
              <a:buAutoNum type="arabicPeriod"/>
            </a:pPr>
            <a:r>
              <a:rPr lang="en-US" dirty="0" err="1" smtClean="0"/>
              <a:t>topNode</a:t>
            </a:r>
            <a:endParaRPr lang="en-US" dirty="0" smtClean="0"/>
          </a:p>
          <a:p>
            <a:pPr marL="841248" lvl="1" indent="-457200">
              <a:buFont typeface="+mj-lt"/>
              <a:buAutoNum type="arabicPeriod"/>
            </a:pPr>
            <a:r>
              <a:rPr lang="en-US" dirty="0" err="1" smtClean="0"/>
              <a:t>digitalResource</a:t>
            </a:r>
            <a:endParaRPr lang="en-US" dirty="0" smtClean="0"/>
          </a:p>
          <a:p>
            <a:pPr marL="841248" lvl="1" indent="-457200">
              <a:buFont typeface="+mj-lt"/>
              <a:buAutoNum type="arabicPeriod"/>
            </a:pPr>
            <a:r>
              <a:rPr lang="en-US" dirty="0" err="1" smtClean="0"/>
              <a:t>staticStructure</a:t>
            </a:r>
            <a:r>
              <a:rPr lang="en-US" dirty="0" smtClean="0"/>
              <a:t> &amp; </a:t>
            </a:r>
            <a:r>
              <a:rPr lang="en-US" dirty="0" err="1" smtClean="0"/>
              <a:t>dynamicStructure</a:t>
            </a:r>
            <a:endParaRPr lang="en-US" dirty="0" smtClean="0"/>
          </a:p>
          <a:p>
            <a:pPr marL="841248" lvl="1" indent="-457200">
              <a:buFont typeface="+mj-lt"/>
              <a:buAutoNum type="arabicPeriod"/>
            </a:pPr>
            <a:r>
              <a:rPr lang="en-US" dirty="0" err="1" smtClean="0"/>
              <a:t>structureNode</a:t>
            </a:r>
            <a:endParaRPr lang="en-US" dirty="0" smtClean="0"/>
          </a:p>
          <a:p>
            <a:pPr marL="841248" lvl="1" indent="-457200">
              <a:buFont typeface="+mj-lt"/>
              <a:buAutoNum type="arabicPeriod"/>
            </a:pPr>
            <a:r>
              <a:rPr lang="en-US" dirty="0" err="1" smtClean="0"/>
              <a:t>resourceGroup</a:t>
            </a:r>
            <a:r>
              <a:rPr lang="en-US" dirty="0" smtClean="0"/>
              <a:t>, </a:t>
            </a:r>
            <a:r>
              <a:rPr lang="en-US" dirty="0" err="1" smtClean="0"/>
              <a:t>functionalResourceGroup</a:t>
            </a:r>
            <a:endParaRPr lang="en-US" dirty="0" smtClean="0"/>
          </a:p>
          <a:p>
            <a:pPr marL="841248" lvl="1" indent="-457200">
              <a:buFont typeface="+mj-lt"/>
              <a:buAutoNum type="arabicPeriod"/>
            </a:pPr>
            <a:r>
              <a:rPr lang="en-US" dirty="0" err="1" smtClean="0"/>
              <a:t>hasOrder</a:t>
            </a:r>
            <a:r>
              <a:rPr lang="en-US" dirty="0" smtClean="0"/>
              <a:t> / parallel</a:t>
            </a:r>
          </a:p>
          <a:p>
            <a:pPr marL="841248" lvl="1" indent="-457200">
              <a:buFont typeface="+mj-lt"/>
              <a:buAutoNum type="arabicPeriod"/>
            </a:pPr>
            <a:r>
              <a:rPr lang="en-US" dirty="0" err="1" smtClean="0"/>
              <a:t>descriptorObject</a:t>
            </a:r>
            <a:endParaRPr lang="en-US" dirty="0"/>
          </a:p>
        </p:txBody>
      </p:sp>
      <p:sp>
        <p:nvSpPr>
          <p:cNvPr id="9" name="Title 8"/>
          <p:cNvSpPr>
            <a:spLocks noGrp="1"/>
          </p:cNvSpPr>
          <p:nvPr>
            <p:ph type="title"/>
          </p:nvPr>
        </p:nvSpPr>
        <p:spPr>
          <a:xfrm>
            <a:off x="304800" y="5257800"/>
            <a:ext cx="8458200" cy="914400"/>
          </a:xfrm>
        </p:spPr>
        <p:txBody>
          <a:bodyPr/>
          <a:lstStyle/>
          <a:p>
            <a:r>
              <a:rPr lang="en-US" sz="4000" dirty="0" smtClean="0"/>
              <a:t>RAMLET functions &amp; concepts </a:t>
            </a:r>
            <a:r>
              <a:rPr lang="en-US" sz="4000" i="1" dirty="0" smtClean="0"/>
              <a:t>key</a:t>
            </a:r>
            <a:r>
              <a:rPr lang="en-US" sz="4000" dirty="0" smtClean="0"/>
              <a:t> to our discussion</a:t>
            </a:r>
            <a:endParaRPr lang="en-US" sz="4000" dirty="0"/>
          </a:p>
        </p:txBody>
      </p:sp>
      <p:sp>
        <p:nvSpPr>
          <p:cNvPr id="3" name="Slide Number Placeholder 2"/>
          <p:cNvSpPr>
            <a:spLocks noGrp="1"/>
          </p:cNvSpPr>
          <p:nvPr>
            <p:ph type="sldNum" sz="quarter" idx="11"/>
          </p:nvPr>
        </p:nvSpPr>
        <p:spPr>
          <a:xfrm>
            <a:off x="8686800" y="6477000"/>
            <a:ext cx="304800" cy="304800"/>
          </a:xfrm>
        </p:spPr>
        <p:txBody>
          <a:bodyPr/>
          <a:lstStyle/>
          <a:p>
            <a:fld id="{C0C3A185-6995-4E12-B7F4-AA0246791534}" type="slidenum">
              <a:rPr lang="en-US" smtClean="0"/>
              <a:t>8</a:t>
            </a:fld>
            <a:endParaRPr lang="en-US" dirty="0"/>
          </a:p>
        </p:txBody>
      </p:sp>
    </p:spTree>
    <p:extLst>
      <p:ext uri="{BB962C8B-B14F-4D97-AF65-F5344CB8AC3E}">
        <p14:creationId xmlns:p14="http://schemas.microsoft.com/office/powerpoint/2010/main" val="3594701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Properties</a:t>
            </a:r>
            <a:endParaRPr lang="en-US" dirty="0"/>
          </a:p>
        </p:txBody>
      </p:sp>
      <p:sp>
        <p:nvSpPr>
          <p:cNvPr id="3" name="Content Placeholder 2"/>
          <p:cNvSpPr>
            <a:spLocks noGrp="1"/>
          </p:cNvSpPr>
          <p:nvPr>
            <p:ph sz="half" idx="2"/>
          </p:nvPr>
        </p:nvSpPr>
        <p:spPr>
          <a:xfrm>
            <a:off x="1344168" y="1371600"/>
            <a:ext cx="3276600" cy="2895600"/>
          </a:xfrm>
        </p:spPr>
        <p:txBody>
          <a:bodyPr>
            <a:normAutofit fontScale="92500" lnSpcReduction="10000"/>
          </a:bodyPr>
          <a:lstStyle/>
          <a:p>
            <a:pPr marL="475488" indent="-457200">
              <a:buFont typeface="+mj-lt"/>
              <a:buAutoNum type="arabicPeriod"/>
            </a:pPr>
            <a:r>
              <a:rPr lang="en-US" dirty="0"/>
              <a:t>describes &amp; </a:t>
            </a:r>
            <a:r>
              <a:rPr lang="en-US" dirty="0" err="1" smtClean="0"/>
              <a:t>isdescribedby</a:t>
            </a:r>
            <a:endParaRPr lang="en-US" dirty="0" smtClean="0"/>
          </a:p>
          <a:p>
            <a:pPr marL="475488" indent="-457200">
              <a:buFont typeface="+mj-lt"/>
              <a:buAutoNum type="arabicPeriod"/>
            </a:pPr>
            <a:r>
              <a:rPr lang="en-US" dirty="0" err="1" smtClean="0"/>
              <a:t>hasPart</a:t>
            </a:r>
            <a:r>
              <a:rPr lang="en-US" dirty="0" smtClean="0"/>
              <a:t> &amp; </a:t>
            </a:r>
            <a:r>
              <a:rPr lang="en-US" dirty="0" err="1" smtClean="0"/>
              <a:t>isPartOf</a:t>
            </a:r>
            <a:r>
              <a:rPr lang="en-US" dirty="0" smtClean="0"/>
              <a:t> (</a:t>
            </a:r>
            <a:r>
              <a:rPr lang="en-US" dirty="0" err="1" smtClean="0"/>
              <a:t>dcterms</a:t>
            </a:r>
            <a:r>
              <a:rPr lang="en-US" dirty="0" smtClean="0"/>
              <a:t>:)</a:t>
            </a:r>
          </a:p>
          <a:p>
            <a:pPr marL="475488" indent="-457200">
              <a:buFont typeface="+mj-lt"/>
              <a:buAutoNum type="arabicPeriod"/>
            </a:pPr>
            <a:r>
              <a:rPr lang="en-US" dirty="0" smtClean="0"/>
              <a:t>includes &amp; </a:t>
            </a:r>
            <a:r>
              <a:rPr lang="en-US" dirty="0" err="1" smtClean="0"/>
              <a:t>isincludedby</a:t>
            </a:r>
            <a:endParaRPr lang="en-US" dirty="0" smtClean="0"/>
          </a:p>
          <a:p>
            <a:pPr marL="475488" indent="-457200">
              <a:buFont typeface="+mj-lt"/>
              <a:buAutoNum type="arabicPeriod"/>
            </a:pPr>
            <a:r>
              <a:rPr lang="en-US" dirty="0"/>
              <a:t>r</a:t>
            </a:r>
            <a:r>
              <a:rPr lang="en-US" dirty="0" smtClean="0"/>
              <a:t>eferences &amp; </a:t>
            </a:r>
            <a:r>
              <a:rPr lang="en-US" dirty="0" err="1" smtClean="0"/>
              <a:t>isreferencedby</a:t>
            </a:r>
            <a:endParaRPr lang="en-US" dirty="0"/>
          </a:p>
        </p:txBody>
      </p:sp>
      <p:sp>
        <p:nvSpPr>
          <p:cNvPr id="4" name="Text Placeholder 3"/>
          <p:cNvSpPr>
            <a:spLocks noGrp="1"/>
          </p:cNvSpPr>
          <p:nvPr>
            <p:ph type="body" sz="quarter" idx="3"/>
          </p:nvPr>
        </p:nvSpPr>
        <p:spPr/>
        <p:txBody>
          <a:bodyPr/>
          <a:lstStyle/>
          <a:p>
            <a:r>
              <a:rPr lang="en-US" dirty="0" smtClean="0"/>
              <a:t>Definitions</a:t>
            </a:r>
            <a:endParaRPr lang="en-US" dirty="0"/>
          </a:p>
        </p:txBody>
      </p:sp>
      <p:sp>
        <p:nvSpPr>
          <p:cNvPr id="5" name="Content Placeholder 4"/>
          <p:cNvSpPr>
            <a:spLocks noGrp="1"/>
          </p:cNvSpPr>
          <p:nvPr>
            <p:ph sz="quarter" idx="4"/>
          </p:nvPr>
        </p:nvSpPr>
        <p:spPr>
          <a:xfrm>
            <a:off x="5029200" y="1371600"/>
            <a:ext cx="3273552" cy="3352800"/>
          </a:xfrm>
        </p:spPr>
        <p:txBody>
          <a:bodyPr>
            <a:noAutofit/>
          </a:bodyPr>
          <a:lstStyle/>
          <a:p>
            <a:pPr marL="475488" indent="-457200">
              <a:buFont typeface="+mj-lt"/>
              <a:buAutoNum type="arabicPeriod"/>
            </a:pPr>
            <a:r>
              <a:rPr lang="en-US" sz="1400" dirty="0" smtClean="0"/>
              <a:t>A component describes another &amp; vice versa</a:t>
            </a:r>
          </a:p>
          <a:p>
            <a:pPr marL="475488" indent="-457200">
              <a:buFont typeface="+mj-lt"/>
              <a:buAutoNum type="arabicPeriod"/>
            </a:pPr>
            <a:r>
              <a:rPr lang="en-US" sz="1400" dirty="0" smtClean="0"/>
              <a:t>One resource is included in another, either physically or logically &amp; vice versa</a:t>
            </a:r>
          </a:p>
          <a:p>
            <a:pPr marL="475488" indent="-457200">
              <a:buFont typeface="+mj-lt"/>
              <a:buAutoNum type="arabicPeriod"/>
            </a:pPr>
            <a:r>
              <a:rPr lang="en-US" sz="1400" dirty="0" smtClean="0"/>
              <a:t>Implies parent-child relationship &amp; vice versa (sub property of </a:t>
            </a:r>
            <a:r>
              <a:rPr lang="en-US" sz="1400" dirty="0" err="1" smtClean="0"/>
              <a:t>hasPart</a:t>
            </a:r>
            <a:r>
              <a:rPr lang="en-US" sz="1400" dirty="0" smtClean="0"/>
              <a:t> &amp; </a:t>
            </a:r>
            <a:r>
              <a:rPr lang="en-US" sz="1400" dirty="0" err="1" smtClean="0"/>
              <a:t>isPartOf</a:t>
            </a:r>
            <a:r>
              <a:rPr lang="en-US" sz="1400" dirty="0" smtClean="0"/>
              <a:t> from </a:t>
            </a:r>
            <a:r>
              <a:rPr lang="en-US" sz="1400" dirty="0" err="1" smtClean="0"/>
              <a:t>dcterms</a:t>
            </a:r>
            <a:r>
              <a:rPr lang="en-US" sz="1400" dirty="0">
                <a:sym typeface="Wingdings" panose="05000000000000000000" pitchFamily="2" charset="2"/>
              </a:rPr>
              <a:t>)</a:t>
            </a:r>
            <a:endParaRPr lang="en-US" sz="1400" dirty="0" smtClean="0"/>
          </a:p>
          <a:p>
            <a:pPr marL="475488" indent="-457200">
              <a:buFont typeface="+mj-lt"/>
              <a:buAutoNum type="arabicPeriod"/>
            </a:pPr>
            <a:r>
              <a:rPr lang="en-US" sz="1400" dirty="0" smtClean="0"/>
              <a:t>Describes an association b/w components signaled by an identifier &amp; vice versa (sub property of has Part &amp; </a:t>
            </a:r>
            <a:r>
              <a:rPr lang="en-US" sz="1400" dirty="0" err="1" smtClean="0"/>
              <a:t>isPartOf</a:t>
            </a:r>
            <a:r>
              <a:rPr lang="en-US" sz="1400" dirty="0" smtClean="0"/>
              <a:t> from </a:t>
            </a:r>
            <a:r>
              <a:rPr lang="en-US" sz="1400" dirty="0" err="1" smtClean="0"/>
              <a:t>dcterms</a:t>
            </a:r>
            <a:r>
              <a:rPr lang="en-US" sz="1400" dirty="0">
                <a:sym typeface="Wingdings" panose="05000000000000000000" pitchFamily="2" charset="2"/>
              </a:rPr>
              <a:t>)</a:t>
            </a:r>
            <a:endParaRPr lang="en-US" sz="1400" dirty="0"/>
          </a:p>
        </p:txBody>
      </p:sp>
      <p:sp>
        <p:nvSpPr>
          <p:cNvPr id="6" name="Title 5"/>
          <p:cNvSpPr>
            <a:spLocks noGrp="1"/>
          </p:cNvSpPr>
          <p:nvPr>
            <p:ph type="title"/>
          </p:nvPr>
        </p:nvSpPr>
        <p:spPr>
          <a:xfrm>
            <a:off x="152400" y="4876800"/>
            <a:ext cx="8763000" cy="1219200"/>
          </a:xfrm>
        </p:spPr>
        <p:txBody>
          <a:bodyPr/>
          <a:lstStyle/>
          <a:p>
            <a:r>
              <a:rPr lang="en-US" sz="4000" dirty="0" err="1" smtClean="0"/>
              <a:t>Ramlet</a:t>
            </a:r>
            <a:r>
              <a:rPr lang="en-US" sz="4000" i="1" dirty="0" smtClean="0"/>
              <a:t> </a:t>
            </a:r>
            <a:r>
              <a:rPr lang="en-US" sz="4000" dirty="0" smtClean="0"/>
              <a:t>or</a:t>
            </a:r>
            <a:r>
              <a:rPr lang="en-US" sz="4000" i="1" dirty="0" smtClean="0"/>
              <a:t> </a:t>
            </a:r>
            <a:r>
              <a:rPr lang="en-US" sz="4000" dirty="0" smtClean="0"/>
              <a:t>“borrowed” properties</a:t>
            </a:r>
            <a:r>
              <a:rPr lang="en-US" sz="4000" i="1" dirty="0" smtClean="0"/>
              <a:t> key </a:t>
            </a:r>
            <a:r>
              <a:rPr lang="en-US" sz="4000" dirty="0" smtClean="0"/>
              <a:t>to our discussion</a:t>
            </a:r>
            <a:endParaRPr lang="en-US" sz="4000" dirty="0"/>
          </a:p>
        </p:txBody>
      </p:sp>
      <p:sp>
        <p:nvSpPr>
          <p:cNvPr id="8" name="Slide Number Placeholder 7"/>
          <p:cNvSpPr>
            <a:spLocks noGrp="1"/>
          </p:cNvSpPr>
          <p:nvPr>
            <p:ph type="sldNum" sz="quarter" idx="11"/>
          </p:nvPr>
        </p:nvSpPr>
        <p:spPr>
          <a:xfrm>
            <a:off x="8763000" y="6477000"/>
            <a:ext cx="339256" cy="304800"/>
          </a:xfrm>
        </p:spPr>
        <p:txBody>
          <a:bodyPr/>
          <a:lstStyle/>
          <a:p>
            <a:fld id="{C0C3A185-6995-4E12-B7F4-AA0246791534}" type="slidenum">
              <a:rPr lang="en-US" smtClean="0"/>
              <a:t>9</a:t>
            </a:fld>
            <a:endParaRPr lang="en-US" dirty="0"/>
          </a:p>
        </p:txBody>
      </p:sp>
    </p:spTree>
    <p:extLst>
      <p:ext uri="{BB962C8B-B14F-4D97-AF65-F5344CB8AC3E}">
        <p14:creationId xmlns:p14="http://schemas.microsoft.com/office/powerpoint/2010/main" val="3185898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3922</TotalTime>
  <Words>1547</Words>
  <Application>Microsoft Office PowerPoint</Application>
  <PresentationFormat>On-screen Show (4:3)</PresentationFormat>
  <Paragraphs>212</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Elemental</vt:lpstr>
      <vt:lpstr>Treatment of Key IEEE RAMLET Information Entities Important to METS</vt:lpstr>
      <vt:lpstr>IEEE RAMLET</vt:lpstr>
      <vt:lpstr>PowerPoint Presentation</vt:lpstr>
      <vt:lpstr>Basis of Conceptual Model:  a focus upon structures analyzed by functional characteristics</vt:lpstr>
      <vt:lpstr>Aggregation Formats analyzed  </vt:lpstr>
      <vt:lpstr>Scope set by Use Cases</vt:lpstr>
      <vt:lpstr>Expressed as OWL Lite ontologies</vt:lpstr>
      <vt:lpstr>RAMLET functions &amp; concepts key to our discussion</vt:lpstr>
      <vt:lpstr>Ramlet or “borrowed” properties key to our discussion</vt:lpstr>
      <vt:lpstr>Ramlet or “borrowed” properties key to our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Re-using the IEEE RAMLET standard</vt:lpstr>
      <vt:lpstr>Acknowledgements / References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nhoebel</dc:creator>
  <cp:lastModifiedBy>nhoebel</cp:lastModifiedBy>
  <cp:revision>112</cp:revision>
  <dcterms:created xsi:type="dcterms:W3CDTF">2014-08-31T16:33:16Z</dcterms:created>
  <dcterms:modified xsi:type="dcterms:W3CDTF">2015-11-01T00:42:44Z</dcterms:modified>
</cp:coreProperties>
</file>