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81" r:id="rId4"/>
    <p:sldId id="288" r:id="rId5"/>
    <p:sldId id="282" r:id="rId6"/>
    <p:sldId id="293" r:id="rId7"/>
    <p:sldId id="290" r:id="rId8"/>
    <p:sldId id="289" r:id="rId9"/>
    <p:sldId id="297" r:id="rId10"/>
    <p:sldId id="296" r:id="rId11"/>
    <p:sldId id="294" r:id="rId12"/>
    <p:sldId id="292" r:id="rId13"/>
    <p:sldId id="291" r:id="rId14"/>
    <p:sldId id="286" r:id="rId15"/>
    <p:sldId id="277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8"/>
            <p14:sldId id="282"/>
            <p14:sldId id="293"/>
            <p14:sldId id="290"/>
            <p14:sldId id="289"/>
            <p14:sldId id="297"/>
            <p14:sldId id="296"/>
            <p14:sldId id="294"/>
            <p14:sldId id="292"/>
            <p14:sldId id="291"/>
          </p14:sldIdLst>
        </p14:section>
        <p14:section name="Topic 1" id="{6D9936A3-3945-4757-BC8B-B5C252D8E036}">
          <p14:sldIdLst>
            <p14:sldId id="286"/>
          </p14:sldIdLst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5" autoAdjust="0"/>
    <p:restoredTop sz="8397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b="1" dirty="0"/>
          </a:p>
          <a:p>
            <a:pPr lvl="0"/>
            <a:r>
              <a:rPr lang="en-US" b="1" dirty="0"/>
              <a:t>Notes</a:t>
            </a:r>
          </a:p>
          <a:p>
            <a:pPr lvl="0"/>
            <a:r>
              <a:rPr lang="en-US" dirty="0" smtClean="0"/>
              <a:t>I</a:t>
            </a:r>
            <a:r>
              <a:rPr lang="en-US" baseline="0" dirty="0" smtClean="0"/>
              <a:t> have drawn heavily from past presentations because they still represent what we’re doing; some  redesigns have happened, but  it’s basically the same; we’ve gone from prototyping in production to actually producing for the main library’s production system.</a:t>
            </a:r>
            <a:endParaRPr lang="en-US" dirty="0"/>
          </a:p>
          <a:p>
            <a:pPr lvl="0"/>
            <a:endParaRPr lang="en-US" dirty="0"/>
          </a:p>
          <a:p>
            <a:pPr lvl="0">
              <a:buFontTx/>
              <a:buNone/>
            </a:pPr>
            <a:r>
              <a:rPr lang="en-US" b="1" dirty="0"/>
              <a:t>Coordinated colors </a:t>
            </a:r>
          </a:p>
          <a:p>
            <a:pPr lvl="0">
              <a:buFontTx/>
              <a:buNone/>
            </a:pPr>
            <a:r>
              <a:rPr lang="en-US" dirty="0"/>
              <a:t>Pay particular attention to the graphs, charts, and text boxes. </a:t>
            </a:r>
          </a:p>
          <a:p>
            <a:pPr lvl="0"/>
            <a:r>
              <a:rPr lang="en-US" dirty="0"/>
              <a:t>Consider that attendees will print in black and white or grayscale. Run a test print to make sure your colors work when printed in pure black and white and grayscale.</a:t>
            </a:r>
          </a:p>
          <a:p>
            <a:pPr lvl="0">
              <a:buFontTx/>
              <a:buNone/>
            </a:pPr>
            <a:endParaRPr lang="en-US" dirty="0"/>
          </a:p>
          <a:p>
            <a:pPr lvl="0">
              <a:buFontTx/>
              <a:buNone/>
            </a:pPr>
            <a:r>
              <a:rPr lang="en-US" b="1" dirty="0"/>
              <a:t>Graphics, tables, and graphs</a:t>
            </a:r>
          </a:p>
          <a:p>
            <a:pPr lvl="0"/>
            <a:r>
              <a:rPr lang="en-US" dirty="0"/>
              <a:t>Keep it simple: If possible, use consistent, non-distracting styles and colors.</a:t>
            </a:r>
          </a:p>
          <a:p>
            <a:pPr lvl="0"/>
            <a:r>
              <a:rPr lang="en-US" dirty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n-US" dirty="0" smtClean="0">
                <a:solidFill>
                  <a:srgbClr val="000066"/>
                </a:solidFill>
              </a:rPr>
              <a:t>8 Million 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object</a:t>
            </a:r>
            <a:r>
              <a:rPr lang="en-US" baseline="0" dirty="0" smtClean="0"/>
              <a:t> types linked, with mods metadata for titles, captions, timings.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stability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458788"/>
            <a:ext cx="4648200" cy="348615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560" y="4198939"/>
            <a:ext cx="6283394" cy="4630737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PREMIS</a:t>
            </a:r>
            <a:r>
              <a:rPr lang="en-US" baseline="0" dirty="0" smtClean="0"/>
              <a:t> (Preservation Metadata), MIX metadata.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hyperlink" Target="http://chroniclingamerica.loc.gov/lccn/sn85042462/1907-02-17/ed-1/seq-46/#index=3&amp;rows=20&amp;sequence=0&amp;format=mets&amp;words=Thomas&amp;andtext=thomas&amp;page=1" TargetMode="External"/><Relationship Id="rId4" Type="http://schemas.openxmlformats.org/officeDocument/2006/relationships/hyperlink" Target="http://www/standards/mets/presentations/ndnpMets.1857052101.x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hyperlink" Target="http://lcweb2.loc.gov/diglib/vhp/story/loc.natlib.afc2001001.0079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hyperlink" Target="http://lcweb2.loc.gov/diglib/vhp/story/loc.natlib.afc2001001.00799/transcriptturner?ID=pm0042001" TargetMode="External"/><Relationship Id="rId4" Type="http://schemas.openxmlformats.org/officeDocument/2006/relationships/hyperlink" Target="http://lcweb2.loc.gov/natlib/afc2001001/warehouse/0007/000799/pm0042.x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hyperlink" Target="http://lcweb2.loc.gov/diglib/ihas/loc.natlib.ihas.200031106/defaul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c.gov/standards/mix/" TargetMode="External"/><Relationship Id="rId3" Type="http://schemas.openxmlformats.org/officeDocument/2006/relationships/tags" Target="../tags/tag6.xml"/><Relationship Id="rId7" Type="http://schemas.openxmlformats.org/officeDocument/2006/relationships/hyperlink" Target="http://www.loc.gov/standards/mods/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://www.loc.gov/standards/mets/" TargetMode="External"/><Relationship Id="rId5" Type="http://schemas.openxmlformats.org/officeDocument/2006/relationships/notesSlide" Target="../notesSlides/notesSlide2.xml"/><Relationship Id="rId10" Type="http://schemas.openxmlformats.org/officeDocument/2006/relationships/hyperlink" Target="http://www.loc.gov/collections/songs-of-america/?q=songs+in+america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loc.gov/standards/premis/louis.x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memory.loc.gov/cocoon/ihas/loc.natlib.ihas.100010802/default.html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hyperlink" Target="http://lcweb2.loc.gov/diglib/ihas/loc.natlib.ihas.100010802/" TargetMode="Externa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hyperlink" Target="http://lcweb2.loc.gov/diglib/ihas/loc.natlib.ihas.200003788/contents.htmlhttp:/lcweb2.loc.gov/diglib/ihas/loc.natlib.ihas.200003788/content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hyperlink" Target="http://www.loc.gov/standards/premis/louis.x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://www.loc.gov/item/ihas.20003114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hyperlink" Target="http://lcweb2.loc.gov/diglib/ihas/loc.natlib.ihas.200031146/defaul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cweb2.loc.gov/diglib/ihas/loc.natlib.ihas.100010802/default.htmlhttp:/lcweb2.loc.gov:8081/diglib/vols/loc.gdc.sr.sn91012091/default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://lcweb2.loc.gov/diglib/vols/loc.asian.vol.16831325_00407970202/pageturner.html?page=5&amp;size=8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METS at the Library of Congress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Nate Trail</a:t>
            </a:r>
          </a:p>
          <a:p>
            <a:r>
              <a:rPr lang="en-US" sz="2400" dirty="0" smtClean="0">
                <a:latin typeface="+mn-lt"/>
              </a:rPr>
              <a:t>Sept 11, 2014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8600" y="348602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Collection </a:t>
            </a:r>
            <a:r>
              <a:rPr lang="en-US" dirty="0">
                <a:solidFill>
                  <a:srgbClr val="000066"/>
                </a:solidFill>
                <a:hlinkClick r:id="rId4"/>
              </a:rPr>
              <a:t>Newspaper 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88012"/>
            <a:ext cx="653905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9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67000" y="579436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Collection (Veteran Story)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18" y="1828800"/>
            <a:ext cx="4255333" cy="399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14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  <a:hlinkClick r:id="rId4"/>
              </a:rPr>
              <a:t>TEI</a:t>
            </a:r>
            <a:r>
              <a:rPr lang="en-US" dirty="0" smtClean="0">
                <a:solidFill>
                  <a:srgbClr val="000066"/>
                </a:solidFill>
              </a:rPr>
              <a:t> in METS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4" name="Picture 3">
            <a:hlinkClick r:id="rId5"/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1651"/>
            <a:ext cx="5330820" cy="44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732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TEI in METS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60035"/>
            <a:ext cx="5216509" cy="49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975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10100" y="990884"/>
            <a:ext cx="39806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66"/>
                </a:solidFill>
              </a:rPr>
              <a:t>Advantages </a:t>
            </a:r>
            <a:r>
              <a:rPr lang="en-US" dirty="0">
                <a:solidFill>
                  <a:srgbClr val="000066"/>
                </a:solidFill>
              </a:rPr>
              <a:t>of </a:t>
            </a:r>
            <a:r>
              <a:rPr lang="en-US" dirty="0" smtClean="0">
                <a:solidFill>
                  <a:srgbClr val="000066"/>
                </a:solidFill>
              </a:rPr>
              <a:t>METS-based </a:t>
            </a:r>
            <a:r>
              <a:rPr lang="en-US" dirty="0">
                <a:solidFill>
                  <a:srgbClr val="000066"/>
                </a:solidFill>
              </a:rPr>
              <a:t>approach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2743200"/>
            <a:ext cx="7239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Ability </a:t>
            </a:r>
            <a:r>
              <a:rPr lang="en-US" sz="2000" dirty="0"/>
              <a:t>to model complex objects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/>
              <a:t> Easy to change, extend (both the data and the application)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Stable Schema</a:t>
            </a:r>
            <a:endParaRPr 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Separates the layers of a digital object nicely: logical/physical structure, bibliographic and admin metadata, file locations. 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Does not constrain how an object is presented</a:t>
            </a:r>
            <a:endParaRPr 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Ability </a:t>
            </a:r>
            <a:r>
              <a:rPr lang="en-US" sz="2000" dirty="0"/>
              <a:t>to aggregate disparate data </a:t>
            </a:r>
            <a:r>
              <a:rPr lang="en-US" sz="2000" dirty="0" smtClean="0"/>
              <a:t>sources, data schemes</a:t>
            </a:r>
            <a:endParaRPr lang="en-US" sz="20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Well </a:t>
            </a:r>
            <a:r>
              <a:rPr lang="en-US" sz="2000" dirty="0"/>
              <a:t>positioned for Future: new web application (Web 2.0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484988" y="3810000"/>
            <a:ext cx="4199024" cy="904875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24400" y="4562475"/>
            <a:ext cx="4343400" cy="13620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31136" y="5395911"/>
            <a:ext cx="3980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dirty="0" smtClean="0">
                <a:solidFill>
                  <a:srgbClr val="000066"/>
                </a:solidFill>
                <a:latin typeface="+mj-lt"/>
              </a:rPr>
              <a:t> </a:t>
            </a:r>
            <a:endParaRPr lang="en-US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524000" y="2362199"/>
            <a:ext cx="7243609" cy="8604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METS at the Library of Congress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995081" y="5105400"/>
            <a:ext cx="4772528" cy="12474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600" dirty="0" smtClean="0"/>
              <a:t>Nate Trail</a:t>
            </a:r>
          </a:p>
          <a:p>
            <a:pPr marL="0" indent="0" algn="r">
              <a:buNone/>
            </a:pPr>
            <a:r>
              <a:rPr lang="en-US" sz="2600" dirty="0" smtClean="0"/>
              <a:t>Sept 11, 2014</a:t>
            </a:r>
          </a:p>
          <a:p>
            <a:pPr marL="0" indent="0" algn="r">
              <a:buNone/>
            </a:pPr>
            <a:r>
              <a:rPr lang="en-US" sz="2600" dirty="0">
                <a:solidFill>
                  <a:srgbClr val="000066"/>
                </a:solidFill>
              </a:rPr>
              <a:t>ntra@loc.gov</a:t>
            </a:r>
          </a:p>
          <a:p>
            <a:pPr marL="0" indent="0" algn="r">
              <a:buNone/>
            </a:pPr>
            <a:endParaRPr 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hlinkClick r:id="rId6"/>
              </a:rPr>
              <a:t>METS </a:t>
            </a:r>
            <a:r>
              <a:rPr lang="en-US" dirty="0" smtClean="0"/>
              <a:t>History at LC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956787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2002 </a:t>
            </a:r>
            <a:r>
              <a:rPr lang="en-US" sz="4000" dirty="0"/>
              <a:t>– METS and MODS released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2003 </a:t>
            </a:r>
            <a:r>
              <a:rPr lang="en-US" sz="4000" dirty="0"/>
              <a:t>– “Patriotic Melodies” (first use of METS and MODS in production at LC)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2003 </a:t>
            </a:r>
            <a:r>
              <a:rPr lang="en-US" sz="4000" dirty="0"/>
              <a:t>– Veterans History Project </a:t>
            </a:r>
            <a:r>
              <a:rPr lang="en-US" sz="4000" dirty="0" smtClean="0"/>
              <a:t>released. 88,000 veteran “story” records.</a:t>
            </a:r>
            <a:endParaRPr lang="en-US" sz="4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2004 </a:t>
            </a:r>
            <a:r>
              <a:rPr lang="en-US" sz="4000" dirty="0"/>
              <a:t>– I Hear America Singing released (since renamed to </a:t>
            </a:r>
            <a:r>
              <a:rPr lang="en-US" sz="4000" dirty="0" smtClean="0"/>
              <a:t>Performing Arts Encyclopedia</a:t>
            </a:r>
            <a:r>
              <a:rPr lang="en-US" sz="4000" dirty="0" smtClean="0"/>
              <a:t>) 30,000 objects, mostly sheet music, scores.</a:t>
            </a:r>
            <a:endParaRPr lang="en-US" sz="4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2006 </a:t>
            </a:r>
            <a:r>
              <a:rPr lang="en-US" sz="4000" dirty="0"/>
              <a:t>– National Digital Newspaper Project (LC and partners, first use of METS, </a:t>
            </a:r>
            <a:r>
              <a:rPr lang="en-US" sz="4000" dirty="0">
                <a:hlinkClick r:id="rId7"/>
              </a:rPr>
              <a:t>MODS</a:t>
            </a:r>
            <a:r>
              <a:rPr lang="en-US" sz="4000" dirty="0"/>
              <a:t>, </a:t>
            </a:r>
            <a:r>
              <a:rPr lang="en-US" sz="4000" dirty="0">
                <a:hlinkClick r:id="rId8"/>
              </a:rPr>
              <a:t>MIX</a:t>
            </a:r>
            <a:r>
              <a:rPr lang="en-US" sz="4000" dirty="0"/>
              <a:t>, </a:t>
            </a:r>
            <a:r>
              <a:rPr lang="en-US" sz="4000" dirty="0">
                <a:hlinkClick r:id="rId9"/>
              </a:rPr>
              <a:t>PREMIS</a:t>
            </a:r>
            <a:r>
              <a:rPr lang="en-US" sz="4000" dirty="0"/>
              <a:t>) as repository submission package at </a:t>
            </a:r>
            <a:r>
              <a:rPr lang="en-US" sz="4000" dirty="0" smtClean="0"/>
              <a:t>LC)</a:t>
            </a:r>
            <a:endParaRPr lang="en-US" sz="4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2006 </a:t>
            </a:r>
            <a:r>
              <a:rPr lang="en-US" sz="4000" dirty="0"/>
              <a:t>– Ser2Dig (Digital Serials workgroup, METS for multi-volume monographs)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2008 and ongoing – </a:t>
            </a:r>
            <a:r>
              <a:rPr lang="en-US" sz="4000" dirty="0" smtClean="0"/>
              <a:t>Harvesting American Memory Performing </a:t>
            </a:r>
            <a:r>
              <a:rPr lang="en-US" sz="4000" dirty="0" smtClean="0"/>
              <a:t>Arts </a:t>
            </a:r>
            <a:r>
              <a:rPr lang="en-US" sz="4000" dirty="0" smtClean="0"/>
              <a:t>digital </a:t>
            </a:r>
            <a:r>
              <a:rPr lang="en-US" sz="4000" dirty="0" smtClean="0"/>
              <a:t>objects</a:t>
            </a:r>
            <a:endParaRPr lang="en-US" sz="4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4000" dirty="0" smtClean="0"/>
              <a:t>2014 </a:t>
            </a:r>
            <a:r>
              <a:rPr lang="en-US" sz="4000" dirty="0" smtClean="0"/>
              <a:t>– </a:t>
            </a:r>
            <a:r>
              <a:rPr lang="en-US" sz="4000" dirty="0" smtClean="0">
                <a:hlinkClick r:id="rId10"/>
              </a:rPr>
              <a:t>Songs of America </a:t>
            </a:r>
            <a:r>
              <a:rPr lang="en-US" sz="4000" dirty="0" smtClean="0"/>
              <a:t>released: integrating METS objects into the Library’s one search box redesign: 110,000 Performing Arts items</a:t>
            </a:r>
            <a:endParaRPr lang="en-US" sz="4000" dirty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000066"/>
                </a:solidFill>
              </a:rPr>
              <a:t>METS Profiles in use </a:t>
            </a:r>
            <a:r>
              <a:rPr lang="en-US" sz="3200" dirty="0" smtClean="0">
                <a:solidFill>
                  <a:srgbClr val="000066"/>
                </a:solidFill>
              </a:rPr>
              <a:t>at LC</a:t>
            </a:r>
            <a:endParaRPr lang="en-US" sz="3200" dirty="0">
              <a:solidFill>
                <a:srgbClr val="000066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792480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</a:t>
            </a:r>
            <a:r>
              <a:rPr lang="en-US" sz="2000" dirty="0">
                <a:solidFill>
                  <a:srgbClr val="000066"/>
                </a:solidFill>
              </a:rPr>
              <a:t>Print Material (books, pamphlets, sheet music, etc.)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Musical </a:t>
            </a:r>
            <a:r>
              <a:rPr lang="en-US" sz="2000" dirty="0">
                <a:solidFill>
                  <a:srgbClr val="000066"/>
                </a:solidFill>
              </a:rPr>
              <a:t>Score (may be a score, score and parts, or a set of parts only)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Recorded </a:t>
            </a:r>
            <a:r>
              <a:rPr lang="en-US" sz="2000" dirty="0">
                <a:solidFill>
                  <a:srgbClr val="000066"/>
                </a:solidFill>
              </a:rPr>
              <a:t>Event (audio or video)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Bibliographic </a:t>
            </a:r>
            <a:r>
              <a:rPr lang="en-US" sz="2000" dirty="0">
                <a:solidFill>
                  <a:srgbClr val="000066"/>
                </a:solidFill>
              </a:rPr>
              <a:t>Record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 Photograph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 Collection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 </a:t>
            </a:r>
            <a:r>
              <a:rPr lang="en-US" sz="2000" dirty="0" smtClean="0">
                <a:solidFill>
                  <a:srgbClr val="000066"/>
                </a:solidFill>
              </a:rPr>
              <a:t>Newspapers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 PDF </a:t>
            </a:r>
            <a:r>
              <a:rPr lang="en-US" sz="2000" dirty="0" smtClean="0">
                <a:solidFill>
                  <a:srgbClr val="000066"/>
                </a:solidFill>
              </a:rPr>
              <a:t>Document, CompactDisc, StreamingVideo, StreamingAudio</a:t>
            </a:r>
            <a:endParaRPr lang="en-US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Score/parts </a:t>
            </a:r>
            <a:r>
              <a:rPr lang="en-US" dirty="0" smtClean="0">
                <a:solidFill>
                  <a:srgbClr val="000066"/>
                </a:solidFill>
              </a:rPr>
              <a:t>Profile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13" name="Picture 7" descr="loc-march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1643063"/>
            <a:ext cx="3484562" cy="4605337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rums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733800"/>
            <a:ext cx="1876425" cy="2435225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oboe">
            <a:hlinkClick r:id="rId6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1995488" cy="2590800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trumpet">
            <a:hlinkClick r:id="rId6"/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1876425" cy="2435225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march-piccolo">
            <a:hlinkClick r:id="rId6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24200"/>
            <a:ext cx="1995488" cy="2590800"/>
          </a:xfrm>
          <a:prstGeom prst="rect">
            <a:avLst/>
          </a:prstGeom>
          <a:noFill/>
          <a:ln w="635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Recorded Event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90800"/>
            <a:ext cx="6202381" cy="3693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00200"/>
            <a:ext cx="2845795" cy="247584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C Card Catalog Mont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0" y="228600"/>
            <a:ext cx="26193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23695" y="579436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Bibliographic Record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24000"/>
            <a:ext cx="5005296" cy="48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77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Photograph with PREMIS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74041"/>
            <a:ext cx="4678431" cy="44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1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78171" y="393469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Collection</a:t>
            </a: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7" name="Picture 12" descr="songofameric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58" y="393469"/>
            <a:ext cx="5334000" cy="4051300"/>
          </a:xfrm>
          <a:prstGeom prst="rect">
            <a:avLst/>
          </a:prstGeom>
          <a:noFill/>
          <a:ln w="9525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1" y="1956172"/>
            <a:ext cx="4015658" cy="3304881"/>
          </a:xfrm>
          <a:prstGeom prst="rect">
            <a:avLst/>
          </a:prstGeom>
        </p:spPr>
      </p:pic>
      <p:pic>
        <p:nvPicPr>
          <p:cNvPr id="3" name="Picture 2">
            <a:hlinkClick r:id="rId7"/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58" y="3217985"/>
            <a:ext cx="4916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938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0" y="579437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0066"/>
                </a:solidFill>
              </a:rPr>
              <a:t>Multivolumes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solidFill>
                <a:srgbClr val="000066"/>
              </a:solidFill>
            </a:endParaRPr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26" y="1095474"/>
            <a:ext cx="4678431" cy="4309181"/>
          </a:xfrm>
          <a:prstGeom prst="rect">
            <a:avLst/>
          </a:prstGeom>
        </p:spPr>
      </p:pic>
      <p:pic>
        <p:nvPicPr>
          <p:cNvPr id="2" name="Picture 1">
            <a:hlinkClick r:id="rId6"/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2" y="2590800"/>
            <a:ext cx="4953000" cy="36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38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Training</vt:lpstr>
      <vt:lpstr>METS at the Library of Congress</vt:lpstr>
      <vt:lpstr>METS History at 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2014-09-02T18:55:18Z</dcterms:created>
  <dcterms:modified xsi:type="dcterms:W3CDTF">2014-09-05T20:40:48Z</dcterms:modified>
</cp:coreProperties>
</file>