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+xml" PartName="/ppt/slides/slide34.xml"/>
  <Override ContentType="application/vnd.openxmlformats-officedocument.presentationml.slide+xml" PartName="/ppt/slides/slide4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5.xml"/>
  <Override ContentType="application/vnd.openxmlformats-officedocument.presentationml.slide+xml" PartName="/ppt/slides/slide45.xml"/>
  <Override ContentType="application/vnd.openxmlformats-officedocument.presentationml.slide+xml" PartName="/ppt/slides/slide2.xml"/>
  <Override ContentType="application/vnd.openxmlformats-officedocument.presentationml.slide+xml" PartName="/ppt/slides/slide31.xml"/>
  <Override ContentType="application/vnd.openxmlformats-officedocument.presentationml.slide+xml" PartName="/ppt/slides/slide3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41.xml"/>
  <Override ContentType="application/vnd.openxmlformats-officedocument.presentationml.slide+xml" PartName="/ppt/slides/slide36.xml"/>
  <Override ContentType="application/vnd.openxmlformats-officedocument.presentationml.slide+xml" PartName="/ppt/slides/slide32.xml"/>
  <Override ContentType="application/vnd.openxmlformats-officedocument.presentationml.slide+xml" PartName="/ppt/slides/slide15.xml"/>
  <Override ContentType="application/vnd.openxmlformats-officedocument.presentationml.slide+xml" PartName="/ppt/slides/slide53.xml"/>
  <Override ContentType="application/vnd.openxmlformats-officedocument.presentationml.slide+xml" PartName="/ppt/slides/slide17.xml"/>
  <Override ContentType="application/vnd.openxmlformats-officedocument.presentationml.slide+xml" PartName="/ppt/slides/slide50.xml"/>
  <Override ContentType="application/vnd.openxmlformats-officedocument.presentationml.slide+xml" PartName="/ppt/slides/slide6.xml"/>
  <Override ContentType="application/vnd.openxmlformats-officedocument.presentationml.slide+xml" PartName="/ppt/slides/slide49.xml"/>
  <Override ContentType="application/vnd.openxmlformats-officedocument.presentationml.slide+xml" PartName="/ppt/slides/slide1.xml"/>
  <Override ContentType="application/vnd.openxmlformats-officedocument.presentationml.slide+xml" PartName="/ppt/slides/slide40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7.xml"/>
  <Override ContentType="application/vnd.openxmlformats-officedocument.presentationml.slide+xml" PartName="/ppt/slides/slide39.xml"/>
  <Override ContentType="application/vnd.openxmlformats-officedocument.presentationml.slide+xml" PartName="/ppt/slides/slide38.xml"/>
  <Override ContentType="application/vnd.openxmlformats-officedocument.presentationml.slide+xml" PartName="/ppt/slides/slide25.xml"/>
  <Override ContentType="application/vnd.openxmlformats-officedocument.presentationml.slide+xml" PartName="/ppt/slides/slide51.xml"/>
  <Override ContentType="application/vnd.openxmlformats-officedocument.presentationml.slide+xml" PartName="/ppt/slides/slide47.xml"/>
  <Override ContentType="application/vnd.openxmlformats-officedocument.presentationml.slide+xml" PartName="/ppt/slides/slide33.xml"/>
  <Override ContentType="application/vnd.openxmlformats-officedocument.presentationml.slide+xml" PartName="/ppt/slides/slide29.xml"/>
  <Override ContentType="application/vnd.openxmlformats-officedocument.presentationml.slide+xml" PartName="/ppt/slides/slide37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35.xml"/>
  <Override ContentType="application/vnd.openxmlformats-officedocument.presentationml.slide+xml" PartName="/ppt/slides/slide22.xml"/>
  <Override ContentType="application/vnd.openxmlformats-officedocument.presentationml.slide+xml" PartName="/ppt/slides/slide28.xml"/>
  <Override ContentType="application/vnd.openxmlformats-officedocument.presentationml.slide+xml" PartName="/ppt/slides/slide26.xml"/>
  <Override ContentType="application/vnd.openxmlformats-officedocument.presentationml.slide+xml" PartName="/ppt/slides/slide46.xml"/>
  <Override ContentType="application/vnd.openxmlformats-officedocument.presentationml.slide+xml" PartName="/ppt/slides/slide18.xml"/>
  <Override ContentType="application/vnd.openxmlformats-officedocument.presentationml.slide+xml" PartName="/ppt/slides/slide20.xml"/>
  <Override ContentType="application/vnd.openxmlformats-officedocument.presentationml.slide+xml" PartName="/ppt/slides/slide42.xml"/>
  <Override ContentType="application/vnd.openxmlformats-officedocument.presentationml.slide+xml" PartName="/ppt/slides/slide24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52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9144000"/>
  <p:notesSz cx="6858000" cy="9144000"/>
  <p:custDataLst>
    <p:tags r:id="rId58"/>
  </p:custDataLst>
  <p:defaultTextStyle>
    <a:defPPr lvl="0">
      <a:defRPr lang="pt-B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58" Type="http://schemas.openxmlformats.org/officeDocument/2006/relationships/tags" Target="tags/tag1.xml"/><Relationship Id="rId12" Type="http://schemas.openxmlformats.org/officeDocument/2006/relationships/slide" Target="slides/slide8.xml"/><Relationship Id="rId50" Type="http://schemas.openxmlformats.org/officeDocument/2006/relationships/slide" Target="slides/slide46.xml"/><Relationship Id="rId38" Type="http://schemas.openxmlformats.org/officeDocument/2006/relationships/slide" Target="slides/slide34.xml"/><Relationship Id="rId15" Type="http://schemas.openxmlformats.org/officeDocument/2006/relationships/slide" Target="slides/slide11.xml"/><Relationship Id="rId46" Type="http://schemas.openxmlformats.org/officeDocument/2006/relationships/slide" Target="slides/slide42.xml"/><Relationship Id="rId25" Type="http://schemas.openxmlformats.org/officeDocument/2006/relationships/slide" Target="slides/slide21.xml"/><Relationship Id="rId29" Type="http://schemas.openxmlformats.org/officeDocument/2006/relationships/slide" Target="slides/slide25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35" Type="http://schemas.openxmlformats.org/officeDocument/2006/relationships/slide" Target="slides/slide31.xml"/><Relationship Id="rId4" Type="http://schemas.openxmlformats.org/officeDocument/2006/relationships/notesMaster" Target="notesMasters/notesMaster1.xml"/><Relationship Id="rId42" Type="http://schemas.openxmlformats.org/officeDocument/2006/relationships/slide" Target="slides/slide38.xml"/><Relationship Id="rId9" Type="http://schemas.openxmlformats.org/officeDocument/2006/relationships/slide" Target="slides/slide5.xml"/><Relationship Id="rId31" Type="http://schemas.openxmlformats.org/officeDocument/2006/relationships/slide" Target="slides/slide27.xml"/><Relationship Id="rId48" Type="http://schemas.openxmlformats.org/officeDocument/2006/relationships/slide" Target="slides/slide44.xml"/><Relationship Id="rId43" Type="http://schemas.openxmlformats.org/officeDocument/2006/relationships/slide" Target="slides/slide39.xml"/><Relationship Id="rId33" Type="http://schemas.openxmlformats.org/officeDocument/2006/relationships/slide" Target="slides/slide29.xml"/><Relationship Id="rId44" Type="http://schemas.openxmlformats.org/officeDocument/2006/relationships/slide" Target="slides/slide40.xml"/><Relationship Id="rId5" Type="http://schemas.openxmlformats.org/officeDocument/2006/relationships/slide" Target="slides/slide1.xml"/><Relationship Id="rId24" Type="http://schemas.openxmlformats.org/officeDocument/2006/relationships/slide" Target="slides/slide20.xml"/><Relationship Id="rId36" Type="http://schemas.openxmlformats.org/officeDocument/2006/relationships/slide" Target="slides/slide32.xml"/><Relationship Id="rId23" Type="http://schemas.openxmlformats.org/officeDocument/2006/relationships/slide" Target="slides/slide19.xml"/><Relationship Id="rId2" Type="http://schemas.openxmlformats.org/officeDocument/2006/relationships/presProps" Target="presProps1.xml"/><Relationship Id="rId45" Type="http://schemas.openxmlformats.org/officeDocument/2006/relationships/slide" Target="slides/slide41.xml"/><Relationship Id="rId6" Type="http://schemas.openxmlformats.org/officeDocument/2006/relationships/slide" Target="slides/slide2.xml"/><Relationship Id="rId57" Type="http://schemas.openxmlformats.org/officeDocument/2006/relationships/slide" Target="slides/slide53.xml"/><Relationship Id="rId41" Type="http://schemas.openxmlformats.org/officeDocument/2006/relationships/slide" Target="slides/slide37.xml"/><Relationship Id="rId56" Type="http://schemas.openxmlformats.org/officeDocument/2006/relationships/slide" Target="slides/slide52.xml"/><Relationship Id="rId51" Type="http://schemas.openxmlformats.org/officeDocument/2006/relationships/slide" Target="slides/slide47.xml"/><Relationship Id="rId40" Type="http://schemas.openxmlformats.org/officeDocument/2006/relationships/slide" Target="slides/slide36.xml"/><Relationship Id="rId54" Type="http://schemas.openxmlformats.org/officeDocument/2006/relationships/slide" Target="slides/slide50.xml"/><Relationship Id="rId16" Type="http://schemas.openxmlformats.org/officeDocument/2006/relationships/slide" Target="slides/slide12.xml"/><Relationship Id="rId28" Type="http://schemas.openxmlformats.org/officeDocument/2006/relationships/slide" Target="slides/slide24.xml"/><Relationship Id="rId20" Type="http://schemas.openxmlformats.org/officeDocument/2006/relationships/slide" Target="slides/slide16.xml"/><Relationship Id="rId39" Type="http://schemas.openxmlformats.org/officeDocument/2006/relationships/slide" Target="slides/slide35.xml"/><Relationship Id="rId11" Type="http://schemas.openxmlformats.org/officeDocument/2006/relationships/slide" Target="slides/slide7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7" Type="http://schemas.openxmlformats.org/officeDocument/2006/relationships/slide" Target="slides/slide23.xml"/><Relationship Id="rId53" Type="http://schemas.openxmlformats.org/officeDocument/2006/relationships/slide" Target="slides/slide49.xml"/><Relationship Id="rId34" Type="http://schemas.openxmlformats.org/officeDocument/2006/relationships/slide" Target="slides/slide30.xml"/><Relationship Id="rId22" Type="http://schemas.openxmlformats.org/officeDocument/2006/relationships/slide" Target="slides/slide18.xml"/><Relationship Id="rId1" Type="http://schemas.openxmlformats.org/officeDocument/2006/relationships/theme" Target="theme/theme1.xml"/><Relationship Id="rId18" Type="http://schemas.openxmlformats.org/officeDocument/2006/relationships/slide" Target="slides/slide14.xml"/><Relationship Id="rId30" Type="http://schemas.openxmlformats.org/officeDocument/2006/relationships/slide" Target="slides/slide26.xml"/><Relationship Id="rId26" Type="http://schemas.openxmlformats.org/officeDocument/2006/relationships/slide" Target="slides/slide22.xml"/><Relationship Id="rId49" Type="http://schemas.openxmlformats.org/officeDocument/2006/relationships/slide" Target="slides/slide45.xml"/><Relationship Id="rId21" Type="http://schemas.openxmlformats.org/officeDocument/2006/relationships/slide" Target="slides/slide1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9" Type="http://schemas.openxmlformats.org/officeDocument/2006/relationships/slide" Target="slides/slide15.xml"/><Relationship Id="rId52" Type="http://schemas.openxmlformats.org/officeDocument/2006/relationships/slide" Target="slides/slide48.xml"/><Relationship Id="rId17" Type="http://schemas.openxmlformats.org/officeDocument/2006/relationships/slide" Target="slides/slide13.xml"/><Relationship Id="rId55" Type="http://schemas.openxmlformats.org/officeDocument/2006/relationships/slide" Target="slides/slide51.xml"/><Relationship Id="rId3" Type="http://schemas.openxmlformats.org/officeDocument/2006/relationships/slideMaster" Target="slideMasters/slideMaster1.xml"/><Relationship Id="rId37" Type="http://schemas.openxmlformats.org/officeDocument/2006/relationships/slide" Target="slides/slide33.xml"/><Relationship Id="rId47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17/02/2017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Atualizações vindas</a:t>
            </a:r>
            <a:r>
              <a:rPr lang="pt-BR" baseline="0" dirty="0" smtClean="0"/>
              <a:t> do servidor e validação de formulários.</a:t>
            </a:r>
          </a:p>
          <a:p>
            <a:r>
              <a:rPr lang="pt-BR" baseline="0" dirty="0" smtClean="0"/>
              <a:t>Como o navegador lida com erros de marcação; permitir aplicações trabalhem </a:t>
            </a:r>
            <a:r>
              <a:rPr lang="pt-BR" baseline="0" dirty="0" err="1" smtClean="0"/>
              <a:t>offline</a:t>
            </a:r>
            <a:r>
              <a:rPr lang="pt-BR" baseline="0" dirty="0" smtClean="0"/>
              <a:t>; manter conexões abertas para transferência de conteúdo.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869A-687D-4D55-867B-0E7D17DA4C0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02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Evolução: Você continua fazendo</a:t>
            </a:r>
            <a:r>
              <a:rPr lang="pt-BR" baseline="0" dirty="0" smtClean="0"/>
              <a:t> o que você já fazia, mas agora com novos recursos.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869A-687D-4D55-867B-0E7D17DA4C0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17/02/2017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17/02/2017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de Toledo Pereira</a:t>
            </a:r>
          </a:p>
          <a:p>
            <a:r>
              <a:rPr lang="pt-BR" dirty="0" smtClean="0"/>
              <a:t>Gabriel </a:t>
            </a:r>
            <a:r>
              <a:rPr lang="pt-BR" dirty="0" smtClean="0"/>
              <a:t>de Faria </a:t>
            </a:r>
            <a:r>
              <a:rPr lang="pt-BR" dirty="0" err="1" smtClean="0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0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Rodam no navegador, ou seja, não precisam de instalação</a:t>
            </a:r>
          </a:p>
          <a:p>
            <a:pPr lvl="1"/>
            <a:r>
              <a:rPr lang="pt-BR" dirty="0" smtClean="0"/>
              <a:t>São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pPr lvl="1"/>
            <a:r>
              <a:rPr lang="pt-BR" dirty="0"/>
              <a:t>U</a:t>
            </a:r>
            <a:r>
              <a:rPr lang="pt-BR" dirty="0" smtClean="0"/>
              <a:t>ma aplicação não depende da outra</a:t>
            </a:r>
          </a:p>
          <a:p>
            <a:pPr lvl="1"/>
            <a:r>
              <a:rPr lang="pt-BR" dirty="0" smtClean="0"/>
              <a:t>Dados na nuvem, podem ser acessados de qualquer lugar</a:t>
            </a:r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Diferenças entre navegadores</a:t>
            </a:r>
          </a:p>
          <a:p>
            <a:pPr lvl="1"/>
            <a:r>
              <a:rPr lang="pt-BR" dirty="0" smtClean="0"/>
              <a:t>Dependem da internet</a:t>
            </a:r>
          </a:p>
          <a:p>
            <a:pPr lvl="1"/>
            <a:r>
              <a:rPr lang="pt-BR" dirty="0" smtClean="0"/>
              <a:t>Aplicações que dependem de muito processamento não rodam bem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5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aplicações ricas para internet utilizam-se basicamente de 3 elementos:</a:t>
            </a:r>
          </a:p>
          <a:p>
            <a:pPr lvl="1"/>
            <a:r>
              <a:rPr lang="pt-BR" dirty="0" smtClean="0"/>
              <a:t>HTML5</a:t>
            </a:r>
          </a:p>
          <a:p>
            <a:pPr lvl="1"/>
            <a:r>
              <a:rPr lang="pt-BR" dirty="0" smtClean="0"/>
              <a:t>CSS3</a:t>
            </a:r>
          </a:p>
          <a:p>
            <a:pPr lvl="1"/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Nada mais é do que um passo na evolução natural do HTML</a:t>
            </a:r>
          </a:p>
          <a:p>
            <a:r>
              <a:rPr lang="pt-BR" dirty="0" smtClean="0"/>
              <a:t>A mesma linguagem de marcação já conhecida com novas funcionalidades</a:t>
            </a:r>
          </a:p>
          <a:p>
            <a:r>
              <a:rPr lang="pt-BR" dirty="0" smtClean="0"/>
              <a:t>Reuniu o melhor das tecnologias de Web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32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problema com HTML4?</a:t>
            </a:r>
          </a:p>
          <a:p>
            <a:pPr lvl="1"/>
            <a:r>
              <a:rPr lang="pt-BR" dirty="0" smtClean="0"/>
              <a:t>Quando foi especificado, o HTML4 tinha como objetivo criar documentos estáticos com links entre eles</a:t>
            </a:r>
          </a:p>
          <a:p>
            <a:r>
              <a:rPr lang="pt-BR" dirty="0" smtClean="0"/>
              <a:t>Qual o problema com XHTML?</a:t>
            </a:r>
          </a:p>
          <a:p>
            <a:pPr lvl="1"/>
            <a:r>
              <a:rPr lang="pt-BR" dirty="0" smtClean="0"/>
              <a:t>Mais restrito, foi criado para suceder o HTML</a:t>
            </a:r>
          </a:p>
          <a:p>
            <a:pPr lvl="1"/>
            <a:r>
              <a:rPr lang="pt-BR" dirty="0" smtClean="0"/>
              <a:t>Foi na direção oposta ao que os desenvolvedores queriam</a:t>
            </a:r>
          </a:p>
          <a:p>
            <a:pPr lvl="1"/>
            <a:r>
              <a:rPr lang="pt-BR" dirty="0" smtClean="0"/>
              <a:t>Sem falar que o XHTML 2.0 não é retro compatível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o HTML5?</a:t>
            </a:r>
          </a:p>
          <a:p>
            <a:pPr lvl="1"/>
            <a:r>
              <a:rPr lang="pt-BR" dirty="0"/>
              <a:t>Desenvolvido tendo em mente o presente e o futuro das aplicações Web</a:t>
            </a:r>
          </a:p>
          <a:p>
            <a:pPr lvl="1"/>
            <a:r>
              <a:rPr lang="pt-BR" dirty="0"/>
              <a:t>É retro compatível</a:t>
            </a:r>
          </a:p>
          <a:p>
            <a:pPr lvl="2"/>
            <a:r>
              <a:rPr lang="pt-BR" dirty="0" smtClean="0"/>
              <a:t>Contém todas as funcionalidades do HTML4 com melhorias</a:t>
            </a:r>
          </a:p>
          <a:p>
            <a:pPr lvl="1"/>
            <a:r>
              <a:rPr lang="pt-BR" dirty="0" smtClean="0"/>
              <a:t>Novos recursos para construção de aplicações dinâmicas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3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Melhorias:</a:t>
            </a:r>
          </a:p>
          <a:p>
            <a:pPr lvl="1"/>
            <a:r>
              <a:rPr lang="pt-BR" dirty="0" smtClean="0"/>
              <a:t>Novos elementos semânticos</a:t>
            </a:r>
          </a:p>
          <a:p>
            <a:pPr lvl="1"/>
            <a:r>
              <a:rPr lang="pt-BR" dirty="0" smtClean="0"/>
              <a:t>Novos elementos e </a:t>
            </a:r>
            <a:r>
              <a:rPr lang="pt-BR" dirty="0" err="1" smtClean="0"/>
              <a:t>APIs</a:t>
            </a:r>
            <a:r>
              <a:rPr lang="pt-BR" dirty="0" smtClean="0"/>
              <a:t> para adicionar áudio, vídeo, gráficos e outros tipos de conteúdo</a:t>
            </a:r>
          </a:p>
          <a:p>
            <a:pPr lvl="1"/>
            <a:r>
              <a:rPr lang="pt-BR" dirty="0" smtClean="0"/>
              <a:t>Padronização de funcionalidades antes construídas de forma aleatória</a:t>
            </a:r>
          </a:p>
          <a:p>
            <a:pPr lvl="1"/>
            <a:r>
              <a:rPr lang="pt-BR" dirty="0" smtClean="0"/>
              <a:t>Recursos para cobrir funcionalidades que faltavam no HTML4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8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Princípios:</a:t>
            </a:r>
          </a:p>
          <a:p>
            <a:pPr lvl="1"/>
            <a:r>
              <a:rPr lang="pt-BR" dirty="0" smtClean="0"/>
              <a:t>Garantir suporte para todo conteúdo existente</a:t>
            </a:r>
          </a:p>
          <a:p>
            <a:pPr lvl="1"/>
            <a:r>
              <a:rPr lang="pt-BR" dirty="0" smtClean="0"/>
              <a:t>O conteúdo deve deixar de ser compatível com navegadores antigos gradualmente</a:t>
            </a:r>
          </a:p>
          <a:p>
            <a:pPr lvl="1"/>
            <a:r>
              <a:rPr lang="pt-BR" dirty="0" smtClean="0"/>
              <a:t>Não reinventar a roda</a:t>
            </a:r>
          </a:p>
          <a:p>
            <a:pPr lvl="1"/>
            <a:r>
              <a:rPr lang="pt-BR" dirty="0" smtClean="0"/>
              <a:t>Adotar </a:t>
            </a:r>
            <a:r>
              <a:rPr lang="pt-BR" dirty="0"/>
              <a:t>na especificação </a:t>
            </a:r>
            <a:r>
              <a:rPr lang="pt-BR" dirty="0" smtClean="0"/>
              <a:t>padrões já amplamente utilizados</a:t>
            </a:r>
          </a:p>
          <a:p>
            <a:pPr lvl="1"/>
            <a:r>
              <a:rPr lang="pt-BR" dirty="0" smtClean="0"/>
              <a:t>Evolução, não revolução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0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CSS é uma linguagem de estilo</a:t>
            </a:r>
          </a:p>
          <a:p>
            <a:pPr lvl="1"/>
            <a:r>
              <a:rPr lang="pt-BR" dirty="0" smtClean="0"/>
              <a:t>Permite modificar a aparência dos elementos da página</a:t>
            </a:r>
          </a:p>
          <a:p>
            <a:pPr lvl="1"/>
            <a:r>
              <a:rPr lang="pt-BR" dirty="0" smtClean="0"/>
              <a:t>Permite reuso</a:t>
            </a:r>
          </a:p>
          <a:p>
            <a:r>
              <a:rPr lang="pt-BR" dirty="0" smtClean="0"/>
              <a:t>CSS3 evoluiu naturalmente do CSS2.1</a:t>
            </a:r>
          </a:p>
          <a:p>
            <a:pPr lvl="1"/>
            <a:r>
              <a:rPr lang="pt-BR" dirty="0" smtClean="0"/>
              <a:t>Novas maneiras de selecionar elementos</a:t>
            </a:r>
          </a:p>
          <a:p>
            <a:pPr lvl="1"/>
            <a:r>
              <a:rPr lang="pt-BR" dirty="0" smtClean="0"/>
              <a:t>Mantém a marcação livre de elementos, classes e </a:t>
            </a:r>
            <a:r>
              <a:rPr lang="pt-BR" dirty="0" err="1" smtClean="0"/>
              <a:t>IDs</a:t>
            </a:r>
            <a:r>
              <a:rPr lang="pt-BR" dirty="0" smtClean="0"/>
              <a:t> sem significado, colocados apenas para estilizar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355976" y="4365104"/>
            <a:ext cx="388843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="par"&gt;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&gt;...&lt;/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="impar"&gt;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&gt;...&lt;/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09603"/>
            <a:ext cx="22574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3707904" y="5157192"/>
            <a:ext cx="478879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ultiplicar 6"/>
          <p:cNvSpPr/>
          <p:nvPr/>
        </p:nvSpPr>
        <p:spPr>
          <a:xfrm>
            <a:off x="4482244" y="3861048"/>
            <a:ext cx="3635896" cy="3312368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3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programação de cliente</a:t>
            </a:r>
          </a:p>
          <a:p>
            <a:pPr lvl="1"/>
            <a:r>
              <a:rPr lang="pt-BR" dirty="0" smtClean="0"/>
              <a:t>Roda no navegador</a:t>
            </a:r>
          </a:p>
          <a:p>
            <a:r>
              <a:rPr lang="pt-BR" dirty="0" smtClean="0"/>
              <a:t>Torna a página dinâmica</a:t>
            </a:r>
          </a:p>
          <a:p>
            <a:pPr lvl="1"/>
            <a:r>
              <a:rPr lang="pt-BR" dirty="0" smtClean="0"/>
              <a:t>Controla os elementos da página</a:t>
            </a:r>
          </a:p>
          <a:p>
            <a:pPr lvl="1"/>
            <a:r>
              <a:rPr lang="pt-BR" dirty="0" smtClean="0"/>
              <a:t>Monitora eventos e permite executar ações</a:t>
            </a:r>
          </a:p>
          <a:p>
            <a:pPr lvl="1"/>
            <a:r>
              <a:rPr lang="pt-BR" dirty="0"/>
              <a:t>Valida dados de formulários</a:t>
            </a:r>
          </a:p>
          <a:p>
            <a:pPr lvl="1"/>
            <a:r>
              <a:rPr lang="pt-BR" dirty="0" smtClean="0"/>
              <a:t>Realiza comunicação com o servidor e com outras páginas</a:t>
            </a:r>
          </a:p>
          <a:p>
            <a:pPr lvl="1"/>
            <a:r>
              <a:rPr lang="pt-BR" dirty="0" smtClean="0"/>
              <a:t>AJAX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HTML5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99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Disciplina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5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 lvl="1"/>
            <a:r>
              <a:rPr lang="pt-BR" dirty="0" smtClean="0"/>
              <a:t>“componente </a:t>
            </a:r>
            <a:r>
              <a:rPr lang="pt-BR" dirty="0"/>
              <a:t>da gramática de uma língua </a:t>
            </a:r>
            <a:r>
              <a:rPr lang="pt-BR" dirty="0" smtClean="0"/>
              <a:t>[...] </a:t>
            </a:r>
            <a:r>
              <a:rPr lang="pt-BR" dirty="0"/>
              <a:t>que contém os princípios e regras que produzem as sentenças gramaticais dessa mesma língua, pela combinação de palavras e de elementos funcionais (tempo, concordância, afixos etc</a:t>
            </a:r>
            <a:r>
              <a:rPr lang="pt-BR" dirty="0" smtClean="0"/>
              <a:t>.)”</a:t>
            </a:r>
          </a:p>
          <a:p>
            <a:pPr marL="777240" lvl="2" indent="0" algn="r">
              <a:buNone/>
            </a:pPr>
            <a:r>
              <a:rPr lang="pt-BR" dirty="0" smtClean="0"/>
              <a:t>Dicionário Houaiss</a:t>
            </a:r>
            <a:endParaRPr lang="pt-BR" dirty="0"/>
          </a:p>
          <a:p>
            <a:r>
              <a:rPr lang="pt-BR" dirty="0" smtClean="0"/>
              <a:t>Semântica</a:t>
            </a:r>
          </a:p>
          <a:p>
            <a:pPr lvl="1"/>
            <a:r>
              <a:rPr lang="pt-BR" dirty="0" smtClean="0"/>
              <a:t>“</a:t>
            </a:r>
            <a:r>
              <a:rPr lang="pt-BR" dirty="0"/>
              <a:t>num sistema linguístico, o componente do sentido das palavras e da interpretação das sentenças e dos </a:t>
            </a:r>
            <a:r>
              <a:rPr lang="pt-BR" dirty="0" smtClean="0"/>
              <a:t>enunciados; </a:t>
            </a:r>
            <a:r>
              <a:rPr lang="pt-BR" dirty="0"/>
              <a:t>ciência que estuda a evolução do significado das palavras e de outros símbolos que servem à comunicação humana</a:t>
            </a:r>
            <a:r>
              <a:rPr lang="pt-BR" dirty="0" smtClean="0"/>
              <a:t>”</a:t>
            </a:r>
            <a:endParaRPr lang="pt-BR" dirty="0"/>
          </a:p>
          <a:p>
            <a:pPr marL="777240" lvl="2" indent="0" algn="r">
              <a:buNone/>
            </a:pPr>
            <a:r>
              <a:rPr lang="pt-BR" dirty="0" smtClean="0"/>
              <a:t>Dicionário Houaiss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1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em HTML?</a:t>
            </a:r>
          </a:p>
          <a:p>
            <a:pPr lvl="1"/>
            <a:r>
              <a:rPr lang="pt-BR" dirty="0" smtClean="0"/>
              <a:t>O que é a sintaxe?</a:t>
            </a:r>
          </a:p>
          <a:p>
            <a:pPr lvl="1"/>
            <a:r>
              <a:rPr lang="pt-BR" dirty="0" smtClean="0"/>
              <a:t>O que é a semântica?</a:t>
            </a:r>
          </a:p>
          <a:p>
            <a:r>
              <a:rPr lang="pt-BR" dirty="0" smtClean="0"/>
              <a:t>Por que a semântica é importante?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5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Documento típico em HTML 4.01: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79438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5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Documento típico em </a:t>
            </a:r>
            <a:r>
              <a:rPr lang="pt-BR" dirty="0" smtClean="0"/>
              <a:t>HTML5: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33" y="2492896"/>
            <a:ext cx="44481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Maneiras de escrever a mesma coisa em HTML5:</a:t>
            </a:r>
          </a:p>
          <a:p>
            <a:pPr lvl="1"/>
            <a:r>
              <a:rPr lang="pt-BR" dirty="0"/>
              <a:t>&lt;META CHARSET=UTF-8&gt;</a:t>
            </a:r>
          </a:p>
          <a:p>
            <a:pPr lvl="1"/>
            <a:r>
              <a:rPr lang="pt-BR" dirty="0"/>
              <a:t>&lt;META CHARSET=UTF-8 /&gt;</a:t>
            </a:r>
          </a:p>
          <a:p>
            <a:pPr lvl="1"/>
            <a:r>
              <a:rPr lang="pt-BR" dirty="0"/>
              <a:t>&lt;META CHARSET</a:t>
            </a:r>
            <a:r>
              <a:rPr lang="pt-BR" dirty="0" smtClean="0"/>
              <a:t>=”UTF-8</a:t>
            </a:r>
            <a:r>
              <a:rPr lang="pt-BR" dirty="0"/>
              <a:t>”&gt;</a:t>
            </a:r>
          </a:p>
          <a:p>
            <a:pPr lvl="1"/>
            <a:r>
              <a:rPr lang="pt-BR" dirty="0"/>
              <a:t>&lt;META CHARSET=”UTF-8” /&gt;</a:t>
            </a:r>
          </a:p>
          <a:p>
            <a:pPr lvl="1"/>
            <a:r>
              <a:rPr lang="pt-BR" dirty="0"/>
              <a:t>&lt;meta </a:t>
            </a:r>
            <a:r>
              <a:rPr lang="pt-BR" dirty="0" err="1"/>
              <a:t>charset</a:t>
            </a:r>
            <a:r>
              <a:rPr lang="pt-BR" dirty="0"/>
              <a:t>=utf-8&gt;</a:t>
            </a:r>
          </a:p>
          <a:p>
            <a:pPr lvl="1"/>
            <a:r>
              <a:rPr lang="pt-BR" dirty="0"/>
              <a:t>&lt;meta </a:t>
            </a:r>
            <a:r>
              <a:rPr lang="pt-BR" dirty="0" err="1"/>
              <a:t>charset</a:t>
            </a:r>
            <a:r>
              <a:rPr lang="pt-BR" dirty="0"/>
              <a:t>=utf-8 /&gt;</a:t>
            </a:r>
          </a:p>
          <a:p>
            <a:pPr lvl="1"/>
            <a:r>
              <a:rPr lang="pt-BR" dirty="0"/>
              <a:t>&lt;meta </a:t>
            </a:r>
            <a:r>
              <a:rPr lang="pt-BR" dirty="0" err="1"/>
              <a:t>charset</a:t>
            </a:r>
            <a:r>
              <a:rPr lang="pt-BR" dirty="0"/>
              <a:t>=”utf-8”&gt;</a:t>
            </a:r>
          </a:p>
          <a:p>
            <a:pPr lvl="1"/>
            <a:r>
              <a:rPr lang="pt-BR" dirty="0"/>
              <a:t>&lt;meta </a:t>
            </a:r>
            <a:r>
              <a:rPr lang="pt-BR" dirty="0" err="1"/>
              <a:t>charset</a:t>
            </a:r>
            <a:r>
              <a:rPr lang="pt-BR" dirty="0"/>
              <a:t>=”utf-8” /&gt;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MeTa</a:t>
            </a:r>
            <a:r>
              <a:rPr lang="pt-BR" dirty="0"/>
              <a:t> </a:t>
            </a:r>
            <a:r>
              <a:rPr lang="pt-BR" dirty="0" err="1"/>
              <a:t>CHARset</a:t>
            </a:r>
            <a:r>
              <a:rPr lang="pt-BR" dirty="0"/>
              <a:t>=utF-8</a:t>
            </a:r>
            <a:r>
              <a:rPr lang="pt-BR" dirty="0" smtClean="0"/>
              <a:t>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3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 a sintaxe é tão relaxada?</a:t>
            </a:r>
          </a:p>
          <a:p>
            <a:pPr lvl="1"/>
            <a:r>
              <a:rPr lang="pt-BR" dirty="0" smtClean="0"/>
              <a:t>Os navegadores nunca se importaram com a rigidez da sintaxe</a:t>
            </a:r>
          </a:p>
          <a:p>
            <a:pPr lvl="1"/>
            <a:r>
              <a:rPr lang="pt-BR" dirty="0" smtClean="0"/>
              <a:t>Se o HTML5 fosse rígido com relação à sintaxe, a escolha de uma delas seria arbitrária e muitos sites deixariam de funcionar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6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Observem o seguinte documento HTML: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Qual o problema?</a:t>
            </a:r>
          </a:p>
          <a:p>
            <a:r>
              <a:rPr lang="pt-BR" dirty="0" smtClean="0"/>
              <a:t>Esse código passaria num validador de HTML?</a:t>
            </a:r>
          </a:p>
          <a:p>
            <a:pPr lvl="1"/>
            <a:r>
              <a:rPr lang="pt-BR" dirty="0" smtClean="0"/>
              <a:t>Verifique você mesmo: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://validator.w3.org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Os navegadores colocam os elementos faltantes automaticamente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4010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7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2004, o editor do HTML5</a:t>
            </a:r>
            <a:r>
              <a:rPr lang="pt-BR" dirty="0"/>
              <a:t>, Ian </a:t>
            </a:r>
            <a:r>
              <a:rPr lang="pt-BR" dirty="0" err="1" smtClean="0"/>
              <a:t>Hickson</a:t>
            </a:r>
            <a:r>
              <a:rPr lang="pt-BR" dirty="0" smtClean="0"/>
              <a:t>, analisou através de uma ferramenta automática, 1 bilhão de páginas</a:t>
            </a:r>
          </a:p>
          <a:p>
            <a:pPr lvl="1"/>
            <a:r>
              <a:rPr lang="pt-BR" dirty="0" smtClean="0"/>
              <a:t>Descobrir como a verdadeira Web se parece, ou seja, analisar como as páginas existentes são construídas</a:t>
            </a:r>
          </a:p>
          <a:p>
            <a:r>
              <a:rPr lang="pt-BR" dirty="0" smtClean="0"/>
              <a:t>Em 2009, foram analisadas 2 milhões de páginas</a:t>
            </a:r>
          </a:p>
          <a:p>
            <a:pPr lvl="1"/>
            <a:r>
              <a:rPr lang="pt-BR" dirty="0" smtClean="0"/>
              <a:t>Foram analisados os </a:t>
            </a:r>
            <a:r>
              <a:rPr lang="pt-BR" dirty="0"/>
              <a:t>i</a:t>
            </a:r>
            <a:r>
              <a:rPr lang="pt-BR" dirty="0" smtClean="0"/>
              <a:t>ds e classes mais comuns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3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0062"/>
            <a:ext cx="748665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2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os resultados refletem?</a:t>
            </a:r>
          </a:p>
          <a:p>
            <a:pPr lvl="1"/>
            <a:r>
              <a:rPr lang="pt-BR" dirty="0" smtClean="0"/>
              <a:t>O HTML4 foi construído para refletir a Web de engenheiros e cientistas quando a internet ainda não era popularizada</a:t>
            </a:r>
          </a:p>
          <a:p>
            <a:pPr lvl="1"/>
            <a:r>
              <a:rPr lang="pt-BR" dirty="0" smtClean="0"/>
              <a:t>O HTML5 foi construído para refletir o que realmente existe na internet hoje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45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e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Destacar o uso de tecnologias atuais de desenvolvimento de aplicações para Internet e fazer a interconexão entre diversos tópicos estudados ao longo do curso</a:t>
            </a:r>
            <a:r>
              <a:rPr lang="pt-BR" dirty="0" smtClean="0"/>
              <a:t>.</a:t>
            </a:r>
          </a:p>
          <a:p>
            <a:r>
              <a:rPr lang="pt-BR" dirty="0"/>
              <a:t>Capacitar o aluno a trabalhar com tecnologias atuais de desenvolvimento de aplicações para Internet e a reconhecer as interconexões existentes entre as disciplinas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1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analisar 3 páginas...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5" name="Picture 2" descr="C:\Users\Gabriel\Google Drive\Senac\TSI\Desenvolvimento de Aplicações Ricas\Aulas\Aula 1\BBC - Home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4104456" cy="663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Gabriel\Google Drive\Senac\TSI\Desenvolvimento de Aplicações Ricas\Aulas\Aula 1\Wikipédia, a enciclopédia livr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" b="17262"/>
          <a:stretch/>
        </p:blipFill>
        <p:spPr bwMode="auto">
          <a:xfrm>
            <a:off x="3851920" y="44624"/>
            <a:ext cx="4427586" cy="319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56992"/>
            <a:ext cx="3683024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5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essas páginas têm em comum?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82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Normalmente, as páginas são divididas em seções</a:t>
            </a:r>
          </a:p>
          <a:p>
            <a:r>
              <a:rPr lang="pt-BR" dirty="0" smtClean="0"/>
              <a:t>Seja um blog ou uma página de notícias, ambas possuem artigos</a:t>
            </a:r>
          </a:p>
          <a:p>
            <a:r>
              <a:rPr lang="pt-BR" dirty="0" smtClean="0"/>
              <a:t>Em HTML4 temos apenas um elemento estrutural que permite realizar esse tipo de divisão: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 smtClean="0"/>
              <a:t>Não tem nenhum significado semântico</a:t>
            </a:r>
          </a:p>
          <a:p>
            <a:r>
              <a:rPr lang="pt-BR" dirty="0" smtClean="0"/>
              <a:t>Em HTML5, foram introduzidos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section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 smtClean="0"/>
              <a:t>e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article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45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003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7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Além desses componentes, quais outros elementos em comum conseguimos identificar nas páginas?</a:t>
            </a:r>
          </a:p>
          <a:p>
            <a:pPr lvl="1"/>
            <a:r>
              <a:rPr lang="pt-BR" dirty="0" smtClean="0"/>
              <a:t>Cabeçalho</a:t>
            </a:r>
          </a:p>
          <a:p>
            <a:pPr lvl="1"/>
            <a:r>
              <a:rPr lang="pt-BR" dirty="0" smtClean="0"/>
              <a:t>Rodapé</a:t>
            </a:r>
          </a:p>
          <a:p>
            <a:pPr lvl="1"/>
            <a:r>
              <a:rPr lang="pt-BR" dirty="0" smtClean="0"/>
              <a:t>Menu de navegação</a:t>
            </a:r>
          </a:p>
          <a:p>
            <a:pPr lvl="1"/>
            <a:r>
              <a:rPr lang="pt-BR" dirty="0" smtClean="0"/>
              <a:t>Coluna lateral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2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seria em HTML4?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2118320"/>
            <a:ext cx="46386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33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elementos do HTML5 cobrem justamente estes elementos comuns: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&lt;header&gt;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footer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nav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aside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1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HTML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HTML5: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2127845"/>
            <a:ext cx="45624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0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Cabeçalhos e Títulos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0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LUBBERS, P.; ALBERS, B.; SALIM, F</a:t>
            </a:r>
            <a:r>
              <a:rPr lang="en-US" dirty="0" smtClean="0"/>
              <a:t>. </a:t>
            </a:r>
            <a:r>
              <a:rPr lang="pt-BR" b="1" dirty="0"/>
              <a:t>Programação profissional em </a:t>
            </a:r>
            <a:r>
              <a:rPr lang="pt-BR" b="1" dirty="0" err="1"/>
              <a:t>Html</a:t>
            </a:r>
            <a:r>
              <a:rPr lang="pt-BR" b="1" dirty="0"/>
              <a:t> </a:t>
            </a:r>
            <a:r>
              <a:rPr lang="pt-BR" b="1" dirty="0" smtClean="0"/>
              <a:t>5</a:t>
            </a:r>
            <a:r>
              <a:rPr lang="pt-BR" dirty="0"/>
              <a:t>. </a:t>
            </a:r>
            <a:r>
              <a:rPr lang="pt-BR" dirty="0" smtClean="0"/>
              <a:t>Alta </a:t>
            </a:r>
            <a:r>
              <a:rPr lang="pt-BR" dirty="0"/>
              <a:t>Books, 2013.</a:t>
            </a:r>
            <a:endParaRPr lang="en-US" dirty="0"/>
          </a:p>
          <a:p>
            <a:r>
              <a:rPr lang="en-US" dirty="0" smtClean="0"/>
              <a:t>LAWSON</a:t>
            </a:r>
            <a:r>
              <a:rPr lang="en-US" dirty="0"/>
              <a:t>, </a:t>
            </a:r>
            <a:r>
              <a:rPr lang="en-US" dirty="0" smtClean="0"/>
              <a:t>B.; </a:t>
            </a:r>
            <a:r>
              <a:rPr lang="en-US" dirty="0"/>
              <a:t>SHARP, </a:t>
            </a:r>
            <a:r>
              <a:rPr lang="en-US" dirty="0" smtClean="0"/>
              <a:t>R. </a:t>
            </a:r>
            <a:r>
              <a:rPr lang="en-US" b="1" dirty="0"/>
              <a:t>Introducing HTML5</a:t>
            </a:r>
            <a:r>
              <a:rPr lang="en-US" dirty="0"/>
              <a:t>. </a:t>
            </a:r>
            <a:r>
              <a:rPr lang="en-US" dirty="0" smtClean="0"/>
              <a:t>New </a:t>
            </a:r>
            <a:r>
              <a:rPr lang="en-US" dirty="0"/>
              <a:t>Riders, 2011.</a:t>
            </a:r>
          </a:p>
          <a:p>
            <a:r>
              <a:rPr lang="pt-BR" dirty="0" smtClean="0"/>
              <a:t>CROWTHER, R. </a:t>
            </a:r>
            <a:r>
              <a:rPr lang="pt-BR" b="1" dirty="0" err="1" smtClean="0"/>
              <a:t>Hello</a:t>
            </a:r>
            <a:r>
              <a:rPr lang="pt-BR" b="1" dirty="0" smtClean="0"/>
              <a:t>! HTML5 &amp; CSS3</a:t>
            </a:r>
            <a:r>
              <a:rPr lang="pt-BR" dirty="0" smtClean="0"/>
              <a:t>. Manning, 2013.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3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Cabeçalho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Cabeçalhos e títulos fornecem uma estrutura implícita para as páginas</a:t>
            </a:r>
          </a:p>
          <a:p>
            <a:pPr lvl="1"/>
            <a:r>
              <a:rPr lang="pt-BR" dirty="0" smtClean="0"/>
              <a:t>Ao se utilizar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&lt;h1&gt;</a:t>
            </a:r>
            <a:r>
              <a:rPr lang="pt-BR" dirty="0" smtClean="0"/>
              <a:t>, por exemplo, indicamos o início de uma seção</a:t>
            </a:r>
          </a:p>
          <a:p>
            <a:pPr lvl="1"/>
            <a:r>
              <a:rPr lang="pt-BR" dirty="0" smtClean="0"/>
              <a:t>Algumas páginas, como a </a:t>
            </a:r>
            <a:r>
              <a:rPr lang="pt-BR" dirty="0" err="1" smtClean="0"/>
              <a:t>Wikipedia</a:t>
            </a:r>
            <a:r>
              <a:rPr lang="pt-BR" dirty="0" smtClean="0"/>
              <a:t>, geram uma tabela de conteúdo a partir dos elementos de título</a:t>
            </a:r>
          </a:p>
          <a:p>
            <a:r>
              <a:rPr lang="pt-BR" dirty="0" smtClean="0"/>
              <a:t>Em HTML5, existe um novo elemento para indicar um cabeçalho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&lt;header&gt;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Cabeçalho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elemento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&lt;header&gt;</a:t>
            </a:r>
            <a:r>
              <a:rPr lang="pt-BR" dirty="0" smtClean="0"/>
              <a:t> indica o início do documento, da seção ou do artigo</a:t>
            </a:r>
          </a:p>
          <a:p>
            <a:pPr lvl="1"/>
            <a:r>
              <a:rPr lang="pt-BR" dirty="0" smtClean="0"/>
              <a:t>Pode conter título e menu de navegação, entre outros</a:t>
            </a:r>
          </a:p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44788"/>
            <a:ext cx="5981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3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Cabeçalho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44788"/>
            <a:ext cx="5981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65512"/>
            <a:ext cx="5972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7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8.32562E-8 L -0.00069 -0.188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94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Títulos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HTML4, quem decidia a estrutura do documento com base nos elementos de título era o navegador</a:t>
            </a:r>
          </a:p>
          <a:p>
            <a:r>
              <a:rPr lang="pt-BR" dirty="0" smtClean="0"/>
              <a:t>Em HTML5, faz parte da especificação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8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36" name="Shape 18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hape 1843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Estrutura de Títulos</a:t>
            </a:r>
          </a:p>
        </p:txBody>
      </p:sp>
      <p:sp>
        <p:nvSpPr>
          <p:cNvPr id="18438" name="Shape 18438"/>
          <p:cNvSpPr txBox="1"/>
          <p:nvPr>
            <p:ph idx="1" type="body"/>
          </p:nvPr>
        </p:nvSpPr>
        <p:spPr>
          <a:xfrm>
            <a:off x="-689544" y="1783912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buSzPct val="100000"/>
            </a:pPr>
            <a:r>
              <a:rPr lang="pt-BR"/>
              <a:t>Considere que o seguinte menu foi construído a partir dos elementos de título </a:t>
            </a:r>
            <a:r>
              <a:rPr lang="pt-BR">
                <a:solidFill>
                  <a:srgbClr val="7F4300"/>
                </a:solidFill>
              </a:rPr>
              <a:t>&lt;h1&gt; </a:t>
            </a:r>
            <a:r>
              <a:rPr lang="pt-BR"/>
              <a:t>a </a:t>
            </a:r>
            <a:r>
              <a:rPr lang="pt-BR">
                <a:solidFill>
                  <a:srgbClr val="7F4300"/>
                </a:solidFill>
              </a:rPr>
              <a:t>&lt;h6&gt;</a:t>
            </a:r>
            <a:r>
              <a:rPr lang="pt-BR"/>
              <a:t>:</a:t>
            </a:r>
          </a:p>
        </p:txBody>
      </p:sp>
      <p:sp>
        <p:nvSpPr>
          <p:cNvPr id="18439" name="Shape 18439"/>
          <p:cNvSpPr txBox="1"/>
          <p:nvPr>
            <p:ph idx="11" type="ftr"/>
          </p:nvPr>
        </p:nvSpPr>
        <p:spPr>
          <a:xfrm rot="-5400000">
            <a:off x="7586870" y="4048780"/>
            <a:ext cx="236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r">
              <a:spcBef>
                <a:spcPts val="0"/>
              </a:spcBef>
              <a:buSzPct val="25000"/>
              <a:buNone/>
            </a:pPr>
            <a:r>
              <a:rPr lang="pt-BR"/>
              <a:t>Aplicações Ricas para Internet</a:t>
            </a:r>
          </a:p>
        </p:txBody>
      </p:sp>
      <p:pic>
        <p:nvPicPr>
          <p:cNvPr id="18440" name="Shape 184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5855" y="2538880"/>
            <a:ext cx="1828799" cy="38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41" name="Shape 18441"/>
          <p:cNvSpPr txBox="1"/>
          <p:nvPr/>
        </p:nvSpPr>
        <p:spPr>
          <a:xfrm>
            <a:off x="4427984" y="3861048"/>
            <a:ext cx="274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ficaria essa estrutura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títulos em HTML4?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92273"/>
            <a:ext cx="3895725" cy="20859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Títulos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você acha que será a estrutura de uma página construída com o seguinte código?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2520280" cy="106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6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11685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Títulos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essa?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68116"/>
            <a:ext cx="37147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6952"/>
            <a:ext cx="28670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014E-7 L -0.15018 -1.8501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Títulos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misturando seções e artigos?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6118" y="2924944"/>
            <a:ext cx="3820058" cy="208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56992"/>
            <a:ext cx="2752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014E-7 L -0.15018 -1.8501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Títulos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utilizando 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&lt;header&gt;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2323951"/>
            <a:ext cx="3496163" cy="355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61" y="2924944"/>
            <a:ext cx="3000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014E-7 L -0.15018 -1.8501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Elementos Comuns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2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 Provas</a:t>
            </a:r>
          </a:p>
          <a:p>
            <a:pPr lvl="1"/>
            <a:r>
              <a:rPr lang="pt-BR" dirty="0" smtClean="0"/>
              <a:t>Cada prova vale 5 na média final</a:t>
            </a:r>
          </a:p>
          <a:p>
            <a:r>
              <a:rPr lang="pt-BR" dirty="0" smtClean="0"/>
              <a:t>12 Exercícios em dupla</a:t>
            </a:r>
          </a:p>
          <a:p>
            <a:pPr lvl="1"/>
            <a:r>
              <a:rPr lang="pt-BR" dirty="0" smtClean="0"/>
              <a:t>Os exercícios serão utilizados como nota substitutiva, caso necessário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9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Laterais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Muitos sites contém barras laterais que não fazem parte do conteúdo principal do site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isso, foi criado o elemento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aside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02396"/>
            <a:ext cx="16192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1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maioria dos sites contém um menu com links para outras páginas e seções do site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nav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 smtClean="0"/>
              <a:t>serve justamente para isso!</a:t>
            </a:r>
          </a:p>
          <a:p>
            <a:pPr lvl="1"/>
            <a:r>
              <a:rPr lang="pt-BR" dirty="0" smtClean="0"/>
              <a:t>Na maioria das vezes, está contida no cabeçalho ou barra lateral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1" y="2505075"/>
            <a:ext cx="16668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3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Rodapé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 mesma forma, muitos sites contém um rodapé, com informações gerais sobre o site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isso, existe o novo elemento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footer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00313"/>
            <a:ext cx="16859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9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pt-BR" dirty="0" smtClean="0"/>
              <a:t>Pegar no </a:t>
            </a:r>
            <a:r>
              <a:rPr lang="pt-BR" dirty="0" err="1" smtClean="0"/>
              <a:t>BlackBoard</a:t>
            </a:r>
            <a:r>
              <a:rPr lang="pt-BR" dirty="0" smtClean="0"/>
              <a:t> o arquivo de texto e a imagem. Com este conteúdo, elaborar uma página utilizando os seus conhecimentos em HTML4. Faça uma página completa, contendo DOCTYPE e especificando o </a:t>
            </a:r>
            <a:r>
              <a:rPr lang="pt-BR" i="1" dirty="0" err="1" smtClean="0"/>
              <a:t>charset</a:t>
            </a:r>
            <a:r>
              <a:rPr lang="pt-BR" dirty="0" smtClean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 smtClean="0"/>
              <a:t>Modifique sua página, transformando-a em HTML5. Utilize os novos elementos aprendidos.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 smtClean="0"/>
              <a:t>Enviar os dois arquivos, em HTML4 e HTML5, pelo </a:t>
            </a:r>
            <a:r>
              <a:rPr lang="pt-BR" dirty="0" err="1" smtClean="0"/>
              <a:t>BlackBoard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semana tem exercício para entregar</a:t>
            </a:r>
          </a:p>
          <a:p>
            <a:r>
              <a:rPr lang="pt-BR" dirty="0" smtClean="0"/>
              <a:t>O exercício deve ser enviado pelo </a:t>
            </a:r>
            <a:r>
              <a:rPr lang="pt-BR" dirty="0" err="1" smtClean="0"/>
              <a:t>BlackBoard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1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Tente fazer e entender os exercícios, a matéria é extremamente relevante para o curso de Sistemas para Internet e usa os mais recentes recursos da Web</a:t>
            </a:r>
          </a:p>
          <a:p>
            <a:r>
              <a:rPr lang="pt-BR" dirty="0" smtClean="0"/>
              <a:t>Ao fazer os exercícios, não copie e cole códigos, mas digite tudo</a:t>
            </a:r>
          </a:p>
          <a:p>
            <a:pPr lvl="1"/>
            <a:r>
              <a:rPr lang="pt-BR" dirty="0" smtClean="0"/>
              <a:t>Isso ajuda a fixar o conteúdo e entender o que está fazendo</a:t>
            </a:r>
          </a:p>
          <a:p>
            <a:r>
              <a:rPr lang="pt-BR" dirty="0" smtClean="0"/>
              <a:t>Comente todo o seu código, para se lembrar depois do que foi feito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0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Aplicações Ricas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3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aplicações que possuem algumas das características e funcionalidades das aplicações desktop</a:t>
            </a:r>
          </a:p>
          <a:p>
            <a:r>
              <a:rPr lang="pt-BR" dirty="0" smtClean="0"/>
              <a:t>O processamento da interface é realizada no navegador</a:t>
            </a:r>
          </a:p>
          <a:p>
            <a:r>
              <a:rPr lang="pt-BR" dirty="0" smtClean="0"/>
              <a:t>Dados no servidor</a:t>
            </a:r>
          </a:p>
          <a:p>
            <a:r>
              <a:rPr lang="pt-BR" dirty="0" smtClean="0"/>
              <a:t>Exemplos?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1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44.xml" val="3787045177"/>
  <p:tag name="ppt/slides/slide38.xml" val="692425999"/>
  <p:tag name="ppt/slides/slide29.xml" val="1266028910"/>
  <p:tag name="ppt/slides/slide30.xml" val="892352222"/>
  <p:tag name="ppt/slides/slide31.xml" val="3797994564"/>
  <p:tag name="ppt/slides/slide32.xml" val="3740853611"/>
  <p:tag name="ppt/slides/slide33.xml" val="2302627827"/>
  <p:tag name="ppt/slides/slide34.xml" val="3224482225"/>
  <p:tag name="ppt/slides/slide28.xml" val="3548534697"/>
  <p:tag name="ppt/slides/slide27.xml" val="2516233007"/>
  <p:tag name="ppt/slides/slide26.xml" val="2647036849"/>
  <p:tag name="ppt/slides/slide21.xml" val="1844206522"/>
  <p:tag name="ppt/slides/slide22.xml" val="1035879198"/>
  <p:tag name="ppt/slides/slide23.xml" val="580953"/>
  <p:tag name="ppt/slides/slide24.xml" val="3586080862"/>
  <p:tag name="ppt/slides/slide25.xml" val="2410339252"/>
  <p:tag name="ppt/slides/slide35.xml" val="2406833898"/>
  <p:tag name="ppt/slides/slide36.xml" val="510819062"/>
  <p:tag name="ppt/slides/slide53.xml" val="1031461731"/>
  <p:tag name="ppt/slides/slide43.xml" val="3594101738"/>
  <p:tag name="ppt/slides/slide42.xml" val="3692780738"/>
  <p:tag name="ppt/slides/slide41.xml" val="506864646"/>
  <p:tag name="ppt/slides/slide40.xml" val="2443162324"/>
  <p:tag name="ppt/slides/slide39.xml" val="839851335"/>
  <p:tag name="ppt/slides/slide45.xml" val="163587241"/>
  <p:tag name="ppt/slides/slide46.xml" val="3344560885"/>
  <p:tag name="ppt/slides/slide47.xml" val="4044147748"/>
  <p:tag name="ppt/slides/slide52.xml" val="1937333771"/>
  <p:tag name="ppt/slides/slide51.xml" val="1002686888"/>
  <p:tag name="ppt/slides/slide50.xml" val="4042287368"/>
  <p:tag name="ppt/slides/slide49.xml" val="3327174798"/>
  <p:tag name="ppt/slides/slide48.xml" val="4266598878"/>
  <p:tag name="ppt/slides/slide20.xml" val="2034878193"/>
  <p:tag name="ppt/slides/slide19.xml" val="1968742224"/>
  <p:tag name="ppt/slides/slide18.xml" val="1535942279"/>
  <p:tag name="ppt/slides/slide7.xml" val="3821308186"/>
  <p:tag name="ppt/slides/slide6.xml" val="2231378068"/>
  <p:tag name="ppt/slides/slide5.xml" val="1490785795"/>
  <p:tag name="ppt/slides/slide4.xml" val="2096616231"/>
  <p:tag name="ppt/slides/slide3.xml" val="1292513479"/>
  <p:tag name="ppt/slides/slide37.xml" val="1858909548"/>
  <p:tag name="ppt/slides/slide1.xml" val="1687299068"/>
  <p:tag name="ppt/slides/slide8.xml" val="2111086577"/>
  <p:tag name="ppt/slides/slide2.xml" val="4016250170"/>
  <p:tag name="ppt/slides/slide10.xml" val="293302931"/>
  <p:tag name="ppt/slides/slide17.xml" val="805596311"/>
  <p:tag name="ppt/slides/slide16.xml" val="2465912706"/>
  <p:tag name="ppt/slides/slide15.xml" val="4082824476"/>
  <p:tag name="ppt/slides/slide9.xml" val="2542556852"/>
  <p:tag name="ppt/slides/slide13.xml" val="2573146237"/>
  <p:tag name="ppt/slides/slide11.xml" val="2783986228"/>
  <p:tag name="ppt/slides/slide14.xml" val="2847561377"/>
  <p:tag name="ppt/slides/slide12.xml" val="3345150628"/>
  <p:tag name="ppt/slideMasters/slideMaster1.xml" val="3619399501"/>
  <p:tag name="ppt/notesSlides/notesSlide2.xml" val="2781312206"/>
  <p:tag name="ppt/slideLayouts/slideLayout8.xml" val="2675723293"/>
  <p:tag name="ppt/slideLayouts/slideLayout9.xml" val="3038175496"/>
  <p:tag name="ppt/slideLayouts/slideLayout11.xml" val="1480343466"/>
  <p:tag name="ppt/slideLayouts/slideLayout12.xml" val="2700961035"/>
  <p:tag name="ppt/slideLayouts/slideLayout13.xml" val="1326370204"/>
  <p:tag name="ppt/notesSlides/notesSlide1.xml" val="3236550057"/>
  <p:tag name="ppt/slideLayouts/slideLayout7.xml" val="1544050516"/>
  <p:tag name="ppt/slideLayouts/slideLayout10.xml" val="2153075113"/>
  <p:tag name="ppt/slideLayouts/slideLayout5.xml" val="2282676999"/>
  <p:tag name="ppt/slideLayouts/slideLayout1.xml" val="3066738347"/>
  <p:tag name="ppt/slideLayouts/slideLayout2.xml" val="3389572923"/>
  <p:tag name="ppt/slideLayouts/slideLayout6.xml" val="1015017323"/>
  <p:tag name="ppt/slideLayouts/slideLayout3.xml" val="1444575256"/>
  <p:tag name="ppt/slideLayouts/slideLayout4.xml" val="4255535322"/>
  <p:tag name="ppt/media/image3.png" val="1950825739"/>
  <p:tag name="ppt/media/image2.png" val="1122254007"/>
  <p:tag name="ppt/media/image4.png" val="3113341991"/>
  <p:tag name="ppt/theme/theme1.xml" val="541179247"/>
  <p:tag name="ppt/theme/theme2.xml" val="1067466777"/>
  <p:tag name="ppt/media/image1.jpeg" val="3086044926"/>
  <p:tag name="ppt/notesMasters/notesMaster1.xml" val="4125149810"/>
  <p:tag name="ppt/media/image5.png" val="323141204"/>
  <p:tag name="ppt/media/image7.png" val="831570498"/>
  <p:tag name="ppt/media/image19.png" val="1638415860"/>
  <p:tag name="ppt/media/image6.png" val="700138395"/>
  <p:tag name="ppt/media/image21.png" val="930092723"/>
  <p:tag name="ppt/media/image22.PNG" val="1120655500"/>
  <p:tag name="ppt/media/image23.png" val="2188784147"/>
  <p:tag name="ppt/media/image24.png" val="1697171140"/>
  <p:tag name="ppt/media/image25.png" val="2164761199"/>
  <p:tag name="ppt/media/image26.png" val="740859960"/>
  <p:tag name="ppt/media/image18.png" val="294677839"/>
  <p:tag name="ppt/media/image20.png" val="2904781405"/>
  <p:tag name="ppt/media/image16.png" val="2276133054"/>
  <p:tag name="ppt/media/image8.png" val="3824588279"/>
  <p:tag name="ppt/media/image17.png" val="3914656363"/>
  <p:tag name="ppt/media/image10.png" val="763024275"/>
  <p:tag name="ppt/media/image11.png" val="1801636323"/>
  <p:tag name="ppt/media/image9.png" val="2280063013"/>
  <p:tag name="ppt/media/image13.png" val="4259676772"/>
  <p:tag name="ppt/media/image15.png" val="1074812505"/>
  <p:tag name="ppt/media/image12.png" val="3516322827"/>
  <p:tag name="ppt/media/image14.png" val="31393145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