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56" r:id="rId2"/>
    <p:sldId id="267" r:id="rId3"/>
    <p:sldId id="268" r:id="rId4"/>
    <p:sldId id="269" r:id="rId5"/>
    <p:sldId id="271" r:id="rId6"/>
    <p:sldId id="272" r:id="rId7"/>
    <p:sldId id="273" r:id="rId8"/>
    <p:sldId id="274" r:id="rId9"/>
    <p:sldId id="278" r:id="rId10"/>
    <p:sldId id="275" r:id="rId11"/>
    <p:sldId id="276" r:id="rId12"/>
    <p:sldId id="277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78" autoAdjust="0"/>
  </p:normalViewPr>
  <p:slideViewPr>
    <p:cSldViewPr>
      <p:cViewPr varScale="1">
        <p:scale>
          <a:sx n="64" d="100"/>
          <a:sy n="64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2EEBC-8D22-47F4-AD50-10F436FBCFF1}" type="datetimeFigureOut">
              <a:rPr lang="pt-BR" smtClean="0"/>
              <a:pPr/>
              <a:t>31/03/2017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E869A-687D-4D55-867B-0E7D17DA4C0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30727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3693-D057-4B69-8FAC-D7B59400F5B6}" type="datetime1">
              <a:rPr lang="pt-BR" smtClean="0"/>
              <a:pPr/>
              <a:t>31/03/2017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se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A08D-1F9A-440F-A50F-6A345DD75D1E}" type="datetime1">
              <a:rPr lang="pt-BR" smtClean="0"/>
              <a:pPr/>
              <a:t>31/03/2017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476672"/>
            <a:ext cx="7867600" cy="590465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033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E5E-EB2D-4BC6-B1AF-0608CE70224B}" type="datetime1">
              <a:rPr lang="pt-BR" smtClean="0"/>
              <a:pPr/>
              <a:t>31/03/2017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DA9D-E93F-4CB5-953C-2EAA02945A63}" type="datetime1">
              <a:rPr lang="pt-BR" smtClean="0"/>
              <a:pPr/>
              <a:t>31/03/2017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2967-502C-457F-A41A-A12C19C430FE}" type="datetime1">
              <a:rPr lang="pt-BR" smtClean="0"/>
              <a:pPr/>
              <a:t>31/03/2017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3D61-E695-419A-A572-D5AFC693ADFA}" type="datetime1">
              <a:rPr lang="pt-BR" smtClean="0"/>
              <a:pPr/>
              <a:t>31/03/2017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Aplicações Ricas para Internet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2F1A-0790-4003-8376-EE14FC95AED9}" type="datetime1">
              <a:rPr lang="pt-BR" smtClean="0"/>
              <a:pPr/>
              <a:t>31/03/2017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887AA-F0BF-462D-96FA-BEA249BA42D6}" type="datetime1">
              <a:rPr lang="pt-BR" smtClean="0"/>
              <a:pPr/>
              <a:t>31/03/2017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9C96-8475-4B38-A0F3-DA497EA7AC9F}" type="datetime1">
              <a:rPr lang="pt-BR" smtClean="0"/>
              <a:pPr/>
              <a:t>31/03/2017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281A-9B81-40A4-BEBF-878499A060F0}" type="datetime1">
              <a:rPr lang="pt-BR" smtClean="0"/>
              <a:pPr/>
              <a:t>31/03/2017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4992-4BD9-46AC-87E9-6D0EC7828555}" type="datetime1">
              <a:rPr lang="pt-BR" smtClean="0"/>
              <a:pPr/>
              <a:t>31/03/2017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A08D-1F9A-440F-A50F-6A345DD75D1E}" type="datetime1">
              <a:rPr lang="pt-BR" smtClean="0"/>
              <a:pPr/>
              <a:t>31/03/2017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 sem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A08D-1F9A-440F-A50F-6A345DD75D1E}" type="datetime1">
              <a:rPr lang="pt-BR" smtClean="0"/>
              <a:pPr/>
              <a:t>31/03/2017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95592" cy="56402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9671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pt-BR" dirty="0"/>
              <a:t>Aplicações Ricas para Internet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85EFC5F-0D04-4AFF-8047-66A3202E228A}" type="datetime1">
              <a:rPr lang="pt-BR" smtClean="0"/>
              <a:pPr/>
              <a:t>31/03/2017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21" r:id="rId9"/>
    <p:sldLayoutId id="2147483722" r:id="rId10"/>
    <p:sldLayoutId id="2147483717" r:id="rId11"/>
    <p:sldLayoutId id="2147483718" r:id="rId12"/>
    <p:sldLayoutId id="2147483719" r:id="rId13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/>
              <a:t>Ajax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Fábio de </a:t>
            </a:r>
            <a:r>
              <a:rPr lang="pt-BR" smtClean="0"/>
              <a:t>Toledo Pereira</a:t>
            </a:r>
          </a:p>
          <a:p>
            <a:r>
              <a:rPr lang="pt-BR" dirty="0" smtClean="0"/>
              <a:t>Gabriel </a:t>
            </a:r>
            <a:r>
              <a:rPr lang="pt-BR" dirty="0"/>
              <a:t>de Faria </a:t>
            </a:r>
            <a:r>
              <a:rPr lang="pt-BR" dirty="0" err="1"/>
              <a:t>Andery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24300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Chamadas Ajax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a diferença entre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GET</a:t>
            </a:r>
            <a:r>
              <a:rPr lang="pt-BR" dirty="0"/>
              <a:t> e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POST</a:t>
            </a:r>
            <a:r>
              <a:rPr lang="pt-BR" dirty="0"/>
              <a:t>?</a:t>
            </a: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GET</a:t>
            </a:r>
            <a:r>
              <a:rPr lang="pt-BR" dirty="0"/>
              <a:t> envia os dados da requisição junto com a URL</a:t>
            </a: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POST</a:t>
            </a:r>
            <a:r>
              <a:rPr lang="pt-BR" dirty="0"/>
              <a:t> envia os dados no corpo da requisição (não aparece na URL)</a:t>
            </a:r>
          </a:p>
          <a:p>
            <a:r>
              <a:rPr lang="pt-BR" dirty="0"/>
              <a:t>Quando usar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GET</a:t>
            </a:r>
            <a:r>
              <a:rPr lang="pt-BR" dirty="0"/>
              <a:t> e quando usar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POST</a:t>
            </a:r>
            <a:r>
              <a:rPr lang="pt-BR" dirty="0"/>
              <a:t>?</a:t>
            </a:r>
          </a:p>
          <a:p>
            <a:pPr lvl="1"/>
            <a:r>
              <a:rPr lang="pt-BR" dirty="0"/>
              <a:t>Para a maioria dos casos,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GET</a:t>
            </a:r>
            <a:r>
              <a:rPr lang="pt-BR" dirty="0"/>
              <a:t> é suficiente</a:t>
            </a: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POST</a:t>
            </a:r>
            <a:r>
              <a:rPr lang="pt-BR" dirty="0"/>
              <a:t> é usado quando se deseja enviar uma grande quantidade de dados ou quando os dados contêm caracteres especiais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053615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Chamadas Ajax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de chamada a uma página por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GET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Passando parâmetros por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GET</a:t>
            </a:r>
            <a:r>
              <a:rPr lang="pt-BR" dirty="0"/>
              <a:t>: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088232" y="2060848"/>
            <a:ext cx="4572000" cy="9417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i="1" dirty="0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xmlhttp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b="1" i="1" dirty="0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XMLHttpRequest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();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xmlhttp</a:t>
            </a:r>
            <a:r>
              <a:rPr lang="pt-BR" sz="1600" b="1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.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open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</a:t>
            </a:r>
            <a:r>
              <a:rPr lang="pt-BR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"GET"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,</a:t>
            </a:r>
            <a:r>
              <a:rPr lang="pt-BR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"page.</a:t>
            </a:r>
            <a:r>
              <a:rPr lang="pt-BR" sz="1600" dirty="0" err="1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html</a:t>
            </a:r>
            <a:r>
              <a:rPr lang="pt-BR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,</a:t>
            </a:r>
            <a:r>
              <a:rPr lang="pt-BR" sz="1600" b="1" i="1" dirty="0" err="1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true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);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xmlhttp</a:t>
            </a:r>
            <a:r>
              <a:rPr lang="pt-BR" sz="1600" b="1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.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send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();</a:t>
            </a:r>
            <a:endParaRPr lang="pt-BR" sz="1600" dirty="0">
              <a:ea typeface="Calibri"/>
              <a:cs typeface="Times New Roman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088232" y="3645024"/>
            <a:ext cx="4572000" cy="9417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i="1" dirty="0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xmlhttp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b="1" i="1" dirty="0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XMLHttpRequest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();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xmlhttp</a:t>
            </a:r>
            <a:r>
              <a:rPr lang="pt-BR" sz="1600" b="1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.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open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</a:t>
            </a:r>
            <a:r>
              <a:rPr lang="pt-BR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"GET"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,</a:t>
            </a:r>
            <a:r>
              <a:rPr lang="pt-BR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pt-BR" sz="1600" dirty="0" err="1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page.html?id</a:t>
            </a:r>
            <a:r>
              <a:rPr lang="pt-BR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=12"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,</a:t>
            </a:r>
            <a:r>
              <a:rPr lang="pt-BR" sz="1600" b="1" i="1" dirty="0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true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);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xmlhttp</a:t>
            </a:r>
            <a:r>
              <a:rPr lang="pt-BR" sz="1600" b="1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.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send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();</a:t>
            </a:r>
            <a:endParaRPr lang="pt-BR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0672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Chamadas Ajax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de chamada a uma página por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POST</a:t>
            </a:r>
            <a:r>
              <a:rPr lang="pt-BR" dirty="0"/>
              <a:t>: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781944" y="2060848"/>
            <a:ext cx="5094312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i="1" dirty="0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xmlhttp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b="1" i="1" dirty="0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XMLHttpRequest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();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xmlhttp</a:t>
            </a:r>
            <a:r>
              <a:rPr lang="pt-BR" sz="1600" b="1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.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open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</a:t>
            </a:r>
            <a:r>
              <a:rPr lang="pt-BR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"POST"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,</a:t>
            </a:r>
            <a:r>
              <a:rPr lang="pt-BR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"page.</a:t>
            </a:r>
            <a:r>
              <a:rPr lang="pt-BR" sz="1600" dirty="0" err="1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html</a:t>
            </a:r>
            <a:r>
              <a:rPr lang="pt-BR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,</a:t>
            </a:r>
            <a:r>
              <a:rPr lang="pt-BR" sz="1600" b="1" i="1" dirty="0" err="1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true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);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xmlhttp</a:t>
            </a:r>
            <a:r>
              <a:rPr lang="pt-BR" sz="1600" b="1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.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setRequestHeader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</a:t>
            </a:r>
            <a:r>
              <a:rPr lang="pt-BR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pt-BR" sz="1600" dirty="0" err="1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Content-type</a:t>
            </a:r>
            <a:r>
              <a:rPr lang="pt-BR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,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pt-BR" sz="1600" dirty="0" err="1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application</a:t>
            </a:r>
            <a:r>
              <a:rPr lang="pt-BR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/x-</a:t>
            </a:r>
            <a:r>
              <a:rPr lang="pt-BR" sz="1600" dirty="0" err="1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www</a:t>
            </a:r>
            <a:r>
              <a:rPr lang="pt-BR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-</a:t>
            </a:r>
            <a:r>
              <a:rPr lang="pt-BR" sz="1600" dirty="0" err="1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form-urlencoded</a:t>
            </a:r>
            <a:r>
              <a:rPr lang="pt-BR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);</a:t>
            </a:r>
            <a:endParaRPr lang="pt-BR" sz="1600" dirty="0">
              <a:ea typeface="Calibri"/>
              <a:cs typeface="Times New Roman"/>
            </a:endParaRPr>
          </a:p>
          <a:p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xmlhttp</a:t>
            </a:r>
            <a:r>
              <a:rPr lang="pt-BR" sz="1600" b="1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.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send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</a:t>
            </a:r>
            <a:r>
              <a:rPr lang="pt-BR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"id=123&amp;nome=Teste"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);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xmlns="" val="4288377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Recebendo a Resposta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saber quando e qual foi a resposta recebida?</a:t>
            </a:r>
          </a:p>
          <a:p>
            <a:pPr lvl="1"/>
            <a:r>
              <a:rPr lang="pt-BR" dirty="0"/>
              <a:t>Usar o evento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readyStateChange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/>
              <a:t>do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XMLHttpRequest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/>
              <a:t>O objeto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XMLHttpRequest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/>
              <a:t>possui também algumas propriedades: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readyState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status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responseText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responseXML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968150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Recebendo a Resposta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requisição passa pelos seguintes estados (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readyState</a:t>
            </a:r>
            <a:r>
              <a:rPr lang="pt-BR" dirty="0"/>
              <a:t>):</a:t>
            </a:r>
          </a:p>
          <a:p>
            <a:pPr lvl="1"/>
            <a:r>
              <a:rPr lang="pt-BR" dirty="0"/>
              <a:t>0: requisição não inicializada</a:t>
            </a:r>
          </a:p>
          <a:p>
            <a:pPr lvl="1"/>
            <a:r>
              <a:rPr lang="pt-BR" dirty="0"/>
              <a:t>1: conexão estabelecida com o servidor</a:t>
            </a:r>
          </a:p>
          <a:p>
            <a:pPr lvl="1"/>
            <a:r>
              <a:rPr lang="pt-BR" dirty="0"/>
              <a:t>2: requisição recebida pelo servidor</a:t>
            </a:r>
          </a:p>
          <a:p>
            <a:pPr lvl="1"/>
            <a:r>
              <a:rPr lang="pt-BR" dirty="0"/>
              <a:t>3: processando a requisição</a:t>
            </a:r>
          </a:p>
          <a:p>
            <a:pPr lvl="1"/>
            <a:r>
              <a:rPr lang="pt-BR" dirty="0"/>
              <a:t>4: resposta recebida</a:t>
            </a:r>
          </a:p>
          <a:p>
            <a:r>
              <a:rPr lang="pt-BR" dirty="0"/>
              <a:t>Toda vez que o estado muda, o evento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readyStateChange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/>
              <a:t>é disparado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944532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Recebendo a Resposta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status da resposta pode ser (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status</a:t>
            </a:r>
            <a:r>
              <a:rPr lang="pt-BR" dirty="0"/>
              <a:t>):</a:t>
            </a:r>
          </a:p>
          <a:p>
            <a:pPr lvl="1"/>
            <a:r>
              <a:rPr lang="pt-BR" dirty="0"/>
              <a:t>200: Ok</a:t>
            </a:r>
          </a:p>
          <a:p>
            <a:pPr lvl="1"/>
            <a:r>
              <a:rPr lang="pt-BR" dirty="0"/>
              <a:t>404: Página não encontrada</a:t>
            </a:r>
          </a:p>
          <a:p>
            <a:r>
              <a:rPr lang="pt-BR" dirty="0"/>
              <a:t>Se o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status</a:t>
            </a:r>
            <a:r>
              <a:rPr lang="pt-BR" dirty="0"/>
              <a:t> foi 200, a resposta pode ser obtida pelas propriedades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responseText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/>
              <a:t>ou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responseXML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/>
              <a:t>(se a resposta for um XML)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620028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Recebendo a Resposta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de chamada e resposta: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Definir o evento sempre antes de enviar!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99592" y="2060848"/>
            <a:ext cx="6912768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i="1" dirty="0" err="1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chamadaAjax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()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{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b="1" i="1" dirty="0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xmlhttp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b="1" i="1" dirty="0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XMLHttpRequest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Calibri"/>
                <a:cs typeface="Times New Roman"/>
              </a:rPr>
              <a:t>    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xmlhttp.onreadystatechange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b="1" i="1" dirty="0" err="1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function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()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{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sz="1600" b="1" i="1" dirty="0" err="1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if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xmlhttp.readyState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==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4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&amp;&amp;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xmlhttp.status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==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200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)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{</a:t>
            </a:r>
            <a:endParaRPr lang="pt-BR" sz="1600" dirty="0">
              <a:ea typeface="Calibri"/>
              <a:cs typeface="Times New Roman"/>
            </a:endParaRPr>
          </a:p>
          <a:p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    </a:t>
            </a:r>
            <a:r>
              <a:rPr lang="pt-BR" sz="1600" dirty="0">
                <a:solidFill>
                  <a:srgbClr val="008000"/>
                </a:solidFill>
                <a:latin typeface="Ubuntu Mono"/>
              </a:rPr>
              <a:t>// Faz alguma coisa</a:t>
            </a:r>
            <a:endParaRPr lang="pt-BR" sz="1600" dirty="0"/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}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}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xmlhttp.open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</a:t>
            </a:r>
            <a:r>
              <a:rPr lang="pt-BR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"GET"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,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"ex1resp.html"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,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b="1" i="1" dirty="0" err="1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true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);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xmlhttp.send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();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}</a:t>
            </a:r>
            <a:endParaRPr lang="pt-BR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7970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Upload de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Ajax também é possível fazer upload de arquivos</a:t>
            </a:r>
          </a:p>
          <a:p>
            <a:pPr lvl="1"/>
            <a:r>
              <a:rPr lang="pt-BR" dirty="0"/>
              <a:t>Através de POST</a:t>
            </a:r>
          </a:p>
          <a:p>
            <a:pPr lvl="1"/>
            <a:r>
              <a:rPr lang="pt-BR" dirty="0"/>
              <a:t>Configurar o cabeçalho de envio para “X-FILENAME” passando o nome do arquivo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475656" y="3140153"/>
            <a:ext cx="5544616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i="1" dirty="0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xmlhttp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b="1" i="1" dirty="0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XMLHttpRequest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();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xmlhttp</a:t>
            </a:r>
            <a:r>
              <a:rPr lang="pt-BR" sz="1600" b="1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.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open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</a:t>
            </a:r>
            <a:r>
              <a:rPr lang="pt-BR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"POST"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,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pt-BR" sz="1600" dirty="0" err="1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upload.php</a:t>
            </a:r>
            <a:r>
              <a:rPr lang="pt-BR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,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b="1" i="1" dirty="0" err="1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true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);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xmlhttp</a:t>
            </a:r>
            <a:r>
              <a:rPr lang="pt-BR" sz="1600" b="1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.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setRequestHeader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</a:t>
            </a:r>
            <a:r>
              <a:rPr lang="pt-BR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"X-FILENAME"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,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file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.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name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);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xmlhttp</a:t>
            </a:r>
            <a:r>
              <a:rPr lang="pt-BR" sz="1600" b="1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.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send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file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);</a:t>
            </a:r>
            <a:endParaRPr lang="pt-BR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2587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Upload de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recuperar as informações do arquivo:</a:t>
            </a:r>
          </a:p>
          <a:p>
            <a:pPr lvl="1"/>
            <a:r>
              <a:rPr lang="pt-BR" dirty="0"/>
              <a:t>Se o upload for através de um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&lt;input&gt;</a:t>
            </a:r>
            <a:r>
              <a:rPr lang="pt-BR" dirty="0"/>
              <a:t> do tipo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file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Pegar o campo de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&lt;input&gt;</a:t>
            </a:r>
            <a:r>
              <a:rPr lang="pt-BR" dirty="0"/>
              <a:t> (por id), propriedade “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files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Se o upload for através de </a:t>
            </a:r>
            <a:r>
              <a:rPr lang="pt-BR" dirty="0" err="1"/>
              <a:t>drag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drop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Recuperar através do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dataTransfer.files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/>
              <a:t>Ambos retornam um vetor de arquivos (mesmo que só tenha sido selecionado um)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33042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Upload de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saber o progresso do envio:</a:t>
            </a:r>
          </a:p>
          <a:p>
            <a:pPr lvl="1"/>
            <a:r>
              <a:rPr lang="pt-BR" dirty="0"/>
              <a:t>O objeto </a:t>
            </a:r>
            <a:r>
              <a:rPr lang="pt-BR" dirty="0" err="1"/>
              <a:t>XMLHttpRequest</a:t>
            </a:r>
            <a:r>
              <a:rPr lang="pt-BR" dirty="0"/>
              <a:t> também tem a propriedade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upload</a:t>
            </a:r>
          </a:p>
          <a:p>
            <a:pPr lvl="1"/>
            <a:r>
              <a:rPr lang="pt-BR" dirty="0"/>
              <a:t>A propriedade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upload</a:t>
            </a:r>
            <a:r>
              <a:rPr lang="pt-BR" dirty="0"/>
              <a:t> dispara o evento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progress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/>
              <a:t>conforme o arquivo é enviado</a:t>
            </a:r>
          </a:p>
          <a:p>
            <a:pPr lvl="1"/>
            <a:r>
              <a:rPr lang="pt-BR" dirty="0"/>
              <a:t>O evento do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progress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/>
              <a:t>possui as propriedades:</a:t>
            </a:r>
          </a:p>
          <a:p>
            <a:pPr lvl="2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total</a:t>
            </a:r>
            <a:r>
              <a:rPr lang="pt-BR" dirty="0"/>
              <a:t>: quantos bytes o arquivo tem no total</a:t>
            </a:r>
          </a:p>
          <a:p>
            <a:pPr lvl="2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loaded</a:t>
            </a:r>
            <a:r>
              <a:rPr lang="pt-BR" dirty="0"/>
              <a:t>: quantos bytes do arquivo já foram enviados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938608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Ajax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194713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Upload de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043608" y="2128045"/>
            <a:ext cx="653447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xmlhttp</a:t>
            </a:r>
            <a:r>
              <a:rPr lang="en-US" sz="1600" b="1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upload</a:t>
            </a:r>
            <a:r>
              <a:rPr lang="en-US" sz="1600" b="1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onprogress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b="1" i="1" dirty="0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e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{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b="1" i="1" dirty="0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progresso 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document</a:t>
            </a:r>
            <a:r>
              <a:rPr lang="pt-BR" sz="1600" b="1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.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getElementById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</a:t>
            </a:r>
            <a:r>
              <a:rPr lang="pt-BR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"progresso"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);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progresso</a:t>
            </a:r>
            <a:r>
              <a:rPr lang="en-US" sz="1600" b="1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max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e</a:t>
            </a:r>
            <a:r>
              <a:rPr lang="en-US" sz="1600" b="1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total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progresso</a:t>
            </a:r>
            <a:r>
              <a:rPr lang="en-US" sz="1600" b="1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e</a:t>
            </a:r>
            <a:r>
              <a:rPr lang="en-US" sz="1600" b="1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loaded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}</a:t>
            </a:r>
            <a:endParaRPr lang="pt-BR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8657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Baixar o arquivo zipado no </a:t>
            </a:r>
            <a:r>
              <a:rPr lang="pt-BR" dirty="0" err="1"/>
              <a:t>Blackboard</a:t>
            </a:r>
            <a:r>
              <a:rPr lang="pt-BR" dirty="0"/>
              <a:t>:</a:t>
            </a:r>
          </a:p>
          <a:p>
            <a:pPr marL="571500" indent="-457200">
              <a:buFont typeface="+mj-lt"/>
              <a:buAutoNum type="arabicPeriod"/>
            </a:pPr>
            <a:r>
              <a:rPr lang="pt-BR" dirty="0"/>
              <a:t>Criar uma página com uma </a:t>
            </a:r>
            <a:r>
              <a:rPr lang="pt-BR" dirty="0" err="1"/>
              <a:t>combobox</a:t>
            </a:r>
            <a:r>
              <a:rPr lang="pt-BR" dirty="0"/>
              <a:t>, contendo o nome de três categorias de produtos (arquivo na pasta “1”):</a:t>
            </a:r>
          </a:p>
          <a:p>
            <a:pPr lvl="1"/>
            <a:r>
              <a:rPr lang="pt-BR" dirty="0"/>
              <a:t>Ao selecionar uma categoria na combo, carregue os produtos daquela categoria em uma lista (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ul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/>
              <a:t>) utilizando Ajax</a:t>
            </a:r>
          </a:p>
          <a:p>
            <a:pPr marL="571500" indent="-457200">
              <a:buFont typeface="+mj-lt"/>
              <a:buAutoNum type="arabicPeriod"/>
            </a:pPr>
            <a:r>
              <a:rPr lang="pt-BR" dirty="0"/>
              <a:t>Em outra página, crie a simulação de um carrinho de compras (arquivos na pasta “2”):</a:t>
            </a:r>
          </a:p>
          <a:p>
            <a:pPr lvl="1"/>
            <a:r>
              <a:rPr lang="pt-BR" dirty="0"/>
              <a:t>Permita arrastar a imagem de um produto para o carrinho</a:t>
            </a:r>
          </a:p>
          <a:p>
            <a:pPr lvl="1"/>
            <a:r>
              <a:rPr lang="pt-BR" dirty="0"/>
              <a:t>No </a:t>
            </a:r>
            <a:r>
              <a:rPr lang="pt-BR" dirty="0" err="1"/>
              <a:t>drop</a:t>
            </a:r>
            <a:r>
              <a:rPr lang="pt-BR" dirty="0"/>
              <a:t>, envie uma requisição Ajax passando o id do produto</a:t>
            </a:r>
          </a:p>
          <a:p>
            <a:pPr lvl="1"/>
            <a:r>
              <a:rPr lang="pt-BR" dirty="0"/>
              <a:t>A resposta deve conter um simples “ok” (crie um </a:t>
            </a:r>
            <a:r>
              <a:rPr lang="pt-BR" dirty="0" err="1"/>
              <a:t>txt</a:t>
            </a:r>
            <a:r>
              <a:rPr lang="pt-BR" dirty="0"/>
              <a:t> com o “ok”)</a:t>
            </a:r>
          </a:p>
          <a:p>
            <a:pPr lvl="1"/>
            <a:r>
              <a:rPr lang="pt-BR" dirty="0"/>
              <a:t>Atualize o número de produtos no carrinho ao receber o “ok”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735283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  <a:p>
            <a:pPr lvl="1"/>
            <a:r>
              <a:rPr lang="pt-BR" dirty="0" err="1"/>
              <a:t>Asynchronous</a:t>
            </a:r>
            <a:r>
              <a:rPr lang="pt-BR" dirty="0"/>
              <a:t> </a:t>
            </a:r>
            <a:r>
              <a:rPr lang="pt-BR" dirty="0" err="1"/>
              <a:t>JavaScript</a:t>
            </a:r>
            <a:r>
              <a:rPr lang="pt-BR" dirty="0"/>
              <a:t> + XML</a:t>
            </a:r>
          </a:p>
          <a:p>
            <a:pPr lvl="1"/>
            <a:r>
              <a:rPr lang="pt-BR" dirty="0"/>
              <a:t>É um conjunto de técnicas utilizadas no cliente para realizar requisições assíncronas</a:t>
            </a:r>
          </a:p>
          <a:p>
            <a:pPr lvl="2"/>
            <a:r>
              <a:rPr lang="pt-BR" dirty="0"/>
              <a:t>O que isso significa?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</p:spTree>
    <p:extLst>
      <p:ext uri="{BB962C8B-B14F-4D97-AF65-F5344CB8AC3E}">
        <p14:creationId xmlns:p14="http://schemas.microsoft.com/office/powerpoint/2010/main" xmlns="" val="243570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Ajax permite atualizar páginas assincronamente</a:t>
            </a:r>
          </a:p>
          <a:p>
            <a:pPr lvl="1"/>
            <a:r>
              <a:rPr lang="pt-BR" dirty="0"/>
              <a:t>Realiza troca de dados com o servidor sem recarregar a página</a:t>
            </a:r>
          </a:p>
          <a:p>
            <a:r>
              <a:rPr lang="pt-BR" dirty="0"/>
              <a:t>Exemplos de sites que utilizam Ajax?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542954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4750867" y="1983416"/>
            <a:ext cx="2701453" cy="3533816"/>
            <a:chOff x="370391" y="820685"/>
            <a:chExt cx="2485429" cy="1242714"/>
          </a:xfrm>
          <a:solidFill>
            <a:schemeClr val="accent3">
              <a:lumMod val="50000"/>
            </a:schemeClr>
          </a:solidFill>
        </p:grpSpPr>
        <p:sp>
          <p:nvSpPr>
            <p:cNvPr id="26" name="Retângulo de cantos arredondados 25"/>
            <p:cNvSpPr/>
            <p:nvPr/>
          </p:nvSpPr>
          <p:spPr>
            <a:xfrm>
              <a:off x="370391" y="820685"/>
              <a:ext cx="2485429" cy="124271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200035"/>
                <a:satOff val="-39889"/>
                <a:lumOff val="1175"/>
                <a:alphaOff val="0"/>
              </a:schemeClr>
            </a:fillRef>
            <a:effectRef idx="2">
              <a:schemeClr val="accent2">
                <a:hueOff val="-200035"/>
                <a:satOff val="-39889"/>
                <a:lumOff val="117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tângulo 26"/>
            <p:cNvSpPr/>
            <p:nvPr/>
          </p:nvSpPr>
          <p:spPr>
            <a:xfrm>
              <a:off x="406789" y="898561"/>
              <a:ext cx="2412633" cy="107008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kern="1200" dirty="0"/>
                <a:t>Servidor</a:t>
              </a: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1006451" y="1988840"/>
            <a:ext cx="2701453" cy="3533816"/>
            <a:chOff x="370391" y="820685"/>
            <a:chExt cx="2485429" cy="1242714"/>
          </a:xfrm>
          <a:solidFill>
            <a:schemeClr val="accent2">
              <a:lumMod val="50000"/>
            </a:schemeClr>
          </a:solidFill>
        </p:grpSpPr>
        <p:sp>
          <p:nvSpPr>
            <p:cNvPr id="23" name="Retângulo de cantos arredondados 22"/>
            <p:cNvSpPr/>
            <p:nvPr/>
          </p:nvSpPr>
          <p:spPr>
            <a:xfrm>
              <a:off x="370391" y="820685"/>
              <a:ext cx="2485429" cy="124271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200035"/>
                <a:satOff val="-39889"/>
                <a:lumOff val="1175"/>
                <a:alphaOff val="0"/>
              </a:schemeClr>
            </a:fillRef>
            <a:effectRef idx="2">
              <a:schemeClr val="accent2">
                <a:hueOff val="-200035"/>
                <a:satOff val="-39889"/>
                <a:lumOff val="117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tângulo 23"/>
            <p:cNvSpPr/>
            <p:nvPr/>
          </p:nvSpPr>
          <p:spPr>
            <a:xfrm>
              <a:off x="406789" y="896653"/>
              <a:ext cx="2412633" cy="107008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kern="1200" dirty="0"/>
                <a:t>Navegador</a:t>
              </a:r>
            </a:p>
          </p:txBody>
        </p:sp>
      </p:grpSp>
      <p:sp>
        <p:nvSpPr>
          <p:cNvPr id="20" name="Título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1115616" y="2564904"/>
            <a:ext cx="2485429" cy="1242714"/>
            <a:chOff x="370391" y="820685"/>
            <a:chExt cx="2485429" cy="1242714"/>
          </a:xfrm>
          <a:solidFill>
            <a:schemeClr val="accent2">
              <a:lumMod val="75000"/>
            </a:schemeClr>
          </a:solidFill>
        </p:grpSpPr>
        <p:sp>
          <p:nvSpPr>
            <p:cNvPr id="6" name="Retângulo de cantos arredondados 5"/>
            <p:cNvSpPr/>
            <p:nvPr/>
          </p:nvSpPr>
          <p:spPr>
            <a:xfrm>
              <a:off x="370391" y="820685"/>
              <a:ext cx="2485429" cy="124271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200035"/>
                <a:satOff val="-39889"/>
                <a:lumOff val="1175"/>
                <a:alphaOff val="0"/>
              </a:schemeClr>
            </a:fillRef>
            <a:effectRef idx="2">
              <a:schemeClr val="accent2">
                <a:hueOff val="-200035"/>
                <a:satOff val="-39889"/>
                <a:lumOff val="117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tângulo 6"/>
            <p:cNvSpPr/>
            <p:nvPr/>
          </p:nvSpPr>
          <p:spPr>
            <a:xfrm>
              <a:off x="406789" y="857083"/>
              <a:ext cx="2412633" cy="11699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t-BR" sz="1600" kern="1200" dirty="0"/>
                <a:t>Um evento ocorre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t-BR" sz="1600" kern="1200" dirty="0"/>
                <a:t>Cria um objeto de requisição Ajax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t-BR" sz="1600" kern="1200" dirty="0"/>
                <a:t>Envia a requisição</a:t>
              </a: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4860032" y="2564904"/>
            <a:ext cx="2485429" cy="1242714"/>
            <a:chOff x="5083908" y="930418"/>
            <a:chExt cx="2485429" cy="1242714"/>
          </a:xfrm>
          <a:solidFill>
            <a:schemeClr val="accent3">
              <a:lumMod val="75000"/>
            </a:schemeClr>
          </a:solidFill>
        </p:grpSpPr>
        <p:sp>
          <p:nvSpPr>
            <p:cNvPr id="9" name="Retângulo de cantos arredondados 8"/>
            <p:cNvSpPr/>
            <p:nvPr/>
          </p:nvSpPr>
          <p:spPr>
            <a:xfrm>
              <a:off x="5083908" y="930418"/>
              <a:ext cx="2485429" cy="124271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tângulo 9"/>
            <p:cNvSpPr/>
            <p:nvPr/>
          </p:nvSpPr>
          <p:spPr>
            <a:xfrm>
              <a:off x="5120306" y="966816"/>
              <a:ext cx="2412633" cy="11699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t-BR" sz="1600" kern="1200" dirty="0"/>
                <a:t>Processa a requisição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t-BR" sz="1600" kern="1200" dirty="0"/>
                <a:t>Cria resposta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t-BR" sz="1600" dirty="0"/>
                <a:t>E</a:t>
              </a:r>
              <a:r>
                <a:rPr lang="pt-BR" sz="1600" kern="1200" dirty="0"/>
                <a:t>nvia resposta ao navegador</a:t>
              </a: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115616" y="4005064"/>
            <a:ext cx="2485429" cy="1242714"/>
            <a:chOff x="370392" y="3124935"/>
            <a:chExt cx="2485429" cy="1242714"/>
          </a:xfrm>
          <a:solidFill>
            <a:schemeClr val="accent2">
              <a:lumMod val="75000"/>
            </a:schemeClr>
          </a:solidFill>
        </p:grpSpPr>
        <p:sp>
          <p:nvSpPr>
            <p:cNvPr id="12" name="Retângulo de cantos arredondados 11"/>
            <p:cNvSpPr/>
            <p:nvPr/>
          </p:nvSpPr>
          <p:spPr>
            <a:xfrm>
              <a:off x="370392" y="3124935"/>
              <a:ext cx="2485429" cy="124271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400071"/>
                <a:satOff val="-79779"/>
                <a:lumOff val="2351"/>
                <a:alphaOff val="0"/>
              </a:schemeClr>
            </a:fillRef>
            <a:effectRef idx="2">
              <a:schemeClr val="accent2">
                <a:hueOff val="-400071"/>
                <a:satOff val="-79779"/>
                <a:lumOff val="235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tângulo 12"/>
            <p:cNvSpPr/>
            <p:nvPr/>
          </p:nvSpPr>
          <p:spPr>
            <a:xfrm>
              <a:off x="406790" y="3161333"/>
              <a:ext cx="2412633" cy="11699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t-BR" sz="1600" kern="1200" dirty="0"/>
                <a:t>Recebe a resposta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t-BR" sz="1600" kern="1200" dirty="0"/>
                <a:t>Atualiza uma parte da página</a:t>
              </a:r>
            </a:p>
          </p:txBody>
        </p:sp>
      </p:grpSp>
      <p:sp>
        <p:nvSpPr>
          <p:cNvPr id="18" name="Seta para a direita 17"/>
          <p:cNvSpPr/>
          <p:nvPr/>
        </p:nvSpPr>
        <p:spPr>
          <a:xfrm>
            <a:off x="3805778" y="2846292"/>
            <a:ext cx="720080" cy="576064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a direita 18"/>
          <p:cNvSpPr/>
          <p:nvPr/>
        </p:nvSpPr>
        <p:spPr>
          <a:xfrm rot="8282119">
            <a:off x="3795425" y="4011691"/>
            <a:ext cx="819508" cy="576064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69855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Quais tecnologias o Ajax utiliza?</a:t>
            </a:r>
          </a:p>
          <a:p>
            <a:pPr lvl="1"/>
            <a:r>
              <a:rPr lang="pt-BR" dirty="0" err="1"/>
              <a:t>JavaScript</a:t>
            </a:r>
            <a:endParaRPr lang="pt-BR" dirty="0"/>
          </a:p>
          <a:p>
            <a:pPr lvl="1"/>
            <a:r>
              <a:rPr lang="pt-BR" dirty="0"/>
              <a:t>XML (usado apenas internamente)</a:t>
            </a:r>
          </a:p>
          <a:p>
            <a:pPr lvl="1"/>
            <a:r>
              <a:rPr lang="pt-BR" dirty="0"/>
              <a:t>HTML</a:t>
            </a:r>
          </a:p>
          <a:p>
            <a:pPr lvl="1"/>
            <a:r>
              <a:rPr lang="pt-BR" dirty="0"/>
              <a:t>Objeto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XMLHttpRequest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255396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Chamadas Ajax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Declarar um objeto do tipo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XMLHttpRequest</a:t>
            </a:r>
            <a:r>
              <a:rPr lang="pt-BR" dirty="0"/>
              <a:t> </a:t>
            </a:r>
          </a:p>
          <a:p>
            <a:pPr lvl="1"/>
            <a:r>
              <a:rPr lang="pt-BR" dirty="0"/>
              <a:t>Esse objeto é que realiza as requisições assíncronas</a:t>
            </a:r>
          </a:p>
          <a:p>
            <a:pPr lvl="1"/>
            <a:r>
              <a:rPr lang="pt-BR" dirty="0"/>
              <a:t>Funciona a partir do IE 7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Para o IE 5 e 6, deve-se utilizar: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411760" y="2924944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i="1" dirty="0">
                <a:solidFill>
                  <a:srgbClr val="000080"/>
                </a:solidFill>
                <a:latin typeface="Ubuntu Mono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Ubuntu Mono"/>
              </a:rPr>
              <a:t>xmlhttp</a:t>
            </a:r>
            <a:r>
              <a:rPr lang="pt-BR" sz="16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Ubuntu Mono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sz="1600" b="1" i="1" dirty="0">
                <a:solidFill>
                  <a:srgbClr val="000080"/>
                </a:solidFill>
                <a:latin typeface="Ubuntu Mono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Ubuntu Mono"/>
              </a:rPr>
              <a:t>XMLHttpRequest</a:t>
            </a:r>
            <a:r>
              <a:rPr lang="pt-BR" sz="1600" b="1" dirty="0">
                <a:solidFill>
                  <a:srgbClr val="000000"/>
                </a:solidFill>
                <a:latin typeface="Ubuntu Mono"/>
              </a:rPr>
              <a:t>();</a:t>
            </a:r>
            <a:endParaRPr lang="pt-BR" sz="1600" dirty="0">
              <a:effectLst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830268" y="4005064"/>
            <a:ext cx="56220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i="1" dirty="0">
                <a:solidFill>
                  <a:srgbClr val="000080"/>
                </a:solidFill>
                <a:latin typeface="Ubuntu Mono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Ubuntu Mono"/>
              </a:rPr>
              <a:t>xmlhttp</a:t>
            </a:r>
            <a:r>
              <a:rPr lang="pt-BR" sz="16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Ubuntu Mono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sz="1600" b="1" i="1" dirty="0">
                <a:solidFill>
                  <a:srgbClr val="000080"/>
                </a:solidFill>
                <a:latin typeface="Ubuntu Mono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Ubuntu Mono"/>
              </a:rPr>
              <a:t>ActiveXObject</a:t>
            </a:r>
            <a:r>
              <a:rPr lang="pt-BR" sz="1600" b="1" dirty="0">
                <a:solidFill>
                  <a:srgbClr val="000000"/>
                </a:solidFill>
                <a:latin typeface="Ubuntu Mono"/>
              </a:rPr>
              <a:t>(</a:t>
            </a:r>
            <a:r>
              <a:rPr lang="pt-BR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pt-BR" sz="1600" dirty="0" err="1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Microsoft.XMLHTTP</a:t>
            </a:r>
            <a:r>
              <a:rPr lang="pt-BR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pt-BR" sz="1600" b="1" dirty="0">
                <a:solidFill>
                  <a:srgbClr val="000000"/>
                </a:solidFill>
                <a:latin typeface="Ubuntu Mon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2802379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Chamadas Ajax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XMLHttpRequest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/>
              <a:t>possui três métodos:</a:t>
            </a: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open()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send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()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setRequestHeader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403178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Chamadas Ajax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método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open()</a:t>
            </a:r>
            <a:r>
              <a:rPr lang="pt-BR" dirty="0"/>
              <a:t> recebe três argumentos:</a:t>
            </a:r>
          </a:p>
          <a:p>
            <a:pPr lvl="1"/>
            <a:r>
              <a:rPr lang="pt-BR" dirty="0"/>
              <a:t>O método de envio (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“GET”</a:t>
            </a:r>
            <a:r>
              <a:rPr lang="pt-BR" dirty="0"/>
              <a:t> ou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“POST”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A URL a ser chamada</a:t>
            </a:r>
          </a:p>
          <a:p>
            <a:pPr lvl="1"/>
            <a:r>
              <a:rPr lang="pt-BR" dirty="0"/>
              <a:t>Se a chamada é assíncrona (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true</a:t>
            </a:r>
            <a:r>
              <a:rPr lang="pt-BR" dirty="0"/>
              <a:t> ou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false</a:t>
            </a:r>
            <a:r>
              <a:rPr lang="pt-BR" dirty="0"/>
              <a:t>)</a:t>
            </a:r>
          </a:p>
          <a:p>
            <a:r>
              <a:rPr lang="pt-BR" dirty="0"/>
              <a:t>O método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send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()</a:t>
            </a:r>
            <a:r>
              <a:rPr lang="pt-BR" dirty="0"/>
              <a:t> recebe um argumento opcional:</a:t>
            </a:r>
          </a:p>
          <a:p>
            <a:pPr lvl="1"/>
            <a:r>
              <a:rPr lang="pt-BR" dirty="0"/>
              <a:t>Os dados a serem enviados por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POST</a:t>
            </a:r>
          </a:p>
          <a:p>
            <a:r>
              <a:rPr lang="pt-BR" dirty="0"/>
              <a:t>O método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setRequestHeader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pt-BR" dirty="0"/>
              <a:t>recebe dois parâmetros:</a:t>
            </a:r>
          </a:p>
          <a:p>
            <a:pPr lvl="1"/>
            <a:r>
              <a:rPr lang="pt-BR" dirty="0"/>
              <a:t>O nome do cabeçalho de requisição</a:t>
            </a:r>
          </a:p>
          <a:p>
            <a:pPr lvl="1"/>
            <a:r>
              <a:rPr lang="pt-BR" dirty="0"/>
              <a:t>Valor do cabeçalho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932013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14721</TotalTime>
  <Words>983</Words>
  <Application>Microsoft Office PowerPoint</Application>
  <PresentationFormat>Apresentação na tela (4:3)</PresentationFormat>
  <Paragraphs>184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Adjacência</vt:lpstr>
      <vt:lpstr>Ajax</vt:lpstr>
      <vt:lpstr>Ajax</vt:lpstr>
      <vt:lpstr>Definição</vt:lpstr>
      <vt:lpstr>Definição</vt:lpstr>
      <vt:lpstr>Funcionamento</vt:lpstr>
      <vt:lpstr>Tecnologias</vt:lpstr>
      <vt:lpstr>Criando Chamadas Ajax</vt:lpstr>
      <vt:lpstr>Criando Chamadas Ajax</vt:lpstr>
      <vt:lpstr>Criando Chamadas Ajax</vt:lpstr>
      <vt:lpstr>Criando Chamadas Ajax</vt:lpstr>
      <vt:lpstr>Criando Chamadas Ajax</vt:lpstr>
      <vt:lpstr>Criando Chamadas Ajax</vt:lpstr>
      <vt:lpstr>Recebendo a Resposta</vt:lpstr>
      <vt:lpstr>Recebendo a Resposta</vt:lpstr>
      <vt:lpstr>Recebendo a Resposta</vt:lpstr>
      <vt:lpstr>Recebendo a Resposta</vt:lpstr>
      <vt:lpstr>Upload de Arquivos</vt:lpstr>
      <vt:lpstr>Upload de Arquivos</vt:lpstr>
      <vt:lpstr>Upload de Arquivos</vt:lpstr>
      <vt:lpstr>Upload de Arquivos</vt:lpstr>
      <vt:lpstr>Exercício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estender as possibilidades do WordPress utilizando PHP</dc:title>
  <dc:creator>Gabriel de Faria Andery</dc:creator>
  <cp:lastModifiedBy>Fabio</cp:lastModifiedBy>
  <cp:revision>547</cp:revision>
  <dcterms:created xsi:type="dcterms:W3CDTF">2013-06-10T21:54:28Z</dcterms:created>
  <dcterms:modified xsi:type="dcterms:W3CDTF">2017-03-31T21:30:55Z</dcterms:modified>
</cp:coreProperties>
</file>