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88" r:id="rId4"/>
    <p:sldId id="306" r:id="rId5"/>
    <p:sldId id="307" r:id="rId6"/>
    <p:sldId id="267" r:id="rId7"/>
    <p:sldId id="26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4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8" autoAdjust="0"/>
  </p:normalViewPr>
  <p:slideViewPr>
    <p:cSldViewPr>
      <p:cViewPr varScale="1">
        <p:scale>
          <a:sx n="64" d="100"/>
          <a:sy n="64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07/04/2017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err="1" smtClean="0"/>
              <a:t>Content</a:t>
            </a:r>
            <a:r>
              <a:rPr lang="pt-BR" sz="5400" dirty="0" smtClean="0"/>
              <a:t> </a:t>
            </a:r>
            <a:r>
              <a:rPr lang="pt-BR" sz="5400" dirty="0" err="1" smtClean="0"/>
              <a:t>Editable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Fabio de </a:t>
            </a:r>
            <a:r>
              <a:rPr lang="pt-BR" smtClean="0"/>
              <a:t>Toledo Pereira</a:t>
            </a:r>
          </a:p>
          <a:p>
            <a:r>
              <a:rPr lang="pt-BR" dirty="0" smtClean="0"/>
              <a:t>Gabriel </a:t>
            </a:r>
            <a:r>
              <a:rPr lang="pt-BR" dirty="0" smtClean="0"/>
              <a:t>de Faria </a:t>
            </a:r>
            <a:r>
              <a:rPr lang="pt-BR" dirty="0" err="1" smtClean="0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3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a Edição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Adicionar o atributo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contenteditable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em um elemento transforma todos os elementos filhos em editáveis</a:t>
            </a:r>
          </a:p>
          <a:p>
            <a:pPr lvl="1"/>
            <a:r>
              <a:rPr lang="pt-BR" dirty="0" smtClean="0"/>
              <a:t>Comportamento nem sempre é previsível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 algum dos filhos não puder ser editável, colocar 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contenteditable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como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pt-BR" dirty="0" smtClean="0"/>
              <a:t> nele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79712" y="2924944"/>
            <a:ext cx="4572000" cy="1501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contenteditable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Título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Parágrafo 1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Parágrafo 2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2000" dirty="0">
              <a:ea typeface="Calibri"/>
              <a:cs typeface="Times New Roman"/>
            </a:endParaRPr>
          </a:p>
          <a:p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286495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a Edição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a edição vai se comportar no exemplo abaixo?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47664" y="2129414"/>
            <a:ext cx="5328592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contenteditable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1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contenteditable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2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contenteditable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3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  <a:endParaRPr lang="pt-BR" sz="2000" dirty="0">
              <a:ea typeface="Calibri"/>
              <a:cs typeface="Times New Roman"/>
            </a:endParaRPr>
          </a:p>
          <a:p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328021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a Edição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no exemplo abaixo?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47664" y="2129414"/>
            <a:ext cx="5328592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contenteditable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"true"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1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2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3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&lt;/li&gt;</a:t>
            </a:r>
            <a:endParaRPr lang="pt-BR" sz="2000" dirty="0">
              <a:ea typeface="Calibri"/>
              <a:cs typeface="Times New Roman"/>
            </a:endParaRPr>
          </a:p>
          <a:p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337176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Corretor Ortográfico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navegadores podem verificar se o texto digitado contém erros ortográficos</a:t>
            </a:r>
          </a:p>
          <a:p>
            <a:pPr lvl="1"/>
            <a:r>
              <a:rPr lang="pt-BR" dirty="0" smtClean="0"/>
              <a:t>É o padrão</a:t>
            </a:r>
          </a:p>
          <a:p>
            <a:r>
              <a:rPr lang="pt-BR" dirty="0" smtClean="0"/>
              <a:t>Para impedir o navegador de verificar, usar o atributo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spellcheck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com valor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false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&lt;p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contenteditable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true" spellcheck="false"&gt;&lt;/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2971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Formatação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HTML5 fornece uma API para manipular texto em elementos editáveis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execCommand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 smtClean="0"/>
              <a:t>, 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document</a:t>
            </a:r>
            <a:r>
              <a:rPr lang="pt-BR" dirty="0" smtClean="0"/>
              <a:t>, recebe três argumentos:</a:t>
            </a:r>
          </a:p>
          <a:p>
            <a:pPr lvl="1"/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indicando a operação a ser executada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boolean</a:t>
            </a:r>
            <a:r>
              <a:rPr lang="pt-BR" dirty="0" smtClean="0"/>
              <a:t> ignorado pelos navegadores até o momento</a:t>
            </a:r>
          </a:p>
          <a:p>
            <a:pPr lvl="1"/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com parâmetros opcionais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923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Operações simples de formatação: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bold</a:t>
            </a:r>
            <a:r>
              <a:rPr lang="pt-BR" dirty="0" smtClean="0"/>
              <a:t>: coloca o texto selecionado em negrito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italic</a:t>
            </a:r>
            <a:r>
              <a:rPr lang="pt-BR" dirty="0" smtClean="0"/>
              <a:t>: coloca o texto selecionado em itálico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underline</a:t>
            </a:r>
            <a:r>
              <a:rPr lang="pt-BR" dirty="0" smtClean="0"/>
              <a:t>: grifa o texto selecionado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execCommand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('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bold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', false, '');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6261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Formatação de bloco: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formatblock</a:t>
            </a:r>
            <a:r>
              <a:rPr lang="pt-BR" dirty="0" smtClean="0"/>
              <a:t>: formata o bloco selecionado com a </a:t>
            </a:r>
            <a:r>
              <a:rPr lang="pt-BR" dirty="0" err="1" smtClean="0"/>
              <a:t>tag</a:t>
            </a:r>
            <a:r>
              <a:rPr lang="pt-BR" dirty="0" smtClean="0"/>
              <a:t> informada</a:t>
            </a:r>
          </a:p>
          <a:p>
            <a:pPr lvl="2"/>
            <a:r>
              <a:rPr lang="pt-BR" dirty="0" smtClean="0"/>
              <a:t>Deveria funcionar para as seguintes </a:t>
            </a:r>
            <a:r>
              <a:rPr lang="pt-BR" dirty="0" err="1" smtClean="0"/>
              <a:t>tags</a:t>
            </a:r>
            <a:r>
              <a:rPr lang="pt-BR" dirty="0"/>
              <a:t>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address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&lt;h1&gt;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&lt;h2&gt;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&lt;h3&gt;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&lt;h4&gt;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&lt;h5&gt;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&lt;h6&gt;</a:t>
            </a:r>
            <a:r>
              <a:rPr lang="pt-BR" dirty="0" smtClean="0"/>
              <a:t>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&lt;p&gt;</a:t>
            </a:r>
            <a:r>
              <a:rPr lang="pt-BR" dirty="0" smtClean="0"/>
              <a:t>, 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execCommand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('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formatblock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', false, '&lt;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h1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&gt;');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8140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Comandos de fonte: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fontName</a:t>
            </a:r>
            <a:r>
              <a:rPr lang="pt-BR" dirty="0" smtClean="0"/>
              <a:t>: nome da fonte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fontSize</a:t>
            </a:r>
            <a:r>
              <a:rPr lang="pt-BR" dirty="0" smtClean="0"/>
              <a:t>: tamanho da fonte de 1 a 7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foreColor</a:t>
            </a:r>
            <a:r>
              <a:rPr lang="pt-BR" dirty="0" smtClean="0"/>
              <a:t>: cor da fonte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execCommand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('fontSize',false,'7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');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execCommand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('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fontName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',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false,'Arial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');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execCommand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('foreColor',false,'#ff0000');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4442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indent</a:t>
            </a:r>
            <a:r>
              <a:rPr lang="pt-BR" dirty="0" smtClean="0"/>
              <a:t>: adiciona um nível de </a:t>
            </a:r>
            <a:r>
              <a:rPr lang="pt-BR" dirty="0" err="1" smtClean="0"/>
              <a:t>indentação</a:t>
            </a:r>
            <a:endParaRPr lang="pt-BR" dirty="0" smtClean="0"/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outdent</a:t>
            </a:r>
            <a:r>
              <a:rPr lang="pt-BR" dirty="0" smtClean="0"/>
              <a:t>: remove um nível de </a:t>
            </a:r>
            <a:r>
              <a:rPr lang="pt-BR" dirty="0" err="1" smtClean="0"/>
              <a:t>indentação</a:t>
            </a:r>
            <a:endParaRPr lang="pt-BR" dirty="0" smtClean="0"/>
          </a:p>
          <a:p>
            <a:r>
              <a:rPr lang="pt-BR" dirty="0" smtClean="0"/>
              <a:t>Listas: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insertOrderedList</a:t>
            </a:r>
            <a:r>
              <a:rPr lang="pt-BR" dirty="0" smtClean="0"/>
              <a:t>: cria uma lista numérica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insertUnorderedList</a:t>
            </a:r>
            <a:r>
              <a:rPr lang="pt-BR" dirty="0" smtClean="0"/>
              <a:t>: cria uma lista não numérica</a:t>
            </a:r>
          </a:p>
          <a:p>
            <a:r>
              <a:rPr lang="pt-BR" dirty="0" smtClean="0"/>
              <a:t>Alinhamento: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justifyCenter</a:t>
            </a:r>
            <a:r>
              <a:rPr lang="pt-BR" dirty="0" smtClean="0"/>
              <a:t>: alinha o texto no centro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justifyLeft</a:t>
            </a:r>
            <a:r>
              <a:rPr lang="pt-BR" dirty="0" smtClean="0"/>
              <a:t>: alinha o texto à esquerda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justifyRight</a:t>
            </a:r>
            <a:r>
              <a:rPr lang="pt-BR" dirty="0" smtClean="0"/>
              <a:t>: alinha o texto à direita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justifyFull</a:t>
            </a:r>
            <a:r>
              <a:rPr lang="pt-BR" dirty="0" smtClean="0"/>
              <a:t>: justifica o texto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1509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Outras formatações: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subscript</a:t>
            </a:r>
            <a:r>
              <a:rPr lang="pt-BR" dirty="0" smtClean="0"/>
              <a:t>: coloca o texto em subscrito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superscript</a:t>
            </a:r>
            <a:r>
              <a:rPr lang="pt-BR" dirty="0" smtClean="0"/>
              <a:t>: coloca o texto em sobrescrito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removeFormat</a:t>
            </a:r>
            <a:r>
              <a:rPr lang="pt-BR" dirty="0" smtClean="0"/>
              <a:t>: remove toda a formatação da seleção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backColor</a:t>
            </a:r>
            <a:r>
              <a:rPr lang="pt-BR" dirty="0" smtClean="0"/>
              <a:t>: define a cor de fundo do elemento</a:t>
            </a:r>
          </a:p>
          <a:p>
            <a:r>
              <a:rPr lang="pt-BR" dirty="0" smtClean="0"/>
              <a:t>Outros comandos: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copy</a:t>
            </a:r>
            <a:r>
              <a:rPr lang="pt-BR" dirty="0" smtClean="0"/>
              <a:t>: copiar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cut</a:t>
            </a:r>
            <a:r>
              <a:rPr lang="pt-BR" dirty="0" smtClean="0"/>
              <a:t>: recortar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paste</a:t>
            </a:r>
            <a:r>
              <a:rPr lang="pt-BR" dirty="0" smtClean="0"/>
              <a:t>: colar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undo</a:t>
            </a:r>
            <a:r>
              <a:rPr lang="pt-BR" dirty="0" smtClean="0"/>
              <a:t>: desfazer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redo</a:t>
            </a:r>
            <a:r>
              <a:rPr lang="pt-BR" dirty="0" smtClean="0"/>
              <a:t>: refazer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8594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984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Inserções: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createLink</a:t>
            </a:r>
            <a:r>
              <a:rPr lang="pt-BR" dirty="0" smtClean="0"/>
              <a:t>: cria um link</a:t>
            </a:r>
            <a:r>
              <a:rPr lang="pt-BR" dirty="0"/>
              <a:t> </a:t>
            </a:r>
            <a:r>
              <a:rPr lang="pt-BR" dirty="0" smtClean="0"/>
              <a:t>a partir da URL definida no terceiro parâmetro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insertImage</a:t>
            </a:r>
            <a:r>
              <a:rPr lang="pt-BR" dirty="0" smtClean="0"/>
              <a:t>: insere uma imagem a partir da URL passada no terceiro parâmetro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insertHorizontalRule</a:t>
            </a:r>
            <a:r>
              <a:rPr lang="pt-BR" dirty="0" smtClean="0"/>
              <a:t>: insere uma barra horizontal (deleta a seleção)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insertHTML</a:t>
            </a:r>
            <a:r>
              <a:rPr lang="pt-BR" dirty="0" smtClean="0"/>
              <a:t>: insere o trecho HTML passado no terceiro parâmetro (deleta a seleção)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unlink</a:t>
            </a:r>
            <a:r>
              <a:rPr lang="pt-BR" dirty="0" smtClean="0"/>
              <a:t>: remove um link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7865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pegar o texto selecionado?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Ou: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31640" y="2060848"/>
            <a:ext cx="58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dirty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selection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window.getSelection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();</a:t>
            </a:r>
          </a:p>
          <a:p>
            <a:r>
              <a:rPr lang="pt-BR" sz="1600" b="1" i="1" dirty="0" smtClean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range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selection.getRangeAt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Ubuntu Mono"/>
              </a:rPr>
              <a:t>0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);</a:t>
            </a:r>
            <a:endParaRPr lang="pt-BR" sz="1600" dirty="0" smtClean="0">
              <a:solidFill>
                <a:srgbClr val="000000"/>
              </a:solidFill>
              <a:latin typeface="Ubuntu Mono"/>
            </a:endParaRPr>
          </a:p>
          <a:p>
            <a:r>
              <a:rPr lang="pt-BR" sz="1600" b="1" i="1" dirty="0" smtClean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contents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latin typeface="Ubuntu Mono"/>
              </a:rPr>
              <a:t>range.extractContents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()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.</a:t>
            </a:r>
            <a:r>
              <a:rPr lang="pt-BR" sz="1600" dirty="0" err="1" smtClean="0">
                <a:solidFill>
                  <a:srgbClr val="000000"/>
                </a:solidFill>
                <a:latin typeface="Ubuntu Mono"/>
              </a:rPr>
              <a:t>textContent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;</a:t>
            </a:r>
            <a:endParaRPr lang="pt-BR" sz="1600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31640" y="3246075"/>
            <a:ext cx="58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dirty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selection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window.getSelection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();</a:t>
            </a:r>
          </a:p>
          <a:p>
            <a:r>
              <a:rPr lang="pt-BR" sz="1600" b="1" i="1" dirty="0" smtClean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range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selection.getRangeAt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Ubuntu Mono"/>
              </a:rPr>
              <a:t>0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);</a:t>
            </a:r>
            <a:endParaRPr lang="pt-BR" sz="1600" dirty="0" smtClean="0">
              <a:solidFill>
                <a:srgbClr val="000000"/>
              </a:solidFill>
              <a:latin typeface="Ubuntu Mono"/>
            </a:endParaRPr>
          </a:p>
          <a:p>
            <a:r>
              <a:rPr lang="pt-BR" sz="1600" b="1" i="1" dirty="0" smtClean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contents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latin typeface="Ubuntu Mono"/>
              </a:rPr>
              <a:t>range.toString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();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85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poderíamos inserir uma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section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ao redor do trecho selecionado?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9845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Solução: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71600" y="2420888"/>
            <a:ext cx="6840760" cy="228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createSection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selection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window.getSelection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range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selection.getRangeAt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contents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range.toString</a:t>
            </a:r>
            <a:r>
              <a:rPr lang="en-US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document.execCommand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inserthtml</a:t>
            </a:r>
            <a:r>
              <a:rPr lang="en-US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en-US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'&lt;section&gt;'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contents 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'&lt;/section&gt;'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  <a:p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840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lista de tarefas</a:t>
            </a:r>
          </a:p>
          <a:p>
            <a:pPr lvl="1"/>
            <a:r>
              <a:rPr lang="pt-BR" dirty="0" smtClean="0"/>
              <a:t>Utilize os elementos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e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&lt;li&gt;</a:t>
            </a:r>
          </a:p>
          <a:p>
            <a:pPr lvl="1"/>
            <a:r>
              <a:rPr lang="pt-BR" dirty="0" smtClean="0"/>
              <a:t>Carregue o conteúdo do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da página “lista.html” através de Ajax</a:t>
            </a:r>
          </a:p>
          <a:p>
            <a:pPr lvl="2"/>
            <a:r>
              <a:rPr lang="pt-BR" dirty="0" smtClean="0"/>
              <a:t>A página “lista.html” deve conter apenas os elementos de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&lt;li&gt;</a:t>
            </a:r>
          </a:p>
          <a:p>
            <a:pPr lvl="1"/>
            <a:r>
              <a:rPr lang="pt-BR" dirty="0" smtClean="0"/>
              <a:t>Crie botões para permitir dar destaque (negrito, itálico e sublinhado)</a:t>
            </a:r>
          </a:p>
          <a:p>
            <a:pPr lvl="1"/>
            <a:r>
              <a:rPr lang="pt-BR" dirty="0" smtClean="0"/>
              <a:t>Permita modificar a cor através de um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input</a:t>
            </a:r>
            <a:r>
              <a:rPr lang="pt-BR" dirty="0" smtClean="0"/>
              <a:t> do tipo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color</a:t>
            </a:r>
          </a:p>
          <a:p>
            <a:pPr lvl="1"/>
            <a:r>
              <a:rPr lang="pt-BR" dirty="0" smtClean="0"/>
              <a:t>Sempre que um item for adicionado, enviar os itens para o “</a:t>
            </a:r>
            <a:r>
              <a:rPr lang="pt-BR" dirty="0" err="1" smtClean="0"/>
              <a:t>write.php</a:t>
            </a:r>
            <a:r>
              <a:rPr lang="pt-BR" dirty="0" smtClean="0"/>
              <a:t>” através de Ajax</a:t>
            </a:r>
          </a:p>
          <a:p>
            <a:pPr lvl="2"/>
            <a:r>
              <a:rPr lang="pt-BR" dirty="0" smtClean="0"/>
              <a:t>Utilize os eventos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onkeyup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(quando for tecla “</a:t>
            </a:r>
            <a:r>
              <a:rPr lang="pt-BR" dirty="0" err="1" smtClean="0"/>
              <a:t>enter</a:t>
            </a:r>
            <a:r>
              <a:rPr lang="pt-BR" dirty="0" smtClean="0"/>
              <a:t>”)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onblur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pt-BR" dirty="0" smtClean="0"/>
              <a:t>Envie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innerHTML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do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8663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dos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problema com o trecho abaixo?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4942909"/>
            <a:ext cx="62646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É exibido um alerta informando de um problema indevidamente, pois o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sempre passa pelos estados 0, 1, 2 e 3 antes de receber a resposta no estado 4.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115616" y="2578722"/>
            <a:ext cx="612068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xhr.onreadystatechange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xhr.readyState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xhr.status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200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qtd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innerHTML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++;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alert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"Ocorreu um problema."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31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 comum em requisições Ajax:</a:t>
            </a:r>
          </a:p>
          <a:p>
            <a:pPr lvl="1"/>
            <a:r>
              <a:rPr lang="pt-BR" dirty="0" smtClean="0"/>
              <a:t>O navegador faz cache das requisições</a:t>
            </a:r>
          </a:p>
          <a:p>
            <a:pPr lvl="1"/>
            <a:r>
              <a:rPr lang="pt-BR" dirty="0" smtClean="0"/>
              <a:t>Isso implica em que?</a:t>
            </a:r>
          </a:p>
          <a:p>
            <a:pPr lvl="2"/>
            <a:r>
              <a:rPr lang="pt-BR" dirty="0" smtClean="0"/>
              <a:t>Traz sempre o mesmo resultado, mesmo que a página destino tenha sido modificada</a:t>
            </a:r>
          </a:p>
          <a:p>
            <a:r>
              <a:rPr lang="pt-BR" dirty="0" smtClean="0"/>
              <a:t>Como contornar o problema?</a:t>
            </a:r>
          </a:p>
          <a:p>
            <a:pPr lvl="1"/>
            <a:r>
              <a:rPr lang="pt-BR" dirty="0" smtClean="0"/>
              <a:t>Passar um parâmetro via GET com um </a:t>
            </a:r>
            <a:r>
              <a:rPr lang="pt-BR" i="1" dirty="0" err="1" smtClean="0"/>
              <a:t>timestamp</a:t>
            </a:r>
            <a:endParaRPr lang="pt-BR" i="1" dirty="0" smtClean="0"/>
          </a:p>
          <a:p>
            <a:pPr lvl="2"/>
            <a:r>
              <a:rPr lang="pt-BR" dirty="0" smtClean="0"/>
              <a:t>Esse parâmetro será utilizado unicamente para isso</a:t>
            </a:r>
          </a:p>
          <a:p>
            <a:pPr lvl="1"/>
            <a:r>
              <a:rPr lang="pt-BR" dirty="0" smtClean="0"/>
              <a:t>O que é </a:t>
            </a:r>
            <a:r>
              <a:rPr lang="pt-BR" i="1" dirty="0" err="1" smtClean="0"/>
              <a:t>timestamp</a:t>
            </a:r>
            <a:r>
              <a:rPr lang="pt-BR" dirty="0" smtClean="0"/>
              <a:t>?</a:t>
            </a:r>
          </a:p>
          <a:p>
            <a:pPr lvl="2"/>
            <a:r>
              <a:rPr lang="pt-BR" dirty="0" smtClean="0"/>
              <a:t>Indica a data e hora atual</a:t>
            </a:r>
          </a:p>
          <a:p>
            <a:pPr lvl="2"/>
            <a:r>
              <a:rPr lang="pt-BR" dirty="0" smtClean="0"/>
              <a:t>Pode ser obtida em </a:t>
            </a:r>
            <a:r>
              <a:rPr lang="pt-BR" dirty="0" err="1" smtClean="0"/>
              <a:t>JavaScript</a:t>
            </a:r>
            <a:r>
              <a:rPr lang="pt-BR" dirty="0" smtClean="0"/>
              <a:t> da seguinte forma:</a:t>
            </a:r>
          </a:p>
          <a:p>
            <a:pPr lvl="3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new Date().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getTime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5744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</a:t>
            </a: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fica a requisição Ajax passando o </a:t>
            </a:r>
            <a:r>
              <a:rPr lang="pt-BR" i="1" dirty="0" err="1" smtClean="0"/>
              <a:t>timestamp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Ao abrir a requisição, utilizar:</a:t>
            </a:r>
          </a:p>
          <a:p>
            <a:pPr lvl="2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xmlhttp.open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("GET", "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lista.html?id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=" + new Date().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getTime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(), true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lvl="1"/>
            <a:r>
              <a:rPr lang="pt-BR" dirty="0" smtClean="0"/>
              <a:t>Se o parâmetro “id” for utilizado para outra coisa, basta renomear para um nome não utilizado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0670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Editable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471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Edição de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Originalmente, a Web foi pensada de modo a permitir a criação e o compartilhamento de documentos</a:t>
            </a:r>
          </a:p>
          <a:p>
            <a:pPr lvl="1"/>
            <a:r>
              <a:rPr lang="pt-BR" dirty="0" smtClean="0"/>
              <a:t>Editores de texto cumpriam bem o papel de criação</a:t>
            </a:r>
          </a:p>
          <a:p>
            <a:pPr lvl="1"/>
            <a:r>
              <a:rPr lang="pt-BR" dirty="0" smtClean="0"/>
              <a:t>Primeiros navegadores apenas exibiam conteúdo</a:t>
            </a:r>
          </a:p>
          <a:p>
            <a:r>
              <a:rPr lang="pt-BR" dirty="0" smtClean="0"/>
              <a:t>Como permitir a edição de documentos HTML no navegador?</a:t>
            </a:r>
          </a:p>
          <a:p>
            <a:pPr lvl="1"/>
            <a:r>
              <a:rPr lang="pt-BR" dirty="0" smtClean="0"/>
              <a:t>Não o código HTML, e sim textos de elementos existentes</a:t>
            </a:r>
          </a:p>
          <a:p>
            <a:pPr lvl="1"/>
            <a:r>
              <a:rPr lang="pt-BR" dirty="0" smtClean="0"/>
              <a:t>Em HTML5 surgiram os atributos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contenteditable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spellcheck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3570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Edição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a utilidade de editar elementos HTML no navegador?</a:t>
            </a:r>
          </a:p>
          <a:p>
            <a:pPr lvl="1"/>
            <a:r>
              <a:rPr lang="pt-BR" dirty="0" smtClean="0"/>
              <a:t>Exemplos?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1279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Habilitando a 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habilitar a edição de qualquer elemento utilizando o atributo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contenteditable</a:t>
            </a:r>
            <a:r>
              <a:rPr lang="pt-BR" dirty="0" smtClean="0"/>
              <a:t> com valor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&lt;p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contenteditable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="true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"&gt;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Parágrafo editável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.&lt;/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7901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14989</TotalTime>
  <Words>1220</Words>
  <Application>Microsoft Office PowerPoint</Application>
  <PresentationFormat>Apresentação na tela (4:3)</PresentationFormat>
  <Paragraphs>194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Adjacência</vt:lpstr>
      <vt:lpstr>Content Editable</vt:lpstr>
      <vt:lpstr>Revisão</vt:lpstr>
      <vt:lpstr>Revisão dos Exercícios</vt:lpstr>
      <vt:lpstr>Revisão dos Exercícios</vt:lpstr>
      <vt:lpstr>Revisão dos Exercícios</vt:lpstr>
      <vt:lpstr>Content Editable</vt:lpstr>
      <vt:lpstr>Edição de Conteúdo</vt:lpstr>
      <vt:lpstr>Edição de Conteúdo</vt:lpstr>
      <vt:lpstr>Habilitando a Edição</vt:lpstr>
      <vt:lpstr>Habilitando a Edição</vt:lpstr>
      <vt:lpstr>Habilitando a Edição</vt:lpstr>
      <vt:lpstr>Habilitando a Edição</vt:lpstr>
      <vt:lpstr>Corretor Ortográfico</vt:lpstr>
      <vt:lpstr>Aplicando Formatação</vt:lpstr>
      <vt:lpstr>Aplicando Formatação</vt:lpstr>
      <vt:lpstr>Aplicando Formatação</vt:lpstr>
      <vt:lpstr>Aplicando Formatação</vt:lpstr>
      <vt:lpstr>Aplicando Formatação</vt:lpstr>
      <vt:lpstr>Aplicando Formatação</vt:lpstr>
      <vt:lpstr>Aplicando Formatação</vt:lpstr>
      <vt:lpstr>Aplicando Formatação</vt:lpstr>
      <vt:lpstr>Exemplo</vt:lpstr>
      <vt:lpstr>Exemplo</vt:lpstr>
      <vt:lpstr>Exercícios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</cp:lastModifiedBy>
  <cp:revision>581</cp:revision>
  <dcterms:created xsi:type="dcterms:W3CDTF">2013-06-10T21:54:28Z</dcterms:created>
  <dcterms:modified xsi:type="dcterms:W3CDTF">2017-04-07T18:28:56Z</dcterms:modified>
</cp:coreProperties>
</file>