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2" autoAdjust="0"/>
    <p:restoredTop sz="88078" autoAdjust="0"/>
  </p:normalViewPr>
  <p:slideViewPr>
    <p:cSldViewPr>
      <p:cViewPr varScale="1">
        <p:scale>
          <a:sx n="41" d="100"/>
          <a:sy n="41" d="100"/>
        </p:scale>
        <p:origin x="10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20/10/2017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20/10/2017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Web </a:t>
            </a:r>
            <a:r>
              <a:rPr lang="pt-BR" sz="5400" dirty="0" err="1" smtClean="0"/>
              <a:t>Storage</a:t>
            </a:r>
            <a:r>
              <a:rPr lang="pt-BR" sz="5400" dirty="0" smtClean="0"/>
              <a:t> e</a:t>
            </a:r>
            <a:br>
              <a:rPr lang="pt-BR" sz="5400" dirty="0" smtClean="0"/>
            </a:br>
            <a:r>
              <a:rPr lang="pt-BR" sz="5400" dirty="0" smtClean="0"/>
              <a:t>Aplicações </a:t>
            </a:r>
            <a:r>
              <a:rPr lang="pt-BR" sz="5400" dirty="0" err="1" smtClean="0"/>
              <a:t>Offline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de </a:t>
            </a:r>
            <a:r>
              <a:rPr lang="pt-BR" smtClean="0"/>
              <a:t>Toledo Pereira</a:t>
            </a:r>
          </a:p>
          <a:p>
            <a:r>
              <a:rPr lang="pt-BR" dirty="0" smtClean="0"/>
              <a:t>Gabriel </a:t>
            </a:r>
            <a:r>
              <a:rPr lang="pt-BR" dirty="0" smtClean="0"/>
              <a:t>de Faria </a:t>
            </a:r>
            <a:r>
              <a:rPr lang="pt-BR" dirty="0" err="1" smtClean="0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0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do Local </a:t>
            </a:r>
            <a:r>
              <a:rPr lang="pt-BR" dirty="0" err="1"/>
              <a:t>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limpar todos os dados armazenados: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window.localStorage.clear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r>
              <a:rPr lang="pt-BR" dirty="0" smtClean="0"/>
              <a:t>Para recuperar o nome da chave armazenada na posição “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pt-BR" dirty="0" smtClean="0"/>
              <a:t>”: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window.localStorage.key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pt-BR" dirty="0"/>
              <a:t>Para saber quantos itens foram armazenados: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window.localStorage.length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criar uma lista de tarefas usando Local </a:t>
            </a:r>
            <a:r>
              <a:rPr lang="pt-BR" dirty="0" err="1" smtClean="0"/>
              <a:t>Storage</a:t>
            </a:r>
            <a:r>
              <a:rPr lang="pt-BR" dirty="0" smtClean="0"/>
              <a:t>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5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52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r>
              <a:rPr lang="pt-BR" dirty="0" smtClean="0"/>
              <a:t> permite armazenar dados válidos somente enquanto a sessão do usuário está ativa</a:t>
            </a:r>
          </a:p>
          <a:p>
            <a:pPr lvl="1"/>
            <a:r>
              <a:rPr lang="pt-BR" dirty="0" smtClean="0"/>
              <a:t>Até que o usuário saia do site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78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do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idêntica à API do Local </a:t>
            </a:r>
            <a:r>
              <a:rPr lang="pt-BR" dirty="0" err="1" smtClean="0"/>
              <a:t>Storage</a:t>
            </a:r>
            <a:r>
              <a:rPr lang="pt-BR" dirty="0" smtClean="0"/>
              <a:t>, exceto que utiliza o objeto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sessionStorage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smtClean="0"/>
              <a:t>Contém os mesmos métodos: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setItem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getItem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removeItem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clear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key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pt-BR" dirty="0" smtClean="0"/>
              <a:t>E a propriedade: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length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8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 vs.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usar Local </a:t>
            </a:r>
            <a:r>
              <a:rPr lang="pt-BR" dirty="0" err="1" smtClean="0"/>
              <a:t>Storage</a:t>
            </a:r>
            <a:r>
              <a:rPr lang="pt-BR" dirty="0" smtClean="0"/>
              <a:t> e quando usar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Exemplos?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6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</a:t>
            </a:r>
            <a:r>
              <a:rPr lang="pt-BR" dirty="0" err="1" smtClean="0"/>
              <a:t>Offline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79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Cache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Sites e aplicações Web normalmente precisam de internet para funcionar</a:t>
            </a:r>
          </a:p>
          <a:p>
            <a:r>
              <a:rPr lang="pt-BR" dirty="0" smtClean="0"/>
              <a:t>Às vezes, é desejável que as aplicações Web possam funcionar </a:t>
            </a:r>
            <a:r>
              <a:rPr lang="pt-BR" dirty="0" err="1" smtClean="0"/>
              <a:t>offline</a:t>
            </a:r>
            <a:endParaRPr lang="pt-BR" dirty="0" smtClean="0"/>
          </a:p>
          <a:p>
            <a:pPr lvl="1"/>
            <a:r>
              <a:rPr lang="pt-BR" dirty="0" smtClean="0"/>
              <a:t>Exemplos?</a:t>
            </a:r>
          </a:p>
          <a:p>
            <a:r>
              <a:rPr lang="pt-BR" dirty="0"/>
              <a:t>Os navegadores com suporte a HTML5 oferecem mecanismo de cache para aplicações </a:t>
            </a:r>
            <a:r>
              <a:rPr lang="pt-BR" dirty="0" smtClean="0"/>
              <a:t>Web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0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Cache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colocar uma aplicação </a:t>
            </a:r>
            <a:r>
              <a:rPr lang="pt-BR" dirty="0" err="1" smtClean="0"/>
              <a:t>offline</a:t>
            </a:r>
            <a:r>
              <a:rPr lang="pt-BR" dirty="0" smtClean="0"/>
              <a:t>, é necessário informar quais arquivos deverão ser colocados em cache pelo navegador</a:t>
            </a:r>
          </a:p>
          <a:p>
            <a:r>
              <a:rPr lang="pt-BR" dirty="0" smtClean="0"/>
              <a:t>Basta criar um arquivo de MANIFEST, com extensão “.</a:t>
            </a:r>
            <a:r>
              <a:rPr lang="pt-BR" dirty="0" err="1" smtClean="0"/>
              <a:t>appcache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O nome do arquivo deve ser informado no início da página principal, da seguinte forma: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15616" y="4139730"/>
            <a:ext cx="5454352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&lt;!DOCTYPE HTML&gt;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&lt;html</a:t>
            </a:r>
            <a:r>
              <a:rPr lang="en-US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manifest=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b="1" dirty="0" err="1" smtClean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offline.appcache</a:t>
            </a:r>
            <a:r>
              <a:rPr lang="en-US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03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Cache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conteúdo do arquivo deve seguir o padrão:</a:t>
            </a:r>
          </a:p>
          <a:p>
            <a:pPr lvl="1"/>
            <a:r>
              <a:rPr lang="pt-BR" dirty="0" smtClean="0"/>
              <a:t>Começar com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CACHE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MANIFEST</a:t>
            </a:r>
          </a:p>
          <a:p>
            <a:pPr lvl="1"/>
            <a:r>
              <a:rPr lang="pt-BR" dirty="0" smtClean="0"/>
              <a:t>Abaixo, devem ser listados todos os arquivos a serem colocados em cache, um por linha</a:t>
            </a:r>
          </a:p>
          <a:p>
            <a:pPr lvl="1"/>
            <a:r>
              <a:rPr lang="pt-BR" dirty="0" smtClean="0"/>
              <a:t>Por exemplo: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87624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CACHE MANIFEST</a:t>
            </a:r>
          </a:p>
          <a:p>
            <a:r>
              <a:rPr lang="fr-FR" dirty="0"/>
              <a:t>ex2a.html</a:t>
            </a:r>
          </a:p>
          <a:p>
            <a:r>
              <a:rPr lang="fr-FR" dirty="0"/>
              <a:t>ex2b.html</a:t>
            </a:r>
          </a:p>
          <a:p>
            <a:r>
              <a:rPr lang="fr-FR" dirty="0"/>
              <a:t>paisagem.jpg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 de Dados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86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Cache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adicionar comentários através do símbolo de sustenido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Sempre no início da linha</a:t>
            </a:r>
          </a:p>
          <a:p>
            <a:pPr lvl="1"/>
            <a:r>
              <a:rPr lang="pt-BR" dirty="0" smtClean="0"/>
              <a:t>Útil para manter um controle de versões do arquivo</a:t>
            </a:r>
          </a:p>
          <a:p>
            <a:pPr lvl="1"/>
            <a:r>
              <a:rPr lang="pt-BR" dirty="0" smtClean="0"/>
              <a:t>Pra quê?</a:t>
            </a:r>
          </a:p>
          <a:p>
            <a:pPr marL="342900" lvl="1">
              <a:buClr>
                <a:schemeClr val="accent1"/>
              </a:buClr>
            </a:pPr>
            <a:r>
              <a:rPr lang="pt-BR" dirty="0"/>
              <a:t>Se uma página for colocada em cache e modificada posteriormente, o navegador vai continuar utilizando a página desatualizada</a:t>
            </a:r>
          </a:p>
          <a:p>
            <a:pPr lvl="1"/>
            <a:r>
              <a:rPr lang="pt-BR" dirty="0" smtClean="0"/>
              <a:t>Se o MANIFEST for atualizado, mesmo que seja o comentário, o navegador solicita todas as páginas de novo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2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Cache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arquivo MANIFEST também permite ter duas outras seções: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FALLBACK</a:t>
            </a: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NETWORK</a:t>
            </a:r>
          </a:p>
          <a:p>
            <a:r>
              <a:rPr lang="pt-BR" u="sng" dirty="0" smtClean="0"/>
              <a:t>Os títulos das seções devem ser seguidos de dois-pontos</a:t>
            </a:r>
            <a:r>
              <a:rPr lang="pt-BR" dirty="0" smtClean="0"/>
              <a:t>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87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Cache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seção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FALLBACK</a:t>
            </a:r>
            <a:r>
              <a:rPr lang="pt-BR" dirty="0" smtClean="0"/>
              <a:t> pode conter arquivos alternativos quando </a:t>
            </a:r>
            <a:r>
              <a:rPr lang="pt-BR" dirty="0" err="1" smtClean="0"/>
              <a:t>offline</a:t>
            </a:r>
            <a:endParaRPr lang="pt-BR" dirty="0" smtClean="0"/>
          </a:p>
          <a:p>
            <a:pPr lvl="1"/>
            <a:r>
              <a:rPr lang="pt-BR" dirty="0" smtClean="0"/>
              <a:t>É necessário especificar o nome do arquivo usado quando online e qual arquivo deve ser usado no lugar dele quando </a:t>
            </a:r>
            <a:r>
              <a:rPr lang="pt-BR" dirty="0" err="1" smtClean="0"/>
              <a:t>offline</a:t>
            </a:r>
            <a:endParaRPr lang="pt-BR" dirty="0" smtClean="0"/>
          </a:p>
          <a:p>
            <a:pPr lvl="1"/>
            <a:r>
              <a:rPr lang="pt-BR" dirty="0" smtClean="0"/>
              <a:t>Por exemplo: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87624" y="3429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CACHE MANIFEST</a:t>
            </a:r>
          </a:p>
          <a:p>
            <a:r>
              <a:rPr lang="fr-FR" dirty="0" smtClean="0"/>
              <a:t>ex3a.html</a:t>
            </a:r>
            <a:endParaRPr lang="fr-FR" dirty="0"/>
          </a:p>
          <a:p>
            <a:r>
              <a:rPr lang="fr-FR" dirty="0" smtClean="0"/>
              <a:t>ex3b.html</a:t>
            </a:r>
          </a:p>
          <a:p>
            <a:endParaRPr lang="fr-FR" dirty="0"/>
          </a:p>
          <a:p>
            <a:r>
              <a:rPr lang="fr-FR" dirty="0" smtClean="0"/>
              <a:t>FALLBACK:</a:t>
            </a:r>
            <a:endParaRPr lang="fr-FR" dirty="0"/>
          </a:p>
          <a:p>
            <a:r>
              <a:rPr lang="fr-FR" dirty="0" smtClean="0"/>
              <a:t>paisagem.jpg imagem.png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46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Cache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seção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NETWORK</a:t>
            </a:r>
            <a:r>
              <a:rPr lang="pt-BR" dirty="0" smtClean="0"/>
              <a:t> pode listar arquivos que nunca devem estar em cache</a:t>
            </a:r>
          </a:p>
          <a:p>
            <a:pPr lvl="1"/>
            <a:r>
              <a:rPr lang="pt-BR" dirty="0" smtClean="0"/>
              <a:t>Por exemplo: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87624" y="278092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CACHE MANIFEST</a:t>
            </a:r>
          </a:p>
          <a:p>
            <a:r>
              <a:rPr lang="fr-FR" dirty="0" smtClean="0"/>
              <a:t>ex3a.html</a:t>
            </a:r>
            <a:endParaRPr lang="fr-FR" dirty="0"/>
          </a:p>
          <a:p>
            <a:r>
              <a:rPr lang="fr-FR" dirty="0" smtClean="0"/>
              <a:t>ex3b.html</a:t>
            </a:r>
          </a:p>
          <a:p>
            <a:endParaRPr lang="fr-FR" dirty="0"/>
          </a:p>
          <a:p>
            <a:r>
              <a:rPr lang="fr-FR" dirty="0" smtClean="0"/>
              <a:t>FALLBACK:</a:t>
            </a:r>
            <a:endParaRPr lang="fr-FR" dirty="0"/>
          </a:p>
          <a:p>
            <a:r>
              <a:rPr lang="fr-FR" dirty="0" smtClean="0"/>
              <a:t>paisagem.jpg imagem.png</a:t>
            </a:r>
          </a:p>
          <a:p>
            <a:endParaRPr lang="fr-FR" dirty="0"/>
          </a:p>
          <a:p>
            <a:r>
              <a:rPr lang="fr-FR" dirty="0" smtClean="0"/>
              <a:t>NETWORK:</a:t>
            </a:r>
          </a:p>
          <a:p>
            <a:r>
              <a:rPr lang="fr-FR" dirty="0" smtClean="0"/>
              <a:t>login.html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5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Utilize o exercício da Aula 7 (disponível no </a:t>
            </a:r>
            <a:r>
              <a:rPr lang="pt-BR" dirty="0" err="1" smtClean="0"/>
              <a:t>BlackBoard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Além de enviar por Ajax, grave o conteúdo da lista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ul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 no Local </a:t>
            </a:r>
            <a:r>
              <a:rPr lang="pt-BR" dirty="0" err="1" smtClean="0"/>
              <a:t>Storage</a:t>
            </a:r>
            <a:endParaRPr lang="pt-BR" dirty="0" smtClean="0"/>
          </a:p>
          <a:p>
            <a:pPr lvl="2"/>
            <a:r>
              <a:rPr lang="pt-BR" u="sng" dirty="0" smtClean="0"/>
              <a:t>Não é para salvar item a item, é para salvar o </a:t>
            </a:r>
            <a:r>
              <a:rPr lang="pt-BR" u="sng" dirty="0" err="1" smtClean="0">
                <a:solidFill>
                  <a:schemeClr val="bg2">
                    <a:lumMod val="50000"/>
                  </a:schemeClr>
                </a:solidFill>
              </a:rPr>
              <a:t>innerHTML</a:t>
            </a:r>
            <a:r>
              <a:rPr lang="pt-BR" u="sng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u="sng" dirty="0" smtClean="0"/>
              <a:t>do </a:t>
            </a:r>
            <a:r>
              <a:rPr lang="pt-BR" u="sng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u="sng" dirty="0" err="1" smtClean="0">
                <a:solidFill>
                  <a:schemeClr val="bg2">
                    <a:lumMod val="50000"/>
                  </a:schemeClr>
                </a:solidFill>
              </a:rPr>
              <a:t>ul</a:t>
            </a:r>
            <a:r>
              <a:rPr lang="pt-BR" u="sng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u="sng" dirty="0" smtClean="0"/>
              <a:t>!</a:t>
            </a:r>
          </a:p>
          <a:p>
            <a:pPr lvl="1"/>
            <a:r>
              <a:rPr lang="pt-BR" dirty="0" smtClean="0"/>
              <a:t>Ao iniciar a página e clicar no link para carregar a lista, verifique se existem dados no Local </a:t>
            </a:r>
            <a:r>
              <a:rPr lang="pt-BR" dirty="0" err="1" smtClean="0"/>
              <a:t>Storage</a:t>
            </a:r>
            <a:endParaRPr lang="pt-BR" dirty="0"/>
          </a:p>
          <a:p>
            <a:pPr lvl="2"/>
            <a:r>
              <a:rPr lang="pt-BR" dirty="0" smtClean="0"/>
              <a:t>Se houver, carregue a lista a partir dele</a:t>
            </a:r>
          </a:p>
          <a:p>
            <a:pPr lvl="2"/>
            <a:r>
              <a:rPr lang="pt-BR" dirty="0" smtClean="0"/>
              <a:t>Se não houver, carregue do “lista.html” via Ajax</a:t>
            </a:r>
          </a:p>
          <a:p>
            <a:pPr lvl="1"/>
            <a:r>
              <a:rPr lang="pt-BR" dirty="0" smtClean="0"/>
              <a:t>Torne a aplicação disponível </a:t>
            </a:r>
            <a:r>
              <a:rPr lang="pt-BR" dirty="0" err="1" smtClean="0"/>
              <a:t>offline</a:t>
            </a:r>
            <a:endParaRPr lang="pt-BR" dirty="0" smtClean="0"/>
          </a:p>
          <a:p>
            <a:pPr lvl="2"/>
            <a:r>
              <a:rPr lang="pt-BR" dirty="0" smtClean="0"/>
              <a:t>Impeça que o “</a:t>
            </a:r>
            <a:r>
              <a:rPr lang="pt-BR" dirty="0" err="1" smtClean="0"/>
              <a:t>write.php</a:t>
            </a:r>
            <a:r>
              <a:rPr lang="pt-BR" dirty="0" smtClean="0"/>
              <a:t>” e o “lista.html” sejam colocados em cache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7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Armazenando Dados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tradicionalmente armazenamos dados no navegador para uso posterior?</a:t>
            </a:r>
          </a:p>
          <a:p>
            <a:pPr lvl="1"/>
            <a:r>
              <a:rPr lang="pt-BR" dirty="0" smtClean="0"/>
              <a:t>Cookies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Exemplos?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6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Armazenando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são as vantagens de armazenar dados no navegador ao invés do servidor?</a:t>
            </a:r>
          </a:p>
          <a:p>
            <a:pPr lvl="1"/>
            <a:r>
              <a:rPr lang="pt-BR" dirty="0" smtClean="0"/>
              <a:t>Não precisar manter uma base no servidor com dados de cada acesso</a:t>
            </a:r>
          </a:p>
          <a:p>
            <a:pPr lvl="1"/>
            <a:r>
              <a:rPr lang="pt-BR" dirty="0" smtClean="0"/>
              <a:t>Não precisar fazer requisições e esperar pela resposta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7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Armazenamento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HTML5 foi introduzido o Web </a:t>
            </a:r>
            <a:r>
              <a:rPr lang="pt-BR" dirty="0" err="1" smtClean="0"/>
              <a:t>Storage</a:t>
            </a:r>
            <a:endParaRPr lang="pt-BR" dirty="0" smtClean="0"/>
          </a:p>
          <a:p>
            <a:pPr lvl="1"/>
            <a:r>
              <a:rPr lang="pt-BR" dirty="0" smtClean="0"/>
              <a:t>Permite armazenar dados </a:t>
            </a:r>
            <a:r>
              <a:rPr lang="pt-BR" dirty="0" err="1" smtClean="0"/>
              <a:t>offline</a:t>
            </a:r>
            <a:r>
              <a:rPr lang="pt-BR" dirty="0" smtClean="0"/>
              <a:t> para uso posterior</a:t>
            </a:r>
          </a:p>
          <a:p>
            <a:pPr lvl="1"/>
            <a:r>
              <a:rPr lang="pt-BR" dirty="0" smtClean="0"/>
              <a:t>Mais robusto que cookies</a:t>
            </a:r>
          </a:p>
          <a:p>
            <a:r>
              <a:rPr lang="pt-BR" dirty="0" smtClean="0"/>
              <a:t>Existem dois tipos de Web </a:t>
            </a:r>
            <a:r>
              <a:rPr lang="pt-BR" dirty="0" err="1" smtClean="0"/>
              <a:t>Storage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Local </a:t>
            </a:r>
            <a:r>
              <a:rPr lang="pt-BR" dirty="0" err="1" smtClean="0"/>
              <a:t>Storage</a:t>
            </a:r>
            <a:endParaRPr lang="pt-BR" dirty="0" smtClean="0"/>
          </a:p>
          <a:p>
            <a:pPr lvl="1"/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8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2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Local </a:t>
            </a:r>
            <a:r>
              <a:rPr lang="pt-BR" dirty="0" err="1" smtClean="0"/>
              <a:t>Storage</a:t>
            </a:r>
            <a:r>
              <a:rPr lang="pt-BR" dirty="0" smtClean="0"/>
              <a:t> é uma forma de armazenar dados no navegador</a:t>
            </a:r>
          </a:p>
          <a:p>
            <a:pPr lvl="1"/>
            <a:r>
              <a:rPr lang="pt-BR" dirty="0" smtClean="0"/>
              <a:t>Pares chave-valor</a:t>
            </a:r>
          </a:p>
          <a:p>
            <a:r>
              <a:rPr lang="pt-BR" dirty="0" smtClean="0"/>
              <a:t>Muito parecido com cookies</a:t>
            </a:r>
          </a:p>
          <a:p>
            <a:pPr lvl="1"/>
            <a:r>
              <a:rPr lang="pt-BR" dirty="0" smtClean="0"/>
              <a:t>Então, por que não usar cookies?</a:t>
            </a:r>
          </a:p>
          <a:p>
            <a:pPr lvl="2"/>
            <a:r>
              <a:rPr lang="pt-BR" dirty="0" smtClean="0"/>
              <a:t>Cookies são muito utilizados, e acabam armazenando grandes quantidades de informação</a:t>
            </a:r>
          </a:p>
          <a:p>
            <a:pPr lvl="2"/>
            <a:r>
              <a:rPr lang="pt-BR" dirty="0" smtClean="0"/>
              <a:t>São trafegados e enviados ao servidor em todas as requisições feitas por sites que os utilizam</a:t>
            </a:r>
          </a:p>
          <a:p>
            <a:pPr lvl="2"/>
            <a:r>
              <a:rPr lang="pt-BR" dirty="0" smtClean="0"/>
              <a:t>Os dados armazenados com Local </a:t>
            </a:r>
            <a:r>
              <a:rPr lang="pt-BR" dirty="0" err="1" smtClean="0"/>
              <a:t>Storage</a:t>
            </a:r>
            <a:r>
              <a:rPr lang="pt-BR" dirty="0" smtClean="0"/>
              <a:t> ficam no navegador, não sendo automaticamente enviados para o servidor toda vez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3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do Local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API do Local </a:t>
            </a:r>
            <a:r>
              <a:rPr lang="pt-BR" dirty="0" err="1" smtClean="0"/>
              <a:t>Storage</a:t>
            </a:r>
            <a:r>
              <a:rPr lang="pt-BR" dirty="0" smtClean="0"/>
              <a:t> consiste de um objeto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localStorage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smtClean="0"/>
              <a:t>Contém alguns métodos: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setItem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getItem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removeItem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clear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key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pt-BR" dirty="0"/>
              <a:t>E a propriedade: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length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do Local </a:t>
            </a:r>
            <a:r>
              <a:rPr lang="pt-BR" dirty="0" err="1"/>
              <a:t>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armazenar uma informação: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window.localStorage.setItem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i="1" dirty="0" smtClean="0">
                <a:solidFill>
                  <a:schemeClr val="bg2">
                    <a:lumMod val="50000"/>
                  </a:schemeClr>
                </a:solidFill>
              </a:rPr>
              <a:t>“chave”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i="1" dirty="0" smtClean="0">
                <a:solidFill>
                  <a:schemeClr val="bg2">
                    <a:lumMod val="50000"/>
                  </a:schemeClr>
                </a:solidFill>
              </a:rPr>
              <a:t>“valor”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pt-BR" dirty="0" smtClean="0"/>
              <a:t>Para recuperar uma informação armazenada: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window.localStorage.getItem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i="1" dirty="0" smtClean="0">
                <a:solidFill>
                  <a:schemeClr val="bg2">
                    <a:lumMod val="50000"/>
                  </a:schemeClr>
                </a:solidFill>
              </a:rPr>
              <a:t>“chave”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pt-BR" dirty="0" smtClean="0"/>
              <a:t>Para remover um item armazenado: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window.localStorage.removeItem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“chave</a:t>
            </a:r>
            <a:r>
              <a:rPr lang="pt-BR" i="1" dirty="0" smtClean="0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8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18306</TotalTime>
  <Words>872</Words>
  <Application>Microsoft Office PowerPoint</Application>
  <PresentationFormat>Apresentação na tela (4:3)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Times New Roman</vt:lpstr>
      <vt:lpstr>Ubuntu Mono</vt:lpstr>
      <vt:lpstr>Adjacência</vt:lpstr>
      <vt:lpstr>Web Storage e Aplicações Offline</vt:lpstr>
      <vt:lpstr>Armazenamento de Dados</vt:lpstr>
      <vt:lpstr>Armazenando Dados</vt:lpstr>
      <vt:lpstr>Armazenando Dados</vt:lpstr>
      <vt:lpstr>Tipos de Armazenamento</vt:lpstr>
      <vt:lpstr>Local Storage</vt:lpstr>
      <vt:lpstr>Definição</vt:lpstr>
      <vt:lpstr>API do Local Storage</vt:lpstr>
      <vt:lpstr>API do Local Storage</vt:lpstr>
      <vt:lpstr>API do Local Storage</vt:lpstr>
      <vt:lpstr>Exemplo</vt:lpstr>
      <vt:lpstr>Session Storage</vt:lpstr>
      <vt:lpstr>Definição</vt:lpstr>
      <vt:lpstr>API do Session Storage</vt:lpstr>
      <vt:lpstr>Local vs. Session Storage</vt:lpstr>
      <vt:lpstr>Aplicações Offline</vt:lpstr>
      <vt:lpstr>Cache</vt:lpstr>
      <vt:lpstr>Cache</vt:lpstr>
      <vt:lpstr>Cache</vt:lpstr>
      <vt:lpstr>Cache</vt:lpstr>
      <vt:lpstr>Cache</vt:lpstr>
      <vt:lpstr>Cache</vt:lpstr>
      <vt:lpstr>Cache</vt:lpstr>
      <vt:lpstr>Exercícios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FABIO DE TOLEDO PEREIRA</cp:lastModifiedBy>
  <cp:revision>657</cp:revision>
  <dcterms:created xsi:type="dcterms:W3CDTF">2013-06-10T21:54:28Z</dcterms:created>
  <dcterms:modified xsi:type="dcterms:W3CDTF">2017-10-20T22:57:18Z</dcterms:modified>
</cp:coreProperties>
</file>