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1"/>
  </p:notesMasterIdLst>
  <p:sldIdLst>
    <p:sldId id="256" r:id="rId2"/>
    <p:sldId id="322" r:id="rId3"/>
    <p:sldId id="323" r:id="rId4"/>
    <p:sldId id="324" r:id="rId5"/>
    <p:sldId id="325" r:id="rId6"/>
    <p:sldId id="326" r:id="rId7"/>
    <p:sldId id="267" r:id="rId8"/>
    <p:sldId id="268" r:id="rId9"/>
    <p:sldId id="289" r:id="rId10"/>
    <p:sldId id="290" r:id="rId11"/>
    <p:sldId id="291" r:id="rId12"/>
    <p:sldId id="292" r:id="rId13"/>
    <p:sldId id="293" r:id="rId14"/>
    <p:sldId id="295" r:id="rId15"/>
    <p:sldId id="296" r:id="rId16"/>
    <p:sldId id="304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9" r:id="rId38"/>
    <p:sldId id="320" r:id="rId39"/>
    <p:sldId id="321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88045" autoAdjust="0"/>
  </p:normalViewPr>
  <p:slideViewPr>
    <p:cSldViewPr>
      <p:cViewPr varScale="1">
        <p:scale>
          <a:sx n="123" d="100"/>
          <a:sy n="123" d="100"/>
        </p:scale>
        <p:origin x="212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EEBC-8D22-47F4-AD50-10F436FBCFF1}" type="datetimeFigureOut">
              <a:rPr lang="pt-BR" smtClean="0"/>
              <a:pPr/>
              <a:t>21/10/16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869A-687D-4D55-867B-0E7D17DA4C03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72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3693-D057-4B69-8FAC-D7B59400F5B6}" type="datetime1">
              <a:rPr lang="pt-BR" smtClean="0"/>
              <a:pPr/>
              <a:t>21/10/16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se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21/10/16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‹n.º›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476672"/>
            <a:ext cx="7867600" cy="59046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E5E-EB2D-4BC6-B1AF-0608CE70224B}" type="datetime1">
              <a:rPr lang="pt-BR" smtClean="0"/>
              <a:pPr/>
              <a:t>21/10/16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‹n.º›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DA9D-E93F-4CB5-953C-2EAA02945A63}" type="datetime1">
              <a:rPr lang="pt-BR" smtClean="0"/>
              <a:pPr/>
              <a:t>21/10/16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2967-502C-457F-A41A-A12C19C430FE}" type="datetime1">
              <a:rPr lang="pt-BR" smtClean="0"/>
              <a:pPr/>
              <a:t>21/10/16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3D61-E695-419A-A572-D5AFC693ADFA}" type="datetime1">
              <a:rPr lang="pt-BR" smtClean="0"/>
              <a:pPr/>
              <a:t>21/10/16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2F1A-0790-4003-8376-EE14FC95AED9}" type="datetime1">
              <a:rPr lang="pt-BR" smtClean="0"/>
              <a:pPr/>
              <a:t>21/10/16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87AA-F0BF-462D-96FA-BEA249BA42D6}" type="datetime1">
              <a:rPr lang="pt-BR" smtClean="0"/>
              <a:pPr/>
              <a:t>21/10/16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9C96-8475-4B38-A0F3-DA497EA7AC9F}" type="datetime1">
              <a:rPr lang="pt-BR" smtClean="0"/>
              <a:pPr/>
              <a:t>21/10/16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281A-9B81-40A4-BEBF-878499A060F0}" type="datetime1">
              <a:rPr lang="pt-BR" smtClean="0"/>
              <a:pPr/>
              <a:t>21/10/16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4992-4BD9-46AC-87E9-6D0EC7828555}" type="datetime1">
              <a:rPr lang="pt-BR" smtClean="0"/>
              <a:pPr/>
              <a:t>21/10/16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21/10/16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‹n.º›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 sem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A08D-1F9A-440F-A50F-6A345DD75D1E}" type="datetime1">
              <a:rPr lang="pt-BR" smtClean="0"/>
              <a:pPr/>
              <a:t>21/10/16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DD0B-C2F8-4D46-8B04-4588A6EB2F29}" type="slidenum">
              <a:rPr lang="pt-BR" smtClean="0"/>
              <a:pPr/>
              <a:t>‹n.º›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95592" cy="5640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C14DD0B-C2F8-4D46-8B04-4588A6EB2F29}" type="slidenum">
              <a:rPr lang="pt-BR" smtClean="0"/>
              <a:pPr/>
              <a:t>‹n.º›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dirty="0" smtClean="0"/>
              <a:t>Aplicações Ricas para Internet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85EFC5F-0D04-4AFF-8047-66A3202E228A}" type="datetime1">
              <a:rPr lang="pt-BR" smtClean="0"/>
              <a:pPr/>
              <a:t>21/10/16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1" r:id="rId9"/>
    <p:sldLayoutId id="2147483722" r:id="rId10"/>
    <p:sldLayoutId id="2147483717" r:id="rId11"/>
    <p:sldLayoutId id="2147483718" r:id="rId12"/>
    <p:sldLayoutId id="214748371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 smtClean="0"/>
              <a:t>Novos Seletores do CSS3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Gabriel de Faria </a:t>
            </a:r>
            <a:r>
              <a:rPr lang="pt-BR" dirty="0" err="1" smtClean="0"/>
              <a:t>Andery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0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do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se quisermos selecionar somente os filhos diretos do elemento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article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 smtClean="0"/>
              <a:t>, sem selecionar os filhos de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section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 smtClean="0"/>
              <a:t> também?</a:t>
            </a:r>
          </a:p>
          <a:p>
            <a:pPr lvl="1"/>
            <a:r>
              <a:rPr lang="pt-BR" dirty="0" smtClean="0"/>
              <a:t>Símbolo de maior (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 smtClean="0"/>
              <a:t>): filho direto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59632" y="3068960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rgbClr val="0000FF"/>
                </a:solidFill>
                <a:latin typeface="Ubuntu Mono"/>
              </a:rPr>
              <a:t>article</a:t>
            </a:r>
            <a:r>
              <a:rPr lang="pt-BR" sz="1600" dirty="0">
                <a:solidFill>
                  <a:srgbClr val="0000FF"/>
                </a:solidFill>
                <a:latin typeface="Ubuntu Mono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</a:rPr>
              <a:t>&gt;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 smtClean="0">
                <a:solidFill>
                  <a:srgbClr val="0000FF"/>
                </a:solidFill>
                <a:latin typeface="Ubuntu Mono"/>
              </a:rPr>
              <a:t>p 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{</a:t>
            </a:r>
            <a:endParaRPr lang="pt-BR" sz="1600" b="1" dirty="0" smtClean="0">
              <a:solidFill>
                <a:srgbClr val="8080C0"/>
              </a:solidFill>
              <a:latin typeface="Ubuntu Mono"/>
            </a:endParaRPr>
          </a:p>
          <a:p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}</a:t>
            </a:r>
            <a:endParaRPr lang="pt-BR" sz="1600" dirty="0">
              <a:effectLst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66308"/>
            <a:ext cx="21145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66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do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se quisermos selecionar o vizinho direto de um elemento?</a:t>
            </a:r>
          </a:p>
          <a:p>
            <a:pPr lvl="1"/>
            <a:r>
              <a:rPr lang="pt-BR" dirty="0" smtClean="0"/>
              <a:t>Por exemplo, o parágrafo após um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&lt;h1&gt;</a:t>
            </a:r>
          </a:p>
          <a:p>
            <a:pPr lvl="1"/>
            <a:r>
              <a:rPr lang="pt-BR" dirty="0" smtClean="0"/>
              <a:t>Símbolo de mais (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+</a:t>
            </a:r>
            <a:r>
              <a:rPr lang="pt-BR" dirty="0" smtClean="0"/>
              <a:t>): vizinho adjacente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Quais elementos serão selecionados abaixo?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59632" y="278092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solidFill>
                  <a:srgbClr val="0000FF"/>
                </a:solidFill>
                <a:latin typeface="Ubuntu Mono"/>
              </a:rPr>
              <a:t>h1 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+</a:t>
            </a:r>
            <a:r>
              <a:rPr lang="pt-BR" sz="1600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 smtClean="0">
                <a:solidFill>
                  <a:srgbClr val="0000FF"/>
                </a:solidFill>
                <a:latin typeface="Ubuntu Mono"/>
              </a:rPr>
              <a:t>p 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{</a:t>
            </a:r>
            <a:endParaRPr lang="pt-BR" sz="1600" b="1" dirty="0" smtClean="0">
              <a:solidFill>
                <a:srgbClr val="8080C0"/>
              </a:solidFill>
              <a:latin typeface="Ubuntu Mono"/>
            </a:endParaRPr>
          </a:p>
          <a:p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}</a:t>
            </a:r>
            <a:endParaRPr lang="pt-BR" sz="1600" dirty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07" y="4057227"/>
            <a:ext cx="2287141" cy="248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349896" y="3957848"/>
            <a:ext cx="3078088" cy="271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&lt;header&gt;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&lt;h1&gt;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Header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&lt;/h1&gt;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&lt;/header&gt;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2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article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&lt;h1&gt;</a:t>
            </a:r>
            <a:r>
              <a:rPr lang="pt-BR" sz="12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Article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&lt;/h1&gt;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&lt;p&gt;</a:t>
            </a:r>
            <a:r>
              <a:rPr lang="pt-BR" sz="12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Paragraph</a:t>
            </a: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1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&lt;/p&gt;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Paragraph 2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&lt;/p&gt;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&lt;footer&gt;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Article footer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&lt;/footer&gt;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&lt;/article&gt;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&lt;footer&gt;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Body footer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&lt;/footer&gt;</a:t>
            </a:r>
            <a:endParaRPr lang="pt-BR" sz="1600" dirty="0">
              <a:ea typeface="Calibri"/>
              <a:cs typeface="Times New Roman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716016" y="5231566"/>
            <a:ext cx="1728192" cy="21365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691680" y="5072561"/>
            <a:ext cx="1728192" cy="21365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48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do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no caso abaixo, quais elementos serão selecionados?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59632" y="220486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 smtClean="0">
                <a:solidFill>
                  <a:srgbClr val="0000FF"/>
                </a:solidFill>
                <a:latin typeface="Ubuntu Mono"/>
              </a:rPr>
              <a:t>footer</a:t>
            </a:r>
            <a:r>
              <a:rPr lang="pt-BR" sz="1600" dirty="0" smtClean="0">
                <a:solidFill>
                  <a:srgbClr val="0000FF"/>
                </a:solidFill>
                <a:latin typeface="Ubuntu Mono"/>
              </a:rPr>
              <a:t> 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+</a:t>
            </a:r>
            <a:r>
              <a:rPr lang="pt-BR" sz="1600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 smtClean="0">
                <a:solidFill>
                  <a:srgbClr val="0000FF"/>
                </a:solidFill>
                <a:latin typeface="Ubuntu Mono"/>
              </a:rPr>
              <a:t>p 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{</a:t>
            </a:r>
            <a:endParaRPr lang="pt-BR" sz="1600" b="1" dirty="0" smtClean="0">
              <a:solidFill>
                <a:srgbClr val="8080C0"/>
              </a:solidFill>
              <a:latin typeface="Ubuntu Mono"/>
            </a:endParaRPr>
          </a:p>
          <a:p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}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07" y="3384363"/>
            <a:ext cx="2287141" cy="248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349896" y="3284984"/>
            <a:ext cx="3078088" cy="271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&lt;header&gt;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&lt;h1&gt;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Header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&lt;/h1&gt;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&lt;/header&gt;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2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article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&lt;h1&gt;</a:t>
            </a:r>
            <a:r>
              <a:rPr lang="pt-BR" sz="12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Article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&lt;/h1&gt;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&lt;p&gt;</a:t>
            </a:r>
            <a:r>
              <a:rPr lang="pt-BR" sz="12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Paragraph</a:t>
            </a: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1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&lt;/p&gt;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Paragraph 2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&lt;/p&gt;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&lt;footer&gt;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Article footer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&lt;/footer&gt;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&lt;/article&gt;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&lt;footer&gt;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Body footer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&lt;/footer&gt;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335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do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agora?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59632" y="220486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solidFill>
                  <a:srgbClr val="0000FF"/>
                </a:solidFill>
                <a:latin typeface="Ubuntu Mono"/>
              </a:rPr>
              <a:t>p 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+</a:t>
            </a:r>
            <a:r>
              <a:rPr lang="pt-BR" sz="1600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latin typeface="Ubuntu Mono"/>
              </a:rPr>
              <a:t>footer</a:t>
            </a:r>
            <a:r>
              <a:rPr lang="pt-BR" sz="1600" dirty="0" smtClean="0">
                <a:solidFill>
                  <a:srgbClr val="0000FF"/>
                </a:solidFill>
                <a:latin typeface="Ubuntu Mono"/>
              </a:rPr>
              <a:t> 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{</a:t>
            </a:r>
            <a:endParaRPr lang="pt-BR" sz="1600" b="1" dirty="0" smtClean="0">
              <a:solidFill>
                <a:srgbClr val="8080C0"/>
              </a:solidFill>
              <a:latin typeface="Ubuntu Mono"/>
            </a:endParaRPr>
          </a:p>
          <a:p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}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07" y="3384363"/>
            <a:ext cx="2287141" cy="248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349896" y="3284984"/>
            <a:ext cx="3078088" cy="271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&lt;header&gt;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&lt;h1&gt;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Header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&lt;/h1&gt;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&lt;/header&gt;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2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article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&lt;h1&gt;</a:t>
            </a:r>
            <a:r>
              <a:rPr lang="pt-BR" sz="12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Article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&lt;/h1&gt;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&lt;p&gt;</a:t>
            </a:r>
            <a:r>
              <a:rPr lang="pt-BR" sz="12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Paragraph</a:t>
            </a: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1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&lt;/p&gt;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Paragraph 2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&lt;/p&gt;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&lt;footer&gt;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Article footer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&lt;/footer&gt;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&lt;/article&gt;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&lt;footer&gt;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Body footer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&lt;/footer&gt;</a:t>
            </a:r>
            <a:endParaRPr lang="pt-BR" sz="1600" dirty="0">
              <a:ea typeface="Calibri"/>
              <a:cs typeface="Times New Roman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860032" y="4971147"/>
            <a:ext cx="1585738" cy="24543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691680" y="4812142"/>
            <a:ext cx="2448272" cy="21365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75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CSS3 adiciona novos seletores de relacionamento</a:t>
            </a:r>
          </a:p>
          <a:p>
            <a:pPr lvl="1"/>
            <a:r>
              <a:rPr lang="pt-BR" dirty="0" smtClean="0"/>
              <a:t>Considerando os seletores vistos, que outros seletores seriam úteis?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49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selecionar não apenas o vizinho adjacente, mas todos os próximos vizinhos de um determinado tipo?</a:t>
            </a:r>
          </a:p>
          <a:p>
            <a:pPr lvl="1"/>
            <a:r>
              <a:rPr lang="pt-BR" dirty="0" smtClean="0"/>
              <a:t>Por exemplo, todos os parágrafos vizinhos de um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&lt;h1&gt;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Símbolo de til (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~</a:t>
            </a:r>
            <a:r>
              <a:rPr lang="pt-BR" dirty="0" smtClean="0"/>
              <a:t>): vizinho geral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59632" y="313225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solidFill>
                  <a:srgbClr val="0000FF"/>
                </a:solidFill>
                <a:latin typeface="Ubuntu Mono"/>
              </a:rPr>
              <a:t>h1 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~</a:t>
            </a:r>
            <a:r>
              <a:rPr lang="pt-BR" sz="1600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 smtClean="0">
                <a:solidFill>
                  <a:srgbClr val="0000FF"/>
                </a:solidFill>
                <a:latin typeface="Ubuntu Mono"/>
              </a:rPr>
              <a:t>p 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{</a:t>
            </a:r>
            <a:endParaRPr lang="pt-BR" sz="1600" b="1" dirty="0" smtClean="0">
              <a:solidFill>
                <a:srgbClr val="8080C0"/>
              </a:solidFill>
              <a:latin typeface="Ubuntu Mono"/>
            </a:endParaRPr>
          </a:p>
          <a:p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}</a:t>
            </a:r>
            <a:endParaRPr lang="pt-BR" sz="1600" dirty="0">
              <a:effectLst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07" y="4057227"/>
            <a:ext cx="2287141" cy="248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349896" y="3957848"/>
            <a:ext cx="3078088" cy="271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&lt;header&gt;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&lt;h1&gt;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Header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&lt;/h1&gt;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&lt;/header&gt;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2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article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&lt;h1&gt;</a:t>
            </a:r>
            <a:r>
              <a:rPr lang="pt-BR" sz="12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Article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&lt;/h1&gt;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&lt;p&gt;</a:t>
            </a:r>
            <a:r>
              <a:rPr lang="pt-BR" sz="12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Paragraph</a:t>
            </a: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1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&lt;/p&gt;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Paragraph 2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&lt;/p&gt;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&lt;footer&gt;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Article footer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&lt;/footer&gt;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&lt;/article&gt;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&lt;footer&gt;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Body footer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&lt;/footer&gt;</a:t>
            </a:r>
            <a:endParaRPr lang="pt-BR" sz="1600" dirty="0">
              <a:ea typeface="Calibri"/>
              <a:cs typeface="Times New Roman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716016" y="5231566"/>
            <a:ext cx="1728192" cy="35767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691680" y="5072561"/>
            <a:ext cx="1728192" cy="4288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64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se abaixo do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footer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 smtClean="0"/>
              <a:t> do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article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pt-BR" dirty="0" smtClean="0"/>
              <a:t>tiver outro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&lt;p&gt;</a:t>
            </a:r>
            <a:r>
              <a:rPr lang="pt-BR" dirty="0" smtClean="0"/>
              <a:t>?</a:t>
            </a:r>
          </a:p>
          <a:p>
            <a:r>
              <a:rPr lang="pt-BR" dirty="0" smtClean="0"/>
              <a:t>E se antes do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&lt;h1&gt; </a:t>
            </a:r>
            <a:r>
              <a:rPr lang="pt-BR" dirty="0" smtClean="0"/>
              <a:t>tiver um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&lt;p&gt;</a:t>
            </a:r>
            <a:r>
              <a:rPr lang="pt-BR" dirty="0" smtClean="0"/>
              <a:t> também?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59632" y="263691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solidFill>
                  <a:srgbClr val="0000FF"/>
                </a:solidFill>
                <a:latin typeface="Ubuntu Mono"/>
              </a:rPr>
              <a:t>h1 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~</a:t>
            </a:r>
            <a:r>
              <a:rPr lang="pt-BR" sz="1600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pt-BR" sz="1600" dirty="0" smtClean="0">
                <a:solidFill>
                  <a:srgbClr val="0000FF"/>
                </a:solidFill>
                <a:latin typeface="Ubuntu Mono"/>
              </a:rPr>
              <a:t>p 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{</a:t>
            </a:r>
            <a:endParaRPr lang="pt-BR" sz="1600" b="1" dirty="0" smtClean="0">
              <a:solidFill>
                <a:srgbClr val="8080C0"/>
              </a:solidFill>
              <a:latin typeface="Ubuntu Mono"/>
            </a:endParaRPr>
          </a:p>
          <a:p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}</a:t>
            </a:r>
            <a:endParaRPr lang="pt-BR" sz="1600" dirty="0">
              <a:effectLst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349896" y="3462503"/>
            <a:ext cx="3078088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&lt;header&gt;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&lt;h1&gt;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Header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&lt;/h1&gt;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&lt;/header&gt;</a:t>
            </a:r>
            <a:endParaRPr lang="pt-BR" sz="1600" dirty="0"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pt-BR" sz="1200" dirty="0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200" dirty="0" err="1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article</a:t>
            </a:r>
            <a:r>
              <a:rPr lang="pt-BR" sz="1200" dirty="0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&lt;p&gt;</a:t>
            </a:r>
            <a:r>
              <a:rPr lang="pt-BR" sz="12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Paragraph</a:t>
            </a: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200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0</a:t>
            </a:r>
            <a:r>
              <a:rPr lang="pt-BR" sz="1200" dirty="0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p</a:t>
            </a:r>
            <a:r>
              <a:rPr lang="pt-BR" sz="1200" dirty="0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&lt;h1&gt;</a:t>
            </a:r>
            <a:r>
              <a:rPr lang="pt-BR" sz="12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Article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&lt;/h1&gt;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&lt;p&gt;</a:t>
            </a:r>
            <a:r>
              <a:rPr lang="pt-BR" sz="12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Paragraph</a:t>
            </a: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1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&lt;/p&gt;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Paragraph 2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&lt;/p&gt;</a:t>
            </a:r>
            <a:endParaRPr lang="pt-BR" sz="1600" dirty="0"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1200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&lt;footer&gt;</a:t>
            </a:r>
            <a:r>
              <a:rPr lang="en-US" sz="1200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Article footer</a:t>
            </a:r>
            <a:r>
              <a:rPr lang="en-US" sz="1200" dirty="0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&lt;/footer&gt;</a:t>
            </a:r>
            <a:endParaRPr lang="pt-BR" sz="1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&lt;p&gt;</a:t>
            </a:r>
            <a:r>
              <a:rPr lang="pt-BR" sz="12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Paragraph</a:t>
            </a: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200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3</a:t>
            </a:r>
            <a:r>
              <a:rPr lang="pt-BR" sz="1200" dirty="0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p</a:t>
            </a:r>
            <a:r>
              <a:rPr lang="pt-BR" sz="1200" dirty="0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article&gt;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&lt;footer&gt;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Body footer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&lt;/footer&gt;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90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selecionar o primeiro e último filhos de um elemento?</a:t>
            </a:r>
          </a:p>
          <a:p>
            <a:pPr lvl="1"/>
            <a:r>
              <a:rPr lang="pt-BR" dirty="0" smtClean="0"/>
              <a:t>Por exemplo, o primeiro elemento de uma lista?</a:t>
            </a:r>
          </a:p>
          <a:p>
            <a:pPr lvl="1"/>
            <a:r>
              <a:rPr lang="pt-BR" dirty="0" err="1" smtClean="0"/>
              <a:t>Pseudo-classes</a:t>
            </a:r>
            <a:r>
              <a:rPr lang="pt-BR" dirty="0" smtClean="0"/>
              <a:t>: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first-child</a:t>
            </a:r>
            <a:r>
              <a:rPr lang="pt-BR" dirty="0" smtClean="0"/>
              <a:t> e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last-child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pt-BR" dirty="0" smtClean="0"/>
          </a:p>
          <a:p>
            <a:pPr marL="411480" lvl="1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Quais elementos serão selecionados abaixo?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046" y="4005064"/>
            <a:ext cx="23812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259632" y="2782406"/>
            <a:ext cx="2718048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ul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li</a:t>
            </a:r>
            <a:r>
              <a:rPr lang="pt-BR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:</a:t>
            </a:r>
            <a:r>
              <a:rPr lang="pt-BR" sz="1600" b="1" dirty="0" err="1">
                <a:solidFill>
                  <a:srgbClr val="FF8000"/>
                </a:solidFill>
                <a:latin typeface="Ubuntu Mono"/>
                <a:ea typeface="Times New Roman"/>
                <a:cs typeface="Times New Roman"/>
              </a:rPr>
              <a:t>first-child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000" dirty="0">
              <a:ea typeface="Calibri"/>
              <a:cs typeface="Times New Roman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87624" y="4302036"/>
            <a:ext cx="3672408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2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nav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2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ul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2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2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2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2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"#item1"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Item 1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&lt;/a&gt;&lt;/li&gt;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2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2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2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2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"#item2"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Item 2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&lt;/a&gt;&lt;/li&gt;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2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2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2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2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"#item3"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Item 3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&lt;/a&gt;&lt;/li&gt;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2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2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2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2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"#item4"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Item 4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&lt;/a&gt;&lt;/li&gt;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ul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nav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292080" y="4437112"/>
            <a:ext cx="1512168" cy="34741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835696" y="4784530"/>
            <a:ext cx="2808312" cy="21441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57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agora?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046" y="3371982"/>
            <a:ext cx="23812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259632" y="2266302"/>
            <a:ext cx="2718048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ul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li</a:t>
            </a:r>
            <a:r>
              <a:rPr lang="pt-BR" sz="1600" b="1" dirty="0" err="1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:</a:t>
            </a:r>
            <a:r>
              <a:rPr lang="pt-BR" sz="1600" b="1" dirty="0" err="1" smtClean="0">
                <a:solidFill>
                  <a:srgbClr val="FF8000"/>
                </a:solidFill>
                <a:latin typeface="Ubuntu Mono"/>
                <a:ea typeface="Times New Roman"/>
                <a:cs typeface="Times New Roman"/>
              </a:rPr>
              <a:t>last-child</a:t>
            </a:r>
            <a:r>
              <a:rPr lang="pt-BR" sz="1600" dirty="0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000" dirty="0">
              <a:ea typeface="Calibri"/>
              <a:cs typeface="Times New Roman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87624" y="3668954"/>
            <a:ext cx="3672408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2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nav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2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ul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2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2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2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2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"#item1"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Item 1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&lt;/a&gt;&lt;/li&gt;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2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2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2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2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"#item2"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Item 2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&lt;/a&gt;&lt;/li&gt;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2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2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2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2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"#item3"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Item 3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&lt;/a&gt;&lt;/li&gt;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2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2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2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2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"#item4"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Item 4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&lt;/a&gt;&lt;/li&gt;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ul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nav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292080" y="5010808"/>
            <a:ext cx="1512168" cy="34741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835696" y="4769540"/>
            <a:ext cx="2808312" cy="21441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43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agora?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259632" y="2266302"/>
            <a:ext cx="2718048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ul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:</a:t>
            </a:r>
            <a:r>
              <a:rPr lang="pt-BR" sz="1600" b="1" dirty="0" err="1" smtClean="0">
                <a:solidFill>
                  <a:srgbClr val="FF8000"/>
                </a:solidFill>
                <a:latin typeface="Ubuntu Mono"/>
                <a:ea typeface="Times New Roman"/>
                <a:cs typeface="Times New Roman"/>
              </a:rPr>
              <a:t>last-child</a:t>
            </a:r>
            <a:r>
              <a:rPr lang="pt-BR" sz="1600" dirty="0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987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73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se quisermos selecionar somente o elemento que é filho único?</a:t>
            </a:r>
          </a:p>
          <a:p>
            <a:pPr lvl="1"/>
            <a:r>
              <a:rPr lang="pt-BR" dirty="0" err="1" smtClean="0"/>
              <a:t>Pseudo-classe</a:t>
            </a:r>
            <a:r>
              <a:rPr lang="pt-BR" dirty="0" smtClean="0"/>
              <a:t>: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only-child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59632" y="2782406"/>
            <a:ext cx="2718048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ul</a:t>
            </a:r>
            <a:r>
              <a:rPr lang="pt-BR" sz="1600" dirty="0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li</a:t>
            </a:r>
            <a:r>
              <a:rPr lang="pt-BR" sz="1600" b="1" dirty="0" err="1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:</a:t>
            </a:r>
            <a:r>
              <a:rPr lang="pt-BR" sz="1600" b="1" dirty="0" err="1" smtClean="0">
                <a:solidFill>
                  <a:srgbClr val="FF8000"/>
                </a:solidFill>
                <a:latin typeface="Ubuntu Mono"/>
                <a:ea typeface="Times New Roman"/>
                <a:cs typeface="Times New Roman"/>
              </a:rPr>
              <a:t>only-child</a:t>
            </a:r>
            <a:r>
              <a:rPr lang="pt-BR" sz="1600" dirty="0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851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se quisermos selecionar um filho específico, por exemplo, o terceiro, ou o quinto?</a:t>
            </a:r>
          </a:p>
          <a:p>
            <a:pPr lvl="1"/>
            <a:r>
              <a:rPr lang="pt-BR" dirty="0" err="1" smtClean="0"/>
              <a:t>Pseudo-classe</a:t>
            </a:r>
            <a:r>
              <a:rPr lang="pt-BR" dirty="0" smtClean="0"/>
              <a:t>: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nth-child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(n)</a:t>
            </a:r>
            <a:r>
              <a:rPr lang="pt-BR" dirty="0" smtClean="0"/>
              <a:t>, onde “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pt-BR" dirty="0" smtClean="0"/>
              <a:t>” é o filho desejado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pPr lvl="1"/>
            <a:r>
              <a:rPr lang="pt-BR" dirty="0"/>
              <a:t>Quais elementos serão selecionados abaixo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59632" y="2782406"/>
            <a:ext cx="396044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li</a:t>
            </a:r>
            <a:r>
              <a:rPr lang="en-US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:</a:t>
            </a:r>
            <a:r>
              <a:rPr lang="en-US" sz="1600" b="1" dirty="0" err="1">
                <a:solidFill>
                  <a:srgbClr val="FF8000"/>
                </a:solidFill>
                <a:latin typeface="Ubuntu Mono"/>
                <a:ea typeface="Times New Roman"/>
                <a:cs typeface="Times New Roman"/>
              </a:rPr>
              <a:t>nth-child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3</a:t>
            </a:r>
            <a:r>
              <a:rPr lang="en-US" sz="1600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</a:t>
            </a:r>
            <a:r>
              <a:rPr lang="en-US" sz="1600" dirty="0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000" dirty="0">
              <a:ea typeface="Calibri"/>
              <a:cs typeface="Times New Roman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046" y="4005064"/>
            <a:ext cx="23812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187624" y="4302036"/>
            <a:ext cx="3672408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2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nav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</a:t>
            </a:r>
            <a:r>
              <a:rPr lang="pt-BR" sz="12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ul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2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2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2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2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"#item1"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Item 1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&lt;/a&gt;&lt;/li&gt;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2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2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2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2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"#item2"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Item 2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&lt;/a&gt;&lt;/li&gt;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2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2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2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2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"#item3"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Item 3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&lt;/a&gt;&lt;/li&gt;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&lt;li&gt;&lt;a</a:t>
            </a:r>
            <a:r>
              <a:rPr lang="pt-BR" sz="12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200" dirty="0" err="1">
                <a:solidFill>
                  <a:srgbClr val="FF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2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</a:t>
            </a:r>
            <a:r>
              <a:rPr lang="pt-BR" sz="1200" b="1" dirty="0">
                <a:solidFill>
                  <a:srgbClr val="8000FF"/>
                </a:solidFill>
                <a:latin typeface="Ubuntu Mono"/>
                <a:ea typeface="Times New Roman"/>
                <a:cs typeface="Times New Roman"/>
              </a:rPr>
              <a:t>"#item4"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Item 4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&lt;/a&gt;&lt;/li&gt;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ul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</a:t>
            </a:r>
            <a:r>
              <a:rPr lang="pt-BR" sz="12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nav</a:t>
            </a:r>
            <a:r>
              <a:rPr lang="pt-BR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&gt;</a:t>
            </a:r>
            <a:endParaRPr lang="pt-BR" sz="1600" dirty="0">
              <a:ea typeface="Calibri"/>
              <a:cs typeface="Times New Roman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292080" y="5241822"/>
            <a:ext cx="1512168" cy="34741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835696" y="5189540"/>
            <a:ext cx="2808312" cy="21441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05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Também é possível começar a contar a partir do último elemento</a:t>
            </a:r>
          </a:p>
          <a:p>
            <a:pPr lvl="1"/>
            <a:r>
              <a:rPr lang="pt-BR" dirty="0" err="1" smtClean="0"/>
              <a:t>Pseudo-classe</a:t>
            </a:r>
            <a:r>
              <a:rPr lang="pt-BR" dirty="0" smtClean="0"/>
              <a:t>: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nth-last-child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(n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pt-BR" dirty="0"/>
              <a:t>, onde “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pt-BR" dirty="0"/>
              <a:t>” é o filho desejado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59632" y="2782406"/>
            <a:ext cx="396044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li</a:t>
            </a:r>
            <a:r>
              <a:rPr lang="en-US" sz="1600" b="1" dirty="0" err="1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:</a:t>
            </a:r>
            <a:r>
              <a:rPr lang="en-US" sz="1600" b="1" dirty="0" err="1" smtClean="0">
                <a:solidFill>
                  <a:srgbClr val="FF8000"/>
                </a:solidFill>
                <a:latin typeface="Ubuntu Mono"/>
                <a:ea typeface="Times New Roman"/>
                <a:cs typeface="Times New Roman"/>
              </a:rPr>
              <a:t>nth-last-child</a:t>
            </a:r>
            <a:r>
              <a:rPr lang="en-US" sz="1600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3</a:t>
            </a:r>
            <a:r>
              <a:rPr lang="en-US" sz="1600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</a:t>
            </a:r>
            <a:r>
              <a:rPr lang="en-US" sz="1600" dirty="0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77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se não quisermos selecionar só um filho específico, mas um a cada dois, por exemplo, é possível?</a:t>
            </a:r>
          </a:p>
          <a:p>
            <a:pPr lvl="1"/>
            <a:r>
              <a:rPr lang="pt-BR" dirty="0" smtClean="0"/>
              <a:t>As </a:t>
            </a:r>
            <a:r>
              <a:rPr lang="pt-BR" dirty="0" err="1" smtClean="0"/>
              <a:t>pseudo-classes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nth-child</a:t>
            </a:r>
            <a:r>
              <a:rPr lang="pt-BR" dirty="0" smtClean="0"/>
              <a:t> e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nth-last-child</a:t>
            </a:r>
            <a:r>
              <a:rPr lang="pt-BR" dirty="0" smtClean="0"/>
              <a:t> aceitam um padrão utilizando “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59632" y="2996952"/>
            <a:ext cx="396044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li</a:t>
            </a:r>
            <a:r>
              <a:rPr lang="en-US" sz="1600" b="1" dirty="0" err="1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:</a:t>
            </a:r>
            <a:r>
              <a:rPr lang="en-US" sz="1600" b="1" dirty="0" err="1" smtClean="0">
                <a:solidFill>
                  <a:srgbClr val="FF8000"/>
                </a:solidFill>
                <a:latin typeface="Ubuntu Mono"/>
                <a:ea typeface="Times New Roman"/>
                <a:cs typeface="Times New Roman"/>
              </a:rPr>
              <a:t>nth-child</a:t>
            </a:r>
            <a:r>
              <a:rPr lang="en-US" sz="1600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3n</a:t>
            </a:r>
            <a:r>
              <a:rPr lang="en-US" sz="1600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</a:t>
            </a:r>
            <a:r>
              <a:rPr lang="en-US" sz="1600" dirty="0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710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criar um efeito de lista alternada, com as linhas pares de uma cor e ímpares de outra, é possível utilizar tanto o padrão “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2n</a:t>
            </a:r>
            <a:r>
              <a:rPr lang="pt-BR" dirty="0" smtClean="0"/>
              <a:t>” e “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2n-1</a:t>
            </a:r>
            <a:r>
              <a:rPr lang="pt-BR" dirty="0" smtClean="0"/>
              <a:t>”, quanto os valores “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odd</a:t>
            </a:r>
            <a:r>
              <a:rPr lang="pt-BR" dirty="0" smtClean="0"/>
              <a:t>” e “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even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59632" y="2708920"/>
            <a:ext cx="3960440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li</a:t>
            </a:r>
            <a:r>
              <a:rPr lang="en-US" sz="1600" b="1" dirty="0" err="1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:</a:t>
            </a:r>
            <a:r>
              <a:rPr lang="en-US" sz="1600" b="1" dirty="0" err="1" smtClean="0">
                <a:solidFill>
                  <a:srgbClr val="FF8000"/>
                </a:solidFill>
                <a:latin typeface="Ubuntu Mono"/>
                <a:ea typeface="Times New Roman"/>
                <a:cs typeface="Times New Roman"/>
              </a:rPr>
              <a:t>nth-child</a:t>
            </a:r>
            <a:r>
              <a:rPr lang="en-US" sz="1600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odd</a:t>
            </a:r>
            <a:r>
              <a:rPr lang="en-US" sz="1600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</a:t>
            </a:r>
            <a:r>
              <a:rPr lang="en-US" sz="1600" dirty="0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</a:p>
          <a:p>
            <a:pPr lvl="0">
              <a:lnSpc>
                <a:spcPct val="115000"/>
              </a:lnSpc>
            </a:pPr>
            <a:r>
              <a:rPr lang="en-US" sz="1600" dirty="0" err="1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li</a:t>
            </a:r>
            <a:r>
              <a:rPr lang="en-US" sz="1600" b="1" dirty="0" err="1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:</a:t>
            </a:r>
            <a:r>
              <a:rPr lang="en-US" sz="1600" b="1" dirty="0" err="1" smtClean="0">
                <a:solidFill>
                  <a:srgbClr val="FF8000"/>
                </a:solidFill>
                <a:latin typeface="Ubuntu Mono"/>
                <a:ea typeface="Times New Roman"/>
                <a:cs typeface="Times New Roman"/>
              </a:rPr>
              <a:t>nth-child</a:t>
            </a:r>
            <a:r>
              <a:rPr lang="en-US" sz="1600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even</a:t>
            </a:r>
            <a:r>
              <a:rPr lang="en-US" sz="1600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</a:t>
            </a:r>
            <a:r>
              <a:rPr lang="en-US" sz="1600" dirty="0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pt-BR" sz="1600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0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055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Considere o código abaixo: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Como selecionamos a primeira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section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971600" y="2060848"/>
            <a:ext cx="4572000" cy="30510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&lt;article&gt;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&lt;h1&gt;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Article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&lt;/h1&gt;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&lt;section&gt;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&lt;h1&gt;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Section 1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&lt;/h1&gt;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Paragraph 1 - Section 1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&lt;/p&gt;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Paragraph 2 - Section 1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&lt;/p&gt;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&lt;/section&gt;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&lt;section&gt;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&lt;h1&gt;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Section 2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&lt;/h1&gt;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Paragraph 1 - Section 2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&lt;/p&gt;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&lt;p&gt;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Paragraph 2 - Section 2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&lt;/p&gt;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&lt;/section&gt;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&lt;footer&gt;</a:t>
            </a:r>
            <a:r>
              <a:rPr lang="en-US" sz="12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Article footer</a:t>
            </a: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&lt;/footer&gt;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&lt;/article&gt;</a:t>
            </a:r>
            <a:endParaRPr lang="pt-BR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696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a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section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 smtClean="0"/>
              <a:t> não é o primeiro filho de nenhum elemento, não é possível selecioná-la com o que vimos</a:t>
            </a:r>
          </a:p>
          <a:p>
            <a:pPr lvl="1"/>
            <a:r>
              <a:rPr lang="pt-BR" dirty="0" err="1" smtClean="0"/>
              <a:t>Pseudo-classes</a:t>
            </a:r>
            <a:r>
              <a:rPr lang="pt-BR" dirty="0" smtClean="0"/>
              <a:t>: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first-of-type</a:t>
            </a:r>
            <a:r>
              <a:rPr lang="pt-BR" dirty="0" smtClean="0"/>
              <a:t> e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last-of-type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59632" y="2708920"/>
            <a:ext cx="396044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section</a:t>
            </a:r>
            <a:r>
              <a:rPr lang="en-US" sz="1600" b="1" dirty="0" err="1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:</a:t>
            </a:r>
            <a:r>
              <a:rPr lang="en-US" sz="1600" b="1" dirty="0" err="1" smtClean="0">
                <a:solidFill>
                  <a:srgbClr val="FF8000"/>
                </a:solidFill>
                <a:latin typeface="Ubuntu Mono"/>
                <a:ea typeface="Times New Roman"/>
                <a:cs typeface="Times New Roman"/>
              </a:rPr>
              <a:t>first-of-type</a:t>
            </a:r>
            <a:r>
              <a:rPr lang="en-US" sz="1600" dirty="0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 smtClean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0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774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Também existem as </a:t>
            </a:r>
            <a:r>
              <a:rPr lang="pt-BR" dirty="0" err="1" smtClean="0"/>
              <a:t>pseudo-classes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nth-of-type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(n)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nth-last-of-type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(n)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Seletores por Atributo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24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Selecionando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fazemos se quisermos estilizar os links cujo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href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 smtClean="0"/>
              <a:t>termina em “</a:t>
            </a:r>
            <a:r>
              <a:rPr lang="pt-BR" dirty="0" err="1" smtClean="0"/>
              <a:t>pdf</a:t>
            </a:r>
            <a:r>
              <a:rPr lang="pt-BR" dirty="0" smtClean="0"/>
              <a:t>”? Ou os links que apontam para um lugar específico?</a:t>
            </a:r>
          </a:p>
          <a:p>
            <a:pPr lvl="1"/>
            <a:r>
              <a:rPr lang="pt-BR" dirty="0" smtClean="0"/>
              <a:t>É possível selecionar elementos baseado nos valores dos atributos</a:t>
            </a:r>
          </a:p>
          <a:p>
            <a:pPr lvl="1"/>
            <a:r>
              <a:rPr lang="pt-BR" dirty="0" smtClean="0"/>
              <a:t>Utilizamos o símbolo de colchetes e indicamos o nome do atributo e qual valor ele deve ter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331640" y="3706462"/>
            <a:ext cx="4572000" cy="6586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a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[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="/home"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]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64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 dos 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o problema com o MANIFEST abaixo?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43608" y="4942909"/>
            <a:ext cx="626469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A seção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FALLBACK</a:t>
            </a:r>
            <a:r>
              <a:rPr lang="pt-BR" dirty="0" smtClean="0"/>
              <a:t> serve para indicar um arquivo para substituir outro em caso de problema de conexão. A linha deveria conter dois arquivos separados por espaço: o arquivo a ser usado quando online e na frente o arquivo a ser usado quando </a:t>
            </a:r>
            <a:r>
              <a:rPr lang="pt-BR" dirty="0" err="1" smtClean="0"/>
              <a:t>offline</a:t>
            </a:r>
            <a:r>
              <a:rPr lang="pt-BR" dirty="0" smtClean="0"/>
              <a:t>. Neste caso, o usuário deveria ter usado a seção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NETWORK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123728" y="2578722"/>
            <a:ext cx="352839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solidFill>
                  <a:srgbClr val="000000"/>
                </a:solidFill>
                <a:latin typeface="Ubuntu Mono"/>
                <a:ea typeface="Calibri"/>
                <a:cs typeface="Times New Roman"/>
              </a:rPr>
              <a:t>CACHE MANIFEST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solidFill>
                  <a:srgbClr val="000000"/>
                </a:solidFill>
                <a:latin typeface="Ubuntu Mono"/>
                <a:ea typeface="Calibri"/>
                <a:cs typeface="Times New Roman"/>
              </a:rPr>
              <a:t>tarefas.html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600" dirty="0">
              <a:solidFill>
                <a:srgbClr val="000000"/>
              </a:solidFill>
              <a:latin typeface="Ubuntu Mono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solidFill>
                  <a:srgbClr val="000000"/>
                </a:solidFill>
                <a:latin typeface="Ubuntu Mono"/>
                <a:ea typeface="Calibri"/>
                <a:cs typeface="Times New Roman"/>
              </a:rPr>
              <a:t>FALLBACK: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solidFill>
                  <a:srgbClr val="000000"/>
                </a:solidFill>
                <a:latin typeface="Ubuntu Mono"/>
                <a:ea typeface="Calibri"/>
                <a:cs typeface="Times New Roman"/>
              </a:rPr>
              <a:t>lista.html</a:t>
            </a:r>
            <a:endParaRPr lang="pt-B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1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realizar alguns tipos de comparação:</a:t>
            </a:r>
          </a:p>
          <a:p>
            <a:pPr lvl="1"/>
            <a:r>
              <a:rPr lang="pt-BR" dirty="0" smtClean="0"/>
              <a:t>Para o valor exato, utilizamos o símbolo de igual (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Se começa com, utilizamos circunflexo-igual (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^=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Se termina com, utilizamos cifrão-igual (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$=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Se contém, utilizamos asterisco-igual (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*=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Para a “palavra inteira”, utilizamos til-igual (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~=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230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selecionamos os links que terminam em “</a:t>
            </a:r>
            <a:r>
              <a:rPr lang="pt-BR" dirty="0" err="1" smtClean="0"/>
              <a:t>pdf</a:t>
            </a:r>
            <a:r>
              <a:rPr lang="pt-BR" dirty="0" smtClean="0"/>
              <a:t>”?</a:t>
            </a:r>
          </a:p>
          <a:p>
            <a:r>
              <a:rPr lang="pt-BR" dirty="0" smtClean="0"/>
              <a:t>E os que começam com “</a:t>
            </a:r>
            <a:r>
              <a:rPr lang="pt-BR" dirty="0" err="1" smtClean="0"/>
              <a:t>http</a:t>
            </a:r>
            <a:r>
              <a:rPr lang="pt-BR" dirty="0" smtClean="0"/>
              <a:t>”?</a:t>
            </a:r>
          </a:p>
          <a:p>
            <a:r>
              <a:rPr lang="pt-BR" dirty="0" smtClean="0"/>
              <a:t>Como selecionar todo elemento cujo id termina em “-</a:t>
            </a:r>
            <a:r>
              <a:rPr lang="pt-BR" dirty="0" err="1" smtClean="0"/>
              <a:t>table</a:t>
            </a:r>
            <a:r>
              <a:rPr lang="pt-BR" dirty="0" smtClean="0"/>
              <a:t>”?</a:t>
            </a:r>
          </a:p>
          <a:p>
            <a:r>
              <a:rPr lang="pt-BR" dirty="0" smtClean="0"/>
              <a:t>Como selecionamos as classes que contêm “-teste-” no meio?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259632" y="3269710"/>
            <a:ext cx="3456384" cy="3313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$="pdf"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]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 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^="http"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]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 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[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id$="-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table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]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 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[</a:t>
            </a:r>
            <a:r>
              <a:rPr lang="pt-BR" sz="1600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*="-teste-"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]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809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combinar os seletores já vistos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259632" y="2060848"/>
            <a:ext cx="4572000" cy="6217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 err="1">
                <a:solidFill>
                  <a:srgbClr val="0000FF"/>
                </a:solidFill>
                <a:latin typeface="Ubuntu Mono"/>
              </a:rPr>
              <a:t>td</a:t>
            </a:r>
            <a:r>
              <a:rPr lang="pt-BR" sz="1600" b="1" dirty="0" err="1">
                <a:solidFill>
                  <a:srgbClr val="000000"/>
                </a:solidFill>
                <a:latin typeface="Ubuntu Mono"/>
              </a:rPr>
              <a:t>:</a:t>
            </a:r>
            <a:r>
              <a:rPr lang="pt-BR" sz="1600" b="1" dirty="0" err="1">
                <a:solidFill>
                  <a:srgbClr val="FF8000"/>
                </a:solidFill>
                <a:latin typeface="Ubuntu Mono"/>
              </a:rPr>
              <a:t>nth-child</a:t>
            </a:r>
            <a:r>
              <a:rPr lang="pt-BR" sz="1600" b="1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Ubuntu Mono"/>
              </a:rPr>
              <a:t>2n-1</a:t>
            </a:r>
            <a:r>
              <a:rPr lang="pt-BR" sz="1600" b="1" dirty="0">
                <a:solidFill>
                  <a:srgbClr val="000000"/>
                </a:solidFill>
                <a:latin typeface="Ubuntu Mono"/>
              </a:rPr>
              <a:t>)[</a:t>
            </a:r>
            <a:r>
              <a:rPr lang="pt-BR" sz="1600" dirty="0">
                <a:solidFill>
                  <a:srgbClr val="000000"/>
                </a:solidFill>
                <a:latin typeface="Ubuntu Mono"/>
              </a:rPr>
              <a:t>id$="-</a:t>
            </a:r>
            <a:r>
              <a:rPr lang="pt-BR" sz="1600" dirty="0" err="1">
                <a:solidFill>
                  <a:srgbClr val="000000"/>
                </a:solidFill>
                <a:latin typeface="Ubuntu Mono"/>
              </a:rPr>
              <a:t>table</a:t>
            </a:r>
            <a:r>
              <a:rPr lang="pt-BR" sz="1600" dirty="0" smtClean="0">
                <a:solidFill>
                  <a:srgbClr val="000000"/>
                </a:solidFill>
                <a:latin typeface="Ubuntu Mono"/>
              </a:rPr>
              <a:t>"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]</a:t>
            </a:r>
            <a:r>
              <a:rPr lang="en-US" sz="1600" dirty="0" smtClean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882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Negação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selecionar também o que não atende ao seletor indicado</a:t>
            </a:r>
          </a:p>
          <a:p>
            <a:pPr lvl="1"/>
            <a:r>
              <a:rPr lang="pt-BR" dirty="0" err="1" smtClean="0"/>
              <a:t>Pseudo-classe</a:t>
            </a:r>
            <a:r>
              <a:rPr lang="pt-BR" dirty="0" smtClean="0"/>
              <a:t>: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not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  <a:r>
              <a:rPr lang="pt-BR" dirty="0" smtClean="0"/>
              <a:t>, onde o que você não quer fica dentro dos parênteses</a:t>
            </a:r>
          </a:p>
          <a:p>
            <a:pPr lvl="1"/>
            <a:r>
              <a:rPr lang="pt-BR" dirty="0" smtClean="0"/>
              <a:t>Exemplos: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331640" y="3433063"/>
            <a:ext cx="518457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input</a:t>
            </a:r>
            <a:r>
              <a:rPr lang="en-US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:</a:t>
            </a:r>
            <a:r>
              <a:rPr lang="en-US" sz="1600" b="1" dirty="0" err="1">
                <a:solidFill>
                  <a:srgbClr val="FF8000"/>
                </a:solidFill>
                <a:latin typeface="Ubuntu Mono"/>
                <a:ea typeface="Times New Roman"/>
                <a:cs typeface="Times New Roman"/>
              </a:rPr>
              <a:t>not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([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type=checkbox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]):</a:t>
            </a:r>
            <a:r>
              <a:rPr lang="en-US" sz="1600" b="1" dirty="0">
                <a:solidFill>
                  <a:srgbClr val="FF8000"/>
                </a:solidFill>
                <a:latin typeface="Ubuntu Mono"/>
                <a:ea typeface="Times New Roman"/>
                <a:cs typeface="Times New Roman"/>
              </a:rPr>
              <a:t>not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([</a:t>
            </a: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type=radio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])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 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li</a:t>
            </a:r>
            <a:r>
              <a:rPr lang="pt-BR" sz="1600" b="1" dirty="0" err="1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:</a:t>
            </a:r>
            <a:r>
              <a:rPr lang="pt-BR" sz="1600" b="1" dirty="0" err="1">
                <a:solidFill>
                  <a:srgbClr val="FF8000"/>
                </a:solidFill>
                <a:latin typeface="Ubuntu Mono"/>
                <a:ea typeface="Times New Roman"/>
                <a:cs typeface="Times New Roman"/>
              </a:rPr>
              <a:t>not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(:</a:t>
            </a:r>
            <a:r>
              <a:rPr lang="pt-BR" sz="1600" b="1" dirty="0" err="1">
                <a:solidFill>
                  <a:srgbClr val="FF8000"/>
                </a:solidFill>
                <a:latin typeface="Ubuntu Mono"/>
                <a:ea typeface="Times New Roman"/>
                <a:cs typeface="Times New Roman"/>
              </a:rPr>
              <a:t>nth-child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2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))</a:t>
            </a:r>
            <a:r>
              <a:rPr lang="pt-BR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98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Pseudo-Elementos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se quisermos estilizar a primeira letra ou a primeira linha de um parágrafo de forma diferente?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1059"/>
            <a:ext cx="46672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66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Pseudo-Elementos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CSS3 existem dois </a:t>
            </a:r>
            <a:r>
              <a:rPr lang="pt-BR" dirty="0" err="1" smtClean="0"/>
              <a:t>pseudo-elementos</a:t>
            </a:r>
            <a:endParaRPr lang="pt-BR" dirty="0" smtClean="0"/>
          </a:p>
          <a:p>
            <a:pPr lvl="1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::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first-letter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::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first-line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 smtClean="0"/>
              <a:t>Exemplo: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187624" y="3210303"/>
            <a:ext cx="4572000" cy="2338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p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::</a:t>
            </a:r>
            <a:r>
              <a:rPr lang="en-US" sz="1600" dirty="0">
                <a:solidFill>
                  <a:srgbClr val="FF8080"/>
                </a:solidFill>
                <a:latin typeface="Ubuntu Mono"/>
                <a:ea typeface="Times New Roman"/>
                <a:cs typeface="Times New Roman"/>
              </a:rPr>
              <a:t>first-letter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8080C0"/>
                </a:solidFill>
                <a:latin typeface="Ubuntu Mono"/>
                <a:ea typeface="Times New Roman"/>
                <a:cs typeface="Times New Roman"/>
              </a:rPr>
              <a:t>    font-size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: 400%;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8080C0"/>
                </a:solidFill>
                <a:latin typeface="Ubuntu Mono"/>
                <a:ea typeface="Times New Roman"/>
                <a:cs typeface="Times New Roman"/>
              </a:rPr>
              <a:t>    float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: left;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 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p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::</a:t>
            </a:r>
            <a:r>
              <a:rPr lang="en-US" sz="1600" dirty="0">
                <a:solidFill>
                  <a:srgbClr val="FF8080"/>
                </a:solidFill>
                <a:latin typeface="Ubuntu Mono"/>
                <a:ea typeface="Times New Roman"/>
                <a:cs typeface="Times New Roman"/>
              </a:rPr>
              <a:t>first-line</a:t>
            </a:r>
            <a:r>
              <a:rPr lang="en-US" sz="1600" dirty="0">
                <a:solidFill>
                  <a:srgbClr val="0000FF"/>
                </a:solidFill>
                <a:latin typeface="Ubuntu Mono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{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8080C0"/>
                </a:solidFill>
                <a:latin typeface="Ubuntu Mono"/>
                <a:ea typeface="Times New Roman"/>
                <a:cs typeface="Times New Roman"/>
              </a:rPr>
              <a:t>    </a:t>
            </a:r>
            <a:r>
              <a:rPr lang="pt-BR" sz="1600" b="1" dirty="0" err="1">
                <a:solidFill>
                  <a:srgbClr val="8080C0"/>
                </a:solidFill>
                <a:latin typeface="Ubuntu Mono"/>
                <a:ea typeface="Times New Roman"/>
                <a:cs typeface="Times New Roman"/>
              </a:rPr>
              <a:t>font-size</a:t>
            </a: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: 150%;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Ubuntu Mono"/>
                <a:ea typeface="Times New Roman"/>
                <a:cs typeface="Times New Roman"/>
              </a:rPr>
              <a:t>}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09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Seletores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914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Baseados em Estado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Pseudo-classes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enabled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disabled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checked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indeterminate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valid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invalid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required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02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Baseado na URL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Pseudo-classe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target</a:t>
            </a:r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 smtClean="0"/>
              <a:t>Exemplo:</a:t>
            </a:r>
          </a:p>
          <a:p>
            <a:pPr lvl="1"/>
            <a:r>
              <a:rPr lang="pt-BR" dirty="0"/>
              <a:t>http://en.wikipedia.org/wiki/Theory_of_computation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#History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345188" y="3212976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0000FF"/>
                </a:solidFill>
                <a:latin typeface="Ubuntu Mono"/>
              </a:rPr>
              <a:t>p</a:t>
            </a:r>
            <a:r>
              <a:rPr lang="pt-BR" sz="1600" b="1" dirty="0">
                <a:solidFill>
                  <a:srgbClr val="000000"/>
                </a:solidFill>
                <a:latin typeface="Ubuntu Mono"/>
              </a:rPr>
              <a:t>:</a:t>
            </a:r>
            <a:r>
              <a:rPr lang="pt-BR" sz="1600" b="1" dirty="0">
                <a:solidFill>
                  <a:srgbClr val="FF8000"/>
                </a:solidFill>
                <a:latin typeface="Ubuntu Mono"/>
              </a:rPr>
              <a:t>target</a:t>
            </a:r>
            <a:r>
              <a:rPr lang="pt-BR" sz="1600" dirty="0">
                <a:solidFill>
                  <a:srgbClr val="0000FF"/>
                </a:solidFill>
                <a:latin typeface="Ubuntu Mono"/>
              </a:rPr>
              <a:t> 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{</a:t>
            </a:r>
          </a:p>
          <a:p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}</a:t>
            </a:r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97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Utilize a página disponibilizada no </a:t>
            </a:r>
            <a:r>
              <a:rPr lang="pt-BR" dirty="0" err="1" smtClean="0"/>
              <a:t>BlackBoard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Estilize-a com CSS, utilizando os seletores vistos</a:t>
            </a:r>
          </a:p>
          <a:p>
            <a:pPr lvl="1"/>
            <a:r>
              <a:rPr lang="pt-BR" dirty="0" smtClean="0"/>
              <a:t>Destaque o </a:t>
            </a:r>
            <a:r>
              <a:rPr lang="pt-BR" b="1" dirty="0" smtClean="0"/>
              <a:t>primeiro artigo</a:t>
            </a:r>
            <a:r>
              <a:rPr lang="pt-BR" dirty="0" smtClean="0"/>
              <a:t>, colocando a fonte maior, e fazendo-o ocupar uma área maior</a:t>
            </a:r>
          </a:p>
          <a:p>
            <a:pPr lvl="2"/>
            <a:r>
              <a:rPr lang="pt-BR" dirty="0" smtClean="0"/>
              <a:t>Os demais artigos podem ser apresentados em duas colunas, com fonte menor</a:t>
            </a:r>
          </a:p>
          <a:p>
            <a:pPr lvl="1"/>
            <a:r>
              <a:rPr lang="pt-BR" dirty="0" smtClean="0"/>
              <a:t>Destaque a primeira letra do primeiro parágrafo do </a:t>
            </a:r>
            <a:r>
              <a:rPr lang="pt-BR" b="1" dirty="0" smtClean="0"/>
              <a:t>primeiro artigo</a:t>
            </a:r>
            <a:r>
              <a:rPr lang="pt-BR" dirty="0" smtClean="0"/>
              <a:t>, colocando-a em fonte maior</a:t>
            </a:r>
          </a:p>
          <a:p>
            <a:pPr lvl="1"/>
            <a:r>
              <a:rPr lang="pt-BR" dirty="0" smtClean="0"/>
              <a:t>Destaque o primeiro parágrafo de </a:t>
            </a:r>
            <a:r>
              <a:rPr lang="pt-BR" b="1" dirty="0" smtClean="0"/>
              <a:t>todos os artigos</a:t>
            </a:r>
            <a:r>
              <a:rPr lang="pt-BR" dirty="0" smtClean="0"/>
              <a:t>, colocando-o em negrito</a:t>
            </a:r>
          </a:p>
          <a:p>
            <a:pPr lvl="1"/>
            <a:r>
              <a:rPr lang="pt-BR" dirty="0" smtClean="0"/>
              <a:t>Dê um espaçamento maior abaixo do primeiro parágrafo após 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&lt;h1&gt;</a:t>
            </a:r>
            <a:r>
              <a:rPr lang="pt-BR" dirty="0" smtClean="0"/>
              <a:t> do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&lt;header&gt;</a:t>
            </a:r>
            <a:r>
              <a:rPr lang="pt-BR" dirty="0" smtClean="0"/>
              <a:t>, de modo que ele pareça um subtítulo</a:t>
            </a:r>
          </a:p>
          <a:p>
            <a:pPr lvl="1"/>
            <a:r>
              <a:rPr lang="pt-BR" dirty="0" smtClean="0"/>
              <a:t>Estilize a tabela, alternando as cores das linhas</a:t>
            </a:r>
          </a:p>
          <a:p>
            <a:pPr lvl="2"/>
            <a:r>
              <a:rPr lang="pt-BR" dirty="0" smtClean="0"/>
              <a:t>Dê um destaque discreto para a última linha</a:t>
            </a:r>
          </a:p>
          <a:p>
            <a:pPr lvl="2"/>
            <a:r>
              <a:rPr lang="pt-BR" dirty="0" smtClean="0"/>
              <a:t>Dê um destaque maior para a linha referente ao Santander</a:t>
            </a:r>
          </a:p>
          <a:p>
            <a:pPr lvl="1"/>
            <a:r>
              <a:rPr lang="pt-BR" dirty="0" smtClean="0"/>
              <a:t>Destaque todos os links para o “index.html”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52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 dos 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o problema com o MANIFEST abaixo?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43608" y="4942909"/>
            <a:ext cx="626469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Comentários no arquivo MANIFEST devem sempre iniciar a linha. Não se pode colocar um comentário na frente de uma linha válida.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123728" y="2578722"/>
            <a:ext cx="352839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solidFill>
                  <a:srgbClr val="000000"/>
                </a:solidFill>
                <a:latin typeface="Ubuntu Mono"/>
                <a:ea typeface="Calibri"/>
                <a:cs typeface="Times New Roman"/>
              </a:rPr>
              <a:t>CACHE MANIFEST #V0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solidFill>
                  <a:srgbClr val="000000"/>
                </a:solidFill>
                <a:latin typeface="Ubuntu Mono"/>
                <a:ea typeface="Calibri"/>
                <a:cs typeface="Times New Roman"/>
              </a:rPr>
              <a:t>tarefas.html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600" dirty="0">
              <a:solidFill>
                <a:srgbClr val="000000"/>
              </a:solidFill>
              <a:latin typeface="Ubuntu Mono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solidFill>
                  <a:srgbClr val="000000"/>
                </a:solidFill>
                <a:latin typeface="Ubuntu Mono"/>
                <a:ea typeface="Calibri"/>
                <a:cs typeface="Times New Roman"/>
              </a:rPr>
              <a:t>NETWORK: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solidFill>
                  <a:srgbClr val="000000"/>
                </a:solidFill>
                <a:latin typeface="Ubuntu Mono"/>
                <a:ea typeface="Calibri"/>
                <a:cs typeface="Times New Roman"/>
              </a:rPr>
              <a:t>lista.html #Sempre online</a:t>
            </a:r>
            <a:endParaRPr lang="pt-B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417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 dos 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o problema com o MANIFEST abaixo?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43608" y="4942909"/>
            <a:ext cx="62646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Faltou dois-pontos na frente da seção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NETWORK</a:t>
            </a:r>
            <a:r>
              <a:rPr lang="pt-BR" dirty="0" smtClean="0"/>
              <a:t>. Tanto ela quanto a seção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FALLBACK</a:t>
            </a:r>
            <a:r>
              <a:rPr lang="pt-BR" dirty="0" smtClean="0"/>
              <a:t> devem possuir dois-pontos na frente.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123728" y="2578722"/>
            <a:ext cx="352839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solidFill>
                  <a:srgbClr val="000000"/>
                </a:solidFill>
                <a:latin typeface="Ubuntu Mono"/>
                <a:ea typeface="Calibri"/>
                <a:cs typeface="Times New Roman"/>
              </a:rPr>
              <a:t>CACHE MANIFEST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solidFill>
                  <a:srgbClr val="000000"/>
                </a:solidFill>
                <a:latin typeface="Ubuntu Mono"/>
                <a:ea typeface="Calibri"/>
                <a:cs typeface="Times New Roman"/>
              </a:rPr>
              <a:t>tarefas.html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600" dirty="0">
              <a:solidFill>
                <a:srgbClr val="000000"/>
              </a:solidFill>
              <a:latin typeface="Ubuntu Mono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solidFill>
                  <a:srgbClr val="000000"/>
                </a:solidFill>
                <a:latin typeface="Ubuntu Mono"/>
                <a:ea typeface="Calibri"/>
                <a:cs typeface="Times New Roman"/>
              </a:rPr>
              <a:t>NETWORK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solidFill>
                  <a:srgbClr val="000000"/>
                </a:solidFill>
                <a:latin typeface="Ubuntu Mono"/>
                <a:ea typeface="Calibri"/>
                <a:cs typeface="Times New Roman"/>
              </a:rPr>
              <a:t>lista.html</a:t>
            </a:r>
            <a:endParaRPr lang="pt-B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396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Web </a:t>
            </a:r>
            <a:r>
              <a:rPr lang="pt-BR" dirty="0" err="1" smtClean="0"/>
              <a:t>Storage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 armazenar somente texto</a:t>
            </a:r>
          </a:p>
          <a:p>
            <a:pPr lvl="1"/>
            <a:r>
              <a:rPr lang="pt-BR" dirty="0" smtClean="0"/>
              <a:t>No entanto, o limite é alto, sendo possível armazenar grandes quantidades de informação</a:t>
            </a:r>
          </a:p>
          <a:p>
            <a:r>
              <a:rPr lang="pt-BR" dirty="0" smtClean="0"/>
              <a:t>No exercício, ao invés de salvar item a item, era para salvar o conteúdo do elemento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ul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 smtClean="0"/>
              <a:t> inteiro: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var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ul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document.getElementById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("tarefas");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window.localStorage.setItem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(ul.id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ul.innerHTML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r>
              <a:rPr lang="pt-BR" dirty="0" smtClean="0"/>
              <a:t>Para carregar a lista, bastava retornar o valor salvo no </a:t>
            </a:r>
            <a:r>
              <a:rPr lang="pt-BR" dirty="0" err="1" smtClean="0"/>
              <a:t>localStorage</a:t>
            </a:r>
            <a:r>
              <a:rPr lang="pt-BR" dirty="0" smtClean="0"/>
              <a:t> de uma vez:</a:t>
            </a:r>
          </a:p>
          <a:p>
            <a:pPr lvl="1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var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ul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document.getElementById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("tarefas");</a:t>
            </a:r>
            <a:br>
              <a:rPr lang="pt-B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ul.innerHTML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window.localStorage.getItem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(ul.id);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Seletores de Relacionamento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47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do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Tradicionalmente, como utilizamos CSS?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dirty="0" smtClean="0"/>
              <a:t>Como selecionamos os elementos a serem estilizados?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Aplicações Ricas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70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do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fazemos para estilizar todos os elementos de determinado tipo que esteja dentro de outro elemento?</a:t>
            </a:r>
          </a:p>
          <a:p>
            <a:pPr lvl="1"/>
            <a:r>
              <a:rPr lang="pt-BR" dirty="0" smtClean="0"/>
              <a:t>Por exemplo, todos os parágrafos (elemento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&lt;p&gt;</a:t>
            </a:r>
            <a:r>
              <a:rPr lang="pt-BR" dirty="0" smtClean="0"/>
              <a:t>) dentro de artigos (elementos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article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Quais dos elementos abaixo serão selecionados?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Aplicações Ricas para Internet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259632" y="3068960"/>
            <a:ext cx="1313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rgbClr val="0000FF"/>
                </a:solidFill>
                <a:latin typeface="Ubuntu Mono"/>
              </a:rPr>
              <a:t>article</a:t>
            </a:r>
            <a:r>
              <a:rPr lang="pt-BR" sz="1600" dirty="0">
                <a:solidFill>
                  <a:srgbClr val="0000FF"/>
                </a:solidFill>
                <a:latin typeface="Ubuntu Mono"/>
              </a:rPr>
              <a:t> p </a:t>
            </a:r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{</a:t>
            </a:r>
            <a:endParaRPr lang="pt-BR" sz="1600" b="1" dirty="0" smtClean="0">
              <a:solidFill>
                <a:srgbClr val="8080C0"/>
              </a:solidFill>
              <a:latin typeface="Ubuntu Mono"/>
            </a:endParaRPr>
          </a:p>
          <a:p>
            <a:r>
              <a:rPr lang="pt-BR" sz="1600" b="1" dirty="0" smtClean="0">
                <a:solidFill>
                  <a:srgbClr val="000000"/>
                </a:solidFill>
                <a:latin typeface="Ubuntu Mono"/>
              </a:rPr>
              <a:t>}</a:t>
            </a:r>
            <a:endParaRPr lang="pt-BR" sz="1600" dirty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67200"/>
            <a:ext cx="20955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67200"/>
            <a:ext cx="21621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16648</TotalTime>
  <Words>1963</Words>
  <Application>Microsoft Macintosh PowerPoint</Application>
  <PresentationFormat>Apresentação na tela (4:3)</PresentationFormat>
  <Paragraphs>374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Calibri</vt:lpstr>
      <vt:lpstr>Cambria</vt:lpstr>
      <vt:lpstr>Times New Roman</vt:lpstr>
      <vt:lpstr>Ubuntu Mono</vt:lpstr>
      <vt:lpstr>Arial</vt:lpstr>
      <vt:lpstr>Adjacência</vt:lpstr>
      <vt:lpstr>Novos Seletores do CSS3</vt:lpstr>
      <vt:lpstr>Revisão</vt:lpstr>
      <vt:lpstr>Revisão dos Exercícios</vt:lpstr>
      <vt:lpstr>Revisão dos Exercícios</vt:lpstr>
      <vt:lpstr>Revisão dos Exercícios</vt:lpstr>
      <vt:lpstr>Sobre Web Storage</vt:lpstr>
      <vt:lpstr>Seletores de Relacionamento</vt:lpstr>
      <vt:lpstr>Evolução do CSS</vt:lpstr>
      <vt:lpstr>Evolução do CSS</vt:lpstr>
      <vt:lpstr>Evolução do CSS</vt:lpstr>
      <vt:lpstr>Evolução do CSS</vt:lpstr>
      <vt:lpstr>Evolução do CSS</vt:lpstr>
      <vt:lpstr>Evolução do CSS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CSS3</vt:lpstr>
      <vt:lpstr>Seletores por Atributo</vt:lpstr>
      <vt:lpstr>Selecionando Atributos</vt:lpstr>
      <vt:lpstr>Selecionando Atributos</vt:lpstr>
      <vt:lpstr>Selecionando Atributos</vt:lpstr>
      <vt:lpstr>Selecionando Atributos</vt:lpstr>
      <vt:lpstr>Negação</vt:lpstr>
      <vt:lpstr>Pseudo-Elementos</vt:lpstr>
      <vt:lpstr>Pseudo-Elementos</vt:lpstr>
      <vt:lpstr>Outros Seletores</vt:lpstr>
      <vt:lpstr>Baseados em Estado</vt:lpstr>
      <vt:lpstr>Baseado na URL</vt:lpstr>
      <vt:lpstr>Exercício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estender as possibilidades do WordPress utilizando PHP</dc:title>
  <dc:creator>Gabriel de Faria Andery</dc:creator>
  <cp:lastModifiedBy>Gabriel de Faria Andery</cp:lastModifiedBy>
  <cp:revision>629</cp:revision>
  <dcterms:created xsi:type="dcterms:W3CDTF">2013-06-10T21:54:28Z</dcterms:created>
  <dcterms:modified xsi:type="dcterms:W3CDTF">2016-10-21T20:43:40Z</dcterms:modified>
</cp:coreProperties>
</file>