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38" r:id="rId3"/>
    <p:sldId id="323" r:id="rId4"/>
    <p:sldId id="334" r:id="rId5"/>
    <p:sldId id="320" r:id="rId6"/>
    <p:sldId id="322" r:id="rId7"/>
    <p:sldId id="335" r:id="rId8"/>
    <p:sldId id="325" r:id="rId9"/>
    <p:sldId id="340" r:id="rId10"/>
    <p:sldId id="321" r:id="rId11"/>
    <p:sldId id="319" r:id="rId12"/>
    <p:sldId id="339" r:id="rId13"/>
    <p:sldId id="336" r:id="rId14"/>
    <p:sldId id="329" r:id="rId15"/>
    <p:sldId id="330" r:id="rId16"/>
    <p:sldId id="341" r:id="rId17"/>
    <p:sldId id="337" r:id="rId18"/>
    <p:sldId id="332" r:id="rId19"/>
    <p:sldId id="333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20A13-0007-45B0-873E-D2BB5D2B3648}" type="datetimeFigureOut">
              <a:rPr lang="pt-BR" smtClean="0"/>
              <a:pPr/>
              <a:t>03/10/2013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6353A-73A0-4B46-8B28-63E030517B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64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03/10/2013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03/10/2013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03/10/2013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03/10/2013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03/10/2013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03/10/2013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03/10/2013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03/10/2013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03/10/2013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03/10/2013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5A44-8602-44BB-92F5-799B7755CF35}" type="datetimeFigureOut">
              <a:rPr lang="pt-BR" smtClean="0"/>
              <a:pPr/>
              <a:t>03/10/2013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B5A44-8602-44BB-92F5-799B7755CF35}" type="datetimeFigureOut">
              <a:rPr lang="pt-BR" smtClean="0"/>
              <a:pPr/>
              <a:t>03/10/2013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33F56-E2D0-46ED-BC6E-5585DEAB3A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dom/dom_nodetype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Aplicações Interativas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pt-BR" dirty="0" smtClean="0"/>
              <a:t>ábio de Toledo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closest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pt-BR" dirty="0" smtClean="0"/>
              <a:t>percorre a árvore DOM partindo dos elementos do objeto </a:t>
            </a:r>
            <a:r>
              <a:rPr lang="pt-BR" dirty="0" err="1" smtClean="0"/>
              <a:t>jQuery</a:t>
            </a:r>
            <a:r>
              <a:rPr lang="pt-BR" dirty="0" smtClean="0"/>
              <a:t> (pré-selecionados) atrás do primeiro elemento que corresponder ao filtro informado</a:t>
            </a:r>
          </a:p>
          <a:p>
            <a:pPr lvl="2">
              <a:buNone/>
            </a:pPr>
            <a:endParaRPr lang="pt-BR" dirty="0" smtClean="0"/>
          </a:p>
          <a:p>
            <a:pPr lvl="2">
              <a:buNone/>
            </a:pPr>
            <a:r>
              <a:rPr lang="pt-BR" dirty="0" smtClean="0"/>
              <a:t>Ex: </a:t>
            </a:r>
          </a:p>
          <a:p>
            <a:pPr lvl="2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$("span").closest ("div").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("border","1px solid blue");</a:t>
            </a:r>
            <a:endParaRPr lang="pt-BR" sz="2000" dirty="0" smtClean="0"/>
          </a:p>
          <a:p>
            <a:pPr lvl="2">
              <a:buNone/>
            </a:pPr>
            <a:endParaRPr lang="pt-B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add, </a:t>
            </a:r>
            <a:r>
              <a:rPr lang="en-US" dirty="0" err="1" smtClean="0"/>
              <a:t>addBack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pt-BR" sz="3600" dirty="0" smtClean="0"/>
              <a:t>add</a:t>
            </a:r>
          </a:p>
          <a:p>
            <a:pPr lvl="2"/>
            <a:r>
              <a:rPr lang="pt-BR" dirty="0" smtClean="0"/>
              <a:t>Adiciona elementos em um seletor</a:t>
            </a:r>
          </a:p>
          <a:p>
            <a:pPr lvl="2"/>
            <a:endParaRPr lang="pt-BR" dirty="0" smtClean="0"/>
          </a:p>
          <a:p>
            <a:pPr lvl="2">
              <a:buNone/>
            </a:pPr>
            <a:r>
              <a:rPr lang="pt-BR" dirty="0" smtClean="0"/>
              <a:t>Ex: </a:t>
            </a:r>
          </a:p>
          <a:p>
            <a:pPr lvl="2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$(“#minhaDiv”).css (“border”,“1px solid blue”).add (“p”).css (“background”,”yellow”); </a:t>
            </a:r>
            <a:endParaRPr lang="pt-BR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pt-BR" dirty="0" smtClean="0"/>
          </a:p>
        </p:txBody>
      </p:sp>
      <p:sp>
        <p:nvSpPr>
          <p:cNvPr id="5" name="Rectangle 4"/>
          <p:cNvSpPr/>
          <p:nvPr/>
        </p:nvSpPr>
        <p:spPr>
          <a:xfrm>
            <a:off x="1403648" y="4437112"/>
            <a:ext cx="2232248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 smtClean="0"/>
              <a:t>Jquery</a:t>
            </a:r>
          </a:p>
          <a:p>
            <a:r>
              <a:rPr lang="pt-BR" dirty="0" smtClean="0"/>
              <a:t>Element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339752" y="4509120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HTML</a:t>
            </a:r>
          </a:p>
          <a:p>
            <a:pPr algn="ctr"/>
            <a:r>
              <a:rPr lang="pt-BR" sz="1100" dirty="0" smtClean="0"/>
              <a:t>Elem.</a:t>
            </a:r>
          </a:p>
          <a:p>
            <a:pPr algn="ctr"/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#minhaDiv</a:t>
            </a:r>
            <a:endParaRPr lang="pt-BR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3635896" y="4869160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.css (“border”,“1px solid blue”)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1115616" y="5517232"/>
            <a:ext cx="2664296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600" dirty="0" smtClean="0"/>
              <a:t>Jquery</a:t>
            </a:r>
          </a:p>
          <a:p>
            <a:r>
              <a:rPr lang="pt-BR" sz="1400" dirty="0" smtClean="0"/>
              <a:t>Element</a:t>
            </a:r>
            <a:endParaRPr lang="pt-BR" sz="16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3131840" y="5634089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 smtClean="0"/>
          </a:p>
          <a:p>
            <a:pPr algn="r"/>
            <a:r>
              <a:rPr lang="pt-BR" sz="1100" dirty="0" smtClean="0"/>
              <a:t>p</a:t>
            </a:r>
            <a:endParaRPr lang="pt-BR" sz="1100" dirty="0"/>
          </a:p>
        </p:txBody>
      </p:sp>
      <p:sp>
        <p:nvSpPr>
          <p:cNvPr id="10" name="Rectangle 9"/>
          <p:cNvSpPr/>
          <p:nvPr/>
        </p:nvSpPr>
        <p:spPr>
          <a:xfrm>
            <a:off x="2915816" y="5634089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 smtClean="0"/>
          </a:p>
          <a:p>
            <a:pPr algn="r"/>
            <a:r>
              <a:rPr lang="pt-BR" sz="1100" dirty="0" smtClean="0"/>
              <a:t>p</a:t>
            </a:r>
            <a:endParaRPr lang="pt-BR" sz="1100" dirty="0"/>
          </a:p>
        </p:txBody>
      </p:sp>
      <p:sp>
        <p:nvSpPr>
          <p:cNvPr id="11" name="Rectangle 10"/>
          <p:cNvSpPr/>
          <p:nvPr/>
        </p:nvSpPr>
        <p:spPr>
          <a:xfrm>
            <a:off x="2699792" y="5634505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 smtClean="0"/>
          </a:p>
          <a:p>
            <a:pPr algn="r"/>
            <a:r>
              <a:rPr lang="pt-BR" sz="1100" dirty="0" smtClean="0"/>
              <a:t>p</a:t>
            </a:r>
            <a:endParaRPr lang="pt-BR" sz="1100" dirty="0"/>
          </a:p>
        </p:txBody>
      </p:sp>
      <p:sp>
        <p:nvSpPr>
          <p:cNvPr id="13" name="Rectangle 12"/>
          <p:cNvSpPr/>
          <p:nvPr/>
        </p:nvSpPr>
        <p:spPr>
          <a:xfrm>
            <a:off x="1907704" y="5634089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dirty="0" smtClean="0"/>
          </a:p>
          <a:p>
            <a:pPr algn="ctr"/>
            <a:r>
              <a:rPr lang="pt-BR" sz="1100" dirty="0" smtClean="0"/>
              <a:t>HTML</a:t>
            </a:r>
          </a:p>
          <a:p>
            <a:pPr algn="ctr"/>
            <a:r>
              <a:rPr lang="pt-BR" sz="1100" dirty="0" smtClean="0"/>
              <a:t>Elem.</a:t>
            </a:r>
          </a:p>
          <a:p>
            <a:pPr algn="ctr"/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#minhaDiv</a:t>
            </a:r>
            <a:endParaRPr lang="pt-BR" sz="1100" dirty="0" smtClean="0"/>
          </a:p>
          <a:p>
            <a:pPr algn="ctr"/>
            <a:endParaRPr lang="pt-BR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3792294" y="6011996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.css (“background”,”yellow”)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add, </a:t>
            </a:r>
            <a:r>
              <a:rPr lang="en-US" dirty="0" err="1" smtClean="0"/>
              <a:t>addBack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pt-BR" sz="3600" dirty="0" smtClean="0"/>
              <a:t>addBack</a:t>
            </a:r>
          </a:p>
          <a:p>
            <a:pPr lvl="2"/>
            <a:r>
              <a:rPr lang="pt-BR" dirty="0" smtClean="0"/>
              <a:t>Traz elementos já filtrados de volta ao seletor</a:t>
            </a:r>
          </a:p>
          <a:p>
            <a:pPr lvl="2"/>
            <a:endParaRPr lang="pt-BR" dirty="0" smtClean="0"/>
          </a:p>
          <a:p>
            <a:pPr lvl="2">
              <a:buNone/>
            </a:pPr>
            <a:r>
              <a:rPr lang="pt-BR" dirty="0" smtClean="0"/>
              <a:t>Ex: </a:t>
            </a:r>
          </a:p>
          <a:p>
            <a:pPr lvl="2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$("#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minhaDiv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").find("p").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("border","1px solid blue").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addBack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background","yellow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pt-BR" dirty="0" smtClean="0"/>
          </a:p>
        </p:txBody>
      </p:sp>
      <p:sp>
        <p:nvSpPr>
          <p:cNvPr id="5" name="Rectangle 4"/>
          <p:cNvSpPr/>
          <p:nvPr/>
        </p:nvSpPr>
        <p:spPr>
          <a:xfrm>
            <a:off x="467544" y="4437112"/>
            <a:ext cx="2232248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 smtClean="0"/>
              <a:t>Jquery</a:t>
            </a:r>
          </a:p>
          <a:p>
            <a:r>
              <a:rPr lang="pt-BR" dirty="0" smtClean="0"/>
              <a:t>Element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403648" y="4509120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HTML</a:t>
            </a:r>
          </a:p>
          <a:p>
            <a:pPr algn="ctr"/>
            <a:r>
              <a:rPr lang="pt-BR" sz="1100" dirty="0" smtClean="0"/>
              <a:t>Elem.</a:t>
            </a:r>
          </a:p>
          <a:p>
            <a:pPr algn="ctr"/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#minhaDiv</a:t>
            </a:r>
            <a:endParaRPr lang="pt-BR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2699792" y="486916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.find (“p”)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4427984" y="5733256"/>
            <a:ext cx="2664296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600" dirty="0" smtClean="0"/>
              <a:t>Jquery</a:t>
            </a:r>
          </a:p>
          <a:p>
            <a:r>
              <a:rPr lang="pt-BR" sz="1400" dirty="0" smtClean="0"/>
              <a:t>Element</a:t>
            </a:r>
            <a:endParaRPr lang="pt-BR" sz="16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6444208" y="5850113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 smtClean="0"/>
          </a:p>
          <a:p>
            <a:pPr algn="r"/>
            <a:r>
              <a:rPr lang="pt-BR" sz="1100" dirty="0" smtClean="0"/>
              <a:t>p</a:t>
            </a:r>
            <a:endParaRPr lang="pt-BR" sz="1100" dirty="0"/>
          </a:p>
        </p:txBody>
      </p:sp>
      <p:sp>
        <p:nvSpPr>
          <p:cNvPr id="10" name="Rectangle 9"/>
          <p:cNvSpPr/>
          <p:nvPr/>
        </p:nvSpPr>
        <p:spPr>
          <a:xfrm>
            <a:off x="6228184" y="5850113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 smtClean="0"/>
          </a:p>
          <a:p>
            <a:pPr algn="r"/>
            <a:r>
              <a:rPr lang="pt-BR" sz="1100" dirty="0" smtClean="0"/>
              <a:t>p</a:t>
            </a:r>
            <a:endParaRPr lang="pt-BR" sz="1100" dirty="0"/>
          </a:p>
        </p:txBody>
      </p:sp>
      <p:sp>
        <p:nvSpPr>
          <p:cNvPr id="11" name="Rectangle 10"/>
          <p:cNvSpPr/>
          <p:nvPr/>
        </p:nvSpPr>
        <p:spPr>
          <a:xfrm>
            <a:off x="6012160" y="5850529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 smtClean="0"/>
          </a:p>
          <a:p>
            <a:pPr algn="r"/>
            <a:r>
              <a:rPr lang="pt-BR" sz="1100" dirty="0" smtClean="0"/>
              <a:t>p</a:t>
            </a:r>
            <a:endParaRPr lang="pt-BR" sz="1100" dirty="0"/>
          </a:p>
        </p:txBody>
      </p:sp>
      <p:sp>
        <p:nvSpPr>
          <p:cNvPr id="13" name="Rectangle 12"/>
          <p:cNvSpPr/>
          <p:nvPr/>
        </p:nvSpPr>
        <p:spPr>
          <a:xfrm>
            <a:off x="5220072" y="5850113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dirty="0" smtClean="0"/>
          </a:p>
          <a:p>
            <a:pPr algn="ctr"/>
            <a:r>
              <a:rPr lang="pt-BR" sz="1100" dirty="0" smtClean="0"/>
              <a:t>HTML</a:t>
            </a:r>
          </a:p>
          <a:p>
            <a:pPr algn="ctr"/>
            <a:r>
              <a:rPr lang="pt-BR" sz="1100" dirty="0" smtClean="0"/>
              <a:t>Elem.</a:t>
            </a:r>
          </a:p>
          <a:p>
            <a:pPr algn="ctr"/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#minhaDiv</a:t>
            </a:r>
            <a:endParaRPr lang="pt-BR" sz="1100" dirty="0" smtClean="0"/>
          </a:p>
          <a:p>
            <a:pPr algn="ctr"/>
            <a:endParaRPr lang="pt-BR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7092280" y="5766355"/>
            <a:ext cx="1824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background","yellow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pt-BR" sz="1600" dirty="0"/>
          </a:p>
        </p:txBody>
      </p:sp>
      <p:sp>
        <p:nvSpPr>
          <p:cNvPr id="16" name="Rectangle 15"/>
          <p:cNvSpPr/>
          <p:nvPr/>
        </p:nvSpPr>
        <p:spPr>
          <a:xfrm>
            <a:off x="4427984" y="4437112"/>
            <a:ext cx="2664296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600" dirty="0" smtClean="0"/>
              <a:t>Jquery</a:t>
            </a:r>
          </a:p>
          <a:p>
            <a:r>
              <a:rPr lang="pt-BR" sz="1400" dirty="0" smtClean="0"/>
              <a:t>Element</a:t>
            </a:r>
            <a:endParaRPr lang="pt-BR" sz="1600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6444208" y="4553969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 smtClean="0"/>
          </a:p>
          <a:p>
            <a:pPr algn="r"/>
            <a:r>
              <a:rPr lang="pt-BR" sz="1100" dirty="0" smtClean="0"/>
              <a:t>p</a:t>
            </a:r>
            <a:endParaRPr lang="pt-BR" sz="1100" dirty="0"/>
          </a:p>
        </p:txBody>
      </p:sp>
      <p:sp>
        <p:nvSpPr>
          <p:cNvPr id="18" name="Rectangle 17"/>
          <p:cNvSpPr/>
          <p:nvPr/>
        </p:nvSpPr>
        <p:spPr>
          <a:xfrm>
            <a:off x="6228184" y="4553969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 smtClean="0"/>
          </a:p>
          <a:p>
            <a:pPr algn="r"/>
            <a:r>
              <a:rPr lang="pt-BR" sz="1100" dirty="0" smtClean="0"/>
              <a:t>p</a:t>
            </a:r>
            <a:endParaRPr lang="pt-BR" sz="1100" dirty="0"/>
          </a:p>
        </p:txBody>
      </p:sp>
      <p:sp>
        <p:nvSpPr>
          <p:cNvPr id="19" name="Rectangle 18"/>
          <p:cNvSpPr/>
          <p:nvPr/>
        </p:nvSpPr>
        <p:spPr>
          <a:xfrm>
            <a:off x="5508104" y="4554385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HTML</a:t>
            </a:r>
          </a:p>
          <a:p>
            <a:pPr algn="ctr"/>
            <a:r>
              <a:rPr lang="pt-BR" sz="1100" dirty="0" smtClean="0"/>
              <a:t>Elem.</a:t>
            </a:r>
          </a:p>
          <a:p>
            <a:pPr algn="r"/>
            <a:r>
              <a:rPr lang="pt-BR" sz="1100" dirty="0" smtClean="0"/>
              <a:t>p</a:t>
            </a:r>
            <a:endParaRPr lang="pt-BR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7020272" y="4437112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("border","1px solid blue)</a:t>
            </a:r>
            <a:endParaRPr lang="pt-BR" sz="16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987824" y="4653136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987824" y="5373216"/>
            <a:ext cx="266429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51520" y="5733256"/>
            <a:ext cx="2664296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600" dirty="0" smtClean="0"/>
              <a:t>Jquery</a:t>
            </a:r>
          </a:p>
          <a:p>
            <a:r>
              <a:rPr lang="pt-BR" sz="1400" dirty="0" smtClean="0"/>
              <a:t>Element</a:t>
            </a:r>
            <a:endParaRPr lang="pt-BR" sz="1600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2267744" y="5850113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 smtClean="0"/>
          </a:p>
          <a:p>
            <a:pPr algn="r"/>
            <a:r>
              <a:rPr lang="pt-BR" sz="1100" dirty="0" smtClean="0"/>
              <a:t>p</a:t>
            </a:r>
            <a:endParaRPr lang="pt-BR" sz="1100" dirty="0"/>
          </a:p>
        </p:txBody>
      </p:sp>
      <p:sp>
        <p:nvSpPr>
          <p:cNvPr id="28" name="Rectangle 27"/>
          <p:cNvSpPr/>
          <p:nvPr/>
        </p:nvSpPr>
        <p:spPr>
          <a:xfrm>
            <a:off x="2051720" y="5850113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 smtClean="0"/>
          </a:p>
          <a:p>
            <a:pPr algn="r"/>
            <a:r>
              <a:rPr lang="pt-BR" sz="1100" dirty="0" smtClean="0"/>
              <a:t>p</a:t>
            </a:r>
            <a:endParaRPr lang="pt-BR" sz="1100" dirty="0"/>
          </a:p>
        </p:txBody>
      </p:sp>
      <p:sp>
        <p:nvSpPr>
          <p:cNvPr id="29" name="Rectangle 28"/>
          <p:cNvSpPr/>
          <p:nvPr/>
        </p:nvSpPr>
        <p:spPr>
          <a:xfrm>
            <a:off x="1331640" y="5850529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HTML</a:t>
            </a:r>
          </a:p>
          <a:p>
            <a:pPr algn="ctr"/>
            <a:r>
              <a:rPr lang="pt-BR" sz="1100" dirty="0" smtClean="0"/>
              <a:t>Elem.</a:t>
            </a:r>
          </a:p>
          <a:p>
            <a:pPr algn="r"/>
            <a:r>
              <a:rPr lang="pt-BR" sz="1100" dirty="0" smtClean="0"/>
              <a:t>p</a:t>
            </a:r>
            <a:endParaRPr lang="pt-BR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2870893" y="622802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.addBack()</a:t>
            </a:r>
            <a:endParaRPr lang="pt-BR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987824" y="6021288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first,last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pt-BR" sz="2400" dirty="0" smtClean="0"/>
              <a:t>Retorna o primeiro e o último elemento, respectivamente, de uma coleção de elementos pré selecionados (objeto </a:t>
            </a:r>
            <a:r>
              <a:rPr lang="pt-BR" sz="2400" dirty="0" err="1" smtClean="0"/>
              <a:t>jQuery</a:t>
            </a:r>
            <a:r>
              <a:rPr lang="pt-BR" sz="2400" dirty="0" smtClean="0"/>
              <a:t>)</a:t>
            </a:r>
          </a:p>
          <a:p>
            <a:pPr lvl="2"/>
            <a:endParaRPr lang="pt-BR" dirty="0" smtClean="0"/>
          </a:p>
          <a:p>
            <a:pPr lvl="2">
              <a:buNone/>
            </a:pPr>
            <a:r>
              <a:rPr lang="pt-BR" dirty="0" smtClean="0"/>
              <a:t>Ex:</a:t>
            </a:r>
          </a:p>
          <a:p>
            <a:pPr lvl="2">
              <a:buNone/>
            </a:pPr>
            <a:endParaRPr lang="pt-BR" dirty="0" smtClean="0"/>
          </a:p>
          <a:p>
            <a:pPr lvl="2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$('#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minhaDiv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').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children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first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().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background-color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red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 lvl="2">
              <a:buNone/>
            </a:pP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$('#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minhaDiv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').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children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last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().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background-color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red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');</a:t>
            </a:r>
            <a:endParaRPr lang="pt-B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pt-BR" dirty="0" smtClean="0"/>
              <a:t>Recebe uma função como parâmetro, que é aplicada a cada elemento do objeto </a:t>
            </a:r>
            <a:r>
              <a:rPr lang="pt-BR" dirty="0" err="1" smtClean="0"/>
              <a:t>jQuery</a:t>
            </a:r>
            <a:r>
              <a:rPr lang="pt-BR" dirty="0" smtClean="0"/>
              <a:t> criando um novo objeto </a:t>
            </a:r>
            <a:r>
              <a:rPr lang="pt-BR" dirty="0" err="1" smtClean="0"/>
              <a:t>jQuery</a:t>
            </a:r>
            <a:r>
              <a:rPr lang="pt-BR" dirty="0" smtClean="0"/>
              <a:t>, contendo o resultado da execução dessa função.</a:t>
            </a:r>
          </a:p>
          <a:p>
            <a:pPr lvl="1"/>
            <a:endParaRPr lang="pt-BR" dirty="0" smtClean="0"/>
          </a:p>
          <a:p>
            <a:pPr lvl="1">
              <a:buNone/>
            </a:pPr>
            <a:r>
              <a:rPr lang="pt-BR" dirty="0" smtClean="0"/>
              <a:t>Ex: </a:t>
            </a:r>
          </a:p>
          <a:p>
            <a:pPr lvl="2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paragrafos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$('p').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() { </a:t>
            </a:r>
          </a:p>
          <a:p>
            <a:pPr lvl="2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$(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html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}).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join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();</a:t>
            </a:r>
          </a:p>
          <a:p>
            <a:pPr lvl="2">
              <a:buNone/>
            </a:pP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paragrafos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pt-B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next,nextAll,nextUntil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147" y="1600200"/>
            <a:ext cx="8229600" cy="4525963"/>
          </a:xfrm>
        </p:spPr>
        <p:txBody>
          <a:bodyPr>
            <a:noAutofit/>
          </a:bodyPr>
          <a:lstStyle/>
          <a:p>
            <a:pPr lvl="1"/>
            <a:r>
              <a:rPr lang="pt-BR" sz="2400" dirty="0" err="1" smtClean="0"/>
              <a:t>next</a:t>
            </a:r>
            <a:r>
              <a:rPr lang="pt-BR" sz="2400" dirty="0" smtClean="0"/>
              <a:t>: retorna o próximo elemento ao elemento pré-selecionado no objeto </a:t>
            </a:r>
            <a:r>
              <a:rPr lang="pt-BR" sz="2400" dirty="0" err="1" smtClean="0"/>
              <a:t>jQuery</a:t>
            </a:r>
            <a:endParaRPr lang="pt-BR" sz="2400" dirty="0" smtClean="0"/>
          </a:p>
          <a:p>
            <a:pPr lvl="1"/>
            <a:endParaRPr lang="pt-BR" sz="2400" dirty="0" smtClean="0"/>
          </a:p>
          <a:p>
            <a:pPr lvl="1"/>
            <a:r>
              <a:rPr lang="pt-BR" sz="2400" dirty="0" err="1" smtClean="0"/>
              <a:t>nextAll</a:t>
            </a:r>
            <a:r>
              <a:rPr lang="pt-BR" sz="2400" dirty="0" smtClean="0"/>
              <a:t>: retorna todos os elementos irmãos após o elemento pré-selecionado no objeto </a:t>
            </a:r>
            <a:r>
              <a:rPr lang="pt-BR" sz="2400" dirty="0" err="1" smtClean="0"/>
              <a:t>jQuery</a:t>
            </a:r>
            <a:endParaRPr lang="pt-BR" sz="2400" dirty="0" smtClean="0"/>
          </a:p>
          <a:p>
            <a:pPr lvl="1"/>
            <a:endParaRPr lang="pt-BR" sz="2400" dirty="0" smtClean="0"/>
          </a:p>
          <a:p>
            <a:pPr lvl="1">
              <a:buNone/>
            </a:pPr>
            <a:r>
              <a:rPr lang="pt-BR" sz="2000" dirty="0" smtClean="0"/>
              <a:t>Ex: </a:t>
            </a:r>
          </a:p>
          <a:p>
            <a:pPr lvl="1">
              <a:buNone/>
            </a:pP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$('#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minhaDiv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').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find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 ("p").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last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background-color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red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 lvl="1">
              <a:buNone/>
            </a:pPr>
            <a:endParaRPr lang="pt-BR" sz="13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$('#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minhaDiv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').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find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 ("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span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").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background-color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red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 lvl="1">
              <a:buNone/>
            </a:pPr>
            <a:endParaRPr lang="pt-BR" sz="13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$('#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minhaDiv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').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find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 ("p").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first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nextAll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background-color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red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 lvl="2">
              <a:buNone/>
            </a:pPr>
            <a:endParaRPr lang="pt-BR" sz="2000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5796136" y="105273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prev,prevAll,prevUntil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next,nextAll,nextUntil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147" y="1600200"/>
            <a:ext cx="8229600" cy="4525963"/>
          </a:xfrm>
        </p:spPr>
        <p:txBody>
          <a:bodyPr>
            <a:noAutofit/>
          </a:bodyPr>
          <a:lstStyle/>
          <a:p>
            <a:pPr lvl="1"/>
            <a:r>
              <a:rPr lang="pt-BR" sz="2400" dirty="0" err="1" smtClean="0"/>
              <a:t>nextUntil</a:t>
            </a:r>
            <a:r>
              <a:rPr lang="pt-BR" sz="2400" dirty="0" smtClean="0"/>
              <a:t>: retorna todos os elementos irmãos após o elemento pré-selecionado até encontrar a condição passada como parâmetro. Se não for informada nenhuma condição, ele funciona como um </a:t>
            </a:r>
            <a:r>
              <a:rPr lang="pt-BR" sz="2400" dirty="0" err="1" smtClean="0"/>
              <a:t>nextAll</a:t>
            </a:r>
            <a:endParaRPr lang="pt-BR" sz="1800" dirty="0" smtClean="0"/>
          </a:p>
          <a:p>
            <a:pPr lvl="2">
              <a:buNone/>
            </a:pPr>
            <a:endParaRPr lang="pt-BR" sz="2000" dirty="0" smtClean="0"/>
          </a:p>
          <a:p>
            <a:pPr lvl="2">
              <a:buNone/>
            </a:pPr>
            <a:r>
              <a:rPr lang="pt-BR" sz="2000" dirty="0" smtClean="0"/>
              <a:t>Ex: </a:t>
            </a:r>
          </a:p>
          <a:p>
            <a:pPr lvl="2">
              <a:buNone/>
            </a:pPr>
            <a:endParaRPr lang="pt-BR" sz="2000" dirty="0" smtClean="0"/>
          </a:p>
          <a:p>
            <a:pPr lvl="2"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$('#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minhaDiv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').find("p").first().next().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nextUntil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("span").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('background-color', 'red');</a:t>
            </a:r>
            <a:endParaRPr lang="pt-BR" sz="1300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pt-BR" sz="2000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5796136" y="105273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prev,prevAll,prevUntil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siblings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2"/>
            <a:r>
              <a:rPr lang="pt-BR" dirty="0" smtClean="0"/>
              <a:t>Retorna os irmãos dos elementos pré-selecionados no objeto </a:t>
            </a:r>
            <a:r>
              <a:rPr lang="pt-BR" dirty="0" err="1" smtClean="0"/>
              <a:t>jQuery</a:t>
            </a:r>
            <a:endParaRPr lang="pt-BR" dirty="0" smtClean="0"/>
          </a:p>
          <a:p>
            <a:pPr lvl="2"/>
            <a:endParaRPr lang="pt-BR" dirty="0" smtClean="0"/>
          </a:p>
          <a:p>
            <a:pPr lvl="2">
              <a:buNone/>
            </a:pPr>
            <a:r>
              <a:rPr lang="pt-BR" dirty="0" smtClean="0"/>
              <a:t>Ex:</a:t>
            </a:r>
          </a:p>
          <a:p>
            <a:pPr lvl="2">
              <a:buNone/>
            </a:pPr>
            <a:endParaRPr lang="pt-BR" dirty="0" smtClean="0"/>
          </a:p>
          <a:p>
            <a:pPr lvl="2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$('#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minhaDiv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').find("p").first().next().siblings("p").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('background-color', 'red');</a:t>
            </a:r>
            <a:endParaRPr lang="pt-B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pt-BR" dirty="0" smtClean="0"/>
              <a:t>Retorna uma parte do conjunto de elementos pré selecionados. Com um parâmetro, traz a partir do índice informado. Com dois parâmetros, traz o intervalo definido pelos índices.</a:t>
            </a:r>
          </a:p>
          <a:p>
            <a:pPr lvl="1"/>
            <a:endParaRPr lang="pt-BR" sz="2000" dirty="0" smtClean="0"/>
          </a:p>
          <a:p>
            <a:pPr lvl="2">
              <a:buNone/>
            </a:pPr>
            <a:r>
              <a:rPr lang="pt-BR" dirty="0" smtClean="0"/>
              <a:t>Ex: </a:t>
            </a:r>
          </a:p>
          <a:p>
            <a:pPr lvl="2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$('#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minhaDiv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').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children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().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slice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(2).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background-color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red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 lvl="2">
              <a:buNone/>
            </a:pP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$('#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minhaDiv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').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children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().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slice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(2,4).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background-color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red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');</a:t>
            </a:r>
            <a:endParaRPr lang="pt-BR" sz="2000" dirty="0" smtClean="0"/>
          </a:p>
          <a:p>
            <a:pPr lvl="2">
              <a:buNone/>
            </a:pPr>
            <a:endParaRPr lang="pt-B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parent,parents,parentsUntil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pt-BR" sz="2400" u="sng" dirty="0" err="1" smtClean="0"/>
              <a:t>parent</a:t>
            </a:r>
            <a:r>
              <a:rPr lang="pt-BR" sz="2400" dirty="0" smtClean="0"/>
              <a:t>: retorna o pai do elemento pré selecionado</a:t>
            </a:r>
          </a:p>
          <a:p>
            <a:pPr lvl="1"/>
            <a:endParaRPr lang="pt-BR" sz="500" dirty="0" smtClean="0"/>
          </a:p>
          <a:p>
            <a:pPr lvl="1"/>
            <a:r>
              <a:rPr lang="pt-BR" sz="2400" u="sng" dirty="0" err="1" smtClean="0"/>
              <a:t>parents</a:t>
            </a:r>
            <a:r>
              <a:rPr lang="pt-BR" sz="2400" dirty="0" smtClean="0"/>
              <a:t>: retorna todos os pais do elemento pré-selecionado</a:t>
            </a:r>
          </a:p>
          <a:p>
            <a:pPr lvl="1"/>
            <a:endParaRPr lang="pt-BR" sz="500" dirty="0" smtClean="0"/>
          </a:p>
          <a:p>
            <a:pPr lvl="1"/>
            <a:r>
              <a:rPr lang="pt-BR" sz="2400" u="sng" dirty="0" err="1" smtClean="0"/>
              <a:t>parentsUntil</a:t>
            </a:r>
            <a:r>
              <a:rPr lang="pt-BR" sz="2400" dirty="0" smtClean="0"/>
              <a:t>: retorna todos os pais do elemento pré-selecionado até encontrar a condição passada como parâmetro.</a:t>
            </a:r>
          </a:p>
          <a:p>
            <a:pPr lvl="1"/>
            <a:endParaRPr lang="pt-BR" sz="500" dirty="0" smtClean="0"/>
          </a:p>
          <a:p>
            <a:pPr lvl="2">
              <a:buNone/>
            </a:pPr>
            <a:r>
              <a:rPr lang="pt-BR" dirty="0" smtClean="0"/>
              <a:t>Ex: </a:t>
            </a:r>
          </a:p>
          <a:p>
            <a:pPr lvl="2">
              <a:buNone/>
            </a:pPr>
            <a:endParaRPr lang="pt-BR" sz="500" dirty="0" smtClean="0"/>
          </a:p>
          <a:p>
            <a:pPr lvl="2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$('p').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parent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().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background-color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red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 lvl="2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$('p').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parents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().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background-color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red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 lvl="2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$('p').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parentsUntil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("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body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").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background-color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red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');</a:t>
            </a:r>
            <a:endParaRPr lang="pt-B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Atravessamento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Métodos de Atravessamento</a:t>
            </a:r>
            <a:endParaRPr lang="pt-BR" sz="2800" i="1" dirty="0" smtClean="0"/>
          </a:p>
          <a:p>
            <a:pPr lvl="1"/>
            <a:r>
              <a:rPr lang="pt-BR" dirty="0" smtClean="0"/>
              <a:t>Conjuntos de métodos para percorrer a árvore DOM através de sua hierarquia.</a:t>
            </a:r>
          </a:p>
          <a:p>
            <a:endParaRPr lang="pt-BR" dirty="0" smtClean="0"/>
          </a:p>
          <a:p>
            <a:pPr lvl="2"/>
            <a:endParaRPr lang="pt-B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54726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&lt;style&gt;</a:t>
            </a:r>
          </a:p>
          <a:p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div, p, span { border: 1px solid red; background: white }</a:t>
            </a:r>
          </a:p>
          <a:p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div { width:150px; height:150px; margin:10px; float:left; }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p { font-size:16px; 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color:blue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; margin:0 10px; padding:2px;}</a:t>
            </a:r>
          </a:p>
          <a:p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&lt;/style&gt;</a:t>
            </a:r>
          </a:p>
          <a:p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endParaRPr lang="pt-BR" sz="105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&lt;div id="minhaDiv"&gt;</a:t>
            </a:r>
          </a:p>
          <a:p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	&lt;p&gt;paragrafo 1&lt;/p&gt;</a:t>
            </a:r>
          </a:p>
          <a:p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	&lt;p&gt;paragrafo 2&lt;/p&gt;</a:t>
            </a:r>
          </a:p>
          <a:p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	&lt;p&gt;paragrafo 3&lt;/p&gt;</a:t>
            </a:r>
          </a:p>
          <a:p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	&lt;p&gt;paragrafo 4&lt;/p&gt;</a:t>
            </a:r>
          </a:p>
          <a:p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	&lt;span&gt;span 1&lt;/span&gt;</a:t>
            </a:r>
          </a:p>
          <a:p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endParaRPr lang="pt-BR" sz="105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pt-BR" sz="105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47123" y="4437112"/>
            <a:ext cx="122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dirty="0" smtClean="0"/>
          </a:p>
          <a:p>
            <a:pPr algn="ctr"/>
            <a:r>
              <a:rPr lang="pt-BR" sz="1100" dirty="0" smtClean="0"/>
              <a:t>HTML</a:t>
            </a:r>
          </a:p>
          <a:p>
            <a:pPr algn="ctr"/>
            <a:r>
              <a:rPr lang="pt-BR" sz="1100" dirty="0" smtClean="0"/>
              <a:t>Elem.</a:t>
            </a:r>
          </a:p>
          <a:p>
            <a:pPr algn="ctr"/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div#minhaDiv</a:t>
            </a:r>
            <a:endParaRPr lang="pt-BR" sz="1100" dirty="0" smtClean="0"/>
          </a:p>
          <a:p>
            <a:pPr algn="ctr"/>
            <a:endParaRPr lang="pt-BR" sz="1100" dirty="0"/>
          </a:p>
        </p:txBody>
      </p:sp>
      <p:sp>
        <p:nvSpPr>
          <p:cNvPr id="6" name="Rectangle 5"/>
          <p:cNvSpPr/>
          <p:nvPr/>
        </p:nvSpPr>
        <p:spPr>
          <a:xfrm>
            <a:off x="4644008" y="5517232"/>
            <a:ext cx="7200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dirty="0" smtClean="0"/>
          </a:p>
          <a:p>
            <a:pPr algn="ctr"/>
            <a:r>
              <a:rPr lang="pt-BR" sz="1100" dirty="0" smtClean="0"/>
              <a:t>HTML</a:t>
            </a:r>
          </a:p>
          <a:p>
            <a:pPr algn="ctr"/>
            <a:r>
              <a:rPr lang="pt-BR" sz="1100" dirty="0" smtClean="0"/>
              <a:t>Elem.</a:t>
            </a:r>
          </a:p>
          <a:p>
            <a:pPr algn="ctr"/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p</a:t>
            </a:r>
            <a:endParaRPr lang="pt-BR" sz="1100" dirty="0" smtClean="0"/>
          </a:p>
          <a:p>
            <a:pPr algn="ctr"/>
            <a:endParaRPr lang="pt-BR" sz="1100" dirty="0"/>
          </a:p>
        </p:txBody>
      </p:sp>
      <p:sp>
        <p:nvSpPr>
          <p:cNvPr id="8" name="Rectangle 7"/>
          <p:cNvSpPr/>
          <p:nvPr/>
        </p:nvSpPr>
        <p:spPr>
          <a:xfrm>
            <a:off x="5526106" y="5517232"/>
            <a:ext cx="7200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dirty="0" smtClean="0"/>
          </a:p>
          <a:p>
            <a:pPr algn="ctr"/>
            <a:r>
              <a:rPr lang="pt-BR" sz="1100" dirty="0" smtClean="0"/>
              <a:t>HTML</a:t>
            </a:r>
          </a:p>
          <a:p>
            <a:pPr algn="ctr"/>
            <a:r>
              <a:rPr lang="pt-BR" sz="1100" dirty="0" smtClean="0"/>
              <a:t>Elem.</a:t>
            </a:r>
          </a:p>
          <a:p>
            <a:pPr algn="ctr"/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p</a:t>
            </a:r>
            <a:endParaRPr lang="pt-BR" sz="1100" dirty="0" smtClean="0"/>
          </a:p>
          <a:p>
            <a:pPr algn="ctr"/>
            <a:endParaRPr lang="pt-BR" sz="1100" dirty="0"/>
          </a:p>
        </p:txBody>
      </p:sp>
      <p:sp>
        <p:nvSpPr>
          <p:cNvPr id="9" name="Rectangle 8"/>
          <p:cNvSpPr/>
          <p:nvPr/>
        </p:nvSpPr>
        <p:spPr>
          <a:xfrm>
            <a:off x="6408204" y="5517232"/>
            <a:ext cx="7200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dirty="0" smtClean="0"/>
          </a:p>
          <a:p>
            <a:pPr algn="ctr"/>
            <a:r>
              <a:rPr lang="pt-BR" sz="1100" dirty="0" smtClean="0"/>
              <a:t>HTML</a:t>
            </a:r>
          </a:p>
          <a:p>
            <a:pPr algn="ctr"/>
            <a:r>
              <a:rPr lang="pt-BR" sz="1100" dirty="0" smtClean="0"/>
              <a:t>Elem.</a:t>
            </a:r>
          </a:p>
          <a:p>
            <a:pPr algn="ctr"/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p</a:t>
            </a:r>
            <a:endParaRPr lang="pt-BR" sz="1100" dirty="0" smtClean="0"/>
          </a:p>
          <a:p>
            <a:pPr algn="ctr"/>
            <a:endParaRPr lang="pt-BR" sz="1100" dirty="0"/>
          </a:p>
        </p:txBody>
      </p:sp>
      <p:sp>
        <p:nvSpPr>
          <p:cNvPr id="10" name="Rectangle 9"/>
          <p:cNvSpPr/>
          <p:nvPr/>
        </p:nvSpPr>
        <p:spPr>
          <a:xfrm>
            <a:off x="7290302" y="5517232"/>
            <a:ext cx="7200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dirty="0" smtClean="0"/>
          </a:p>
          <a:p>
            <a:pPr algn="ctr"/>
            <a:r>
              <a:rPr lang="pt-BR" sz="1100" dirty="0" smtClean="0"/>
              <a:t>HTML</a:t>
            </a:r>
          </a:p>
          <a:p>
            <a:pPr algn="ctr"/>
            <a:r>
              <a:rPr lang="pt-BR" sz="1100" dirty="0" smtClean="0"/>
              <a:t>Elem.</a:t>
            </a:r>
          </a:p>
          <a:p>
            <a:pPr algn="ctr"/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p</a:t>
            </a:r>
            <a:endParaRPr lang="pt-BR" sz="1100" dirty="0" smtClean="0"/>
          </a:p>
          <a:p>
            <a:pPr algn="ctr"/>
            <a:endParaRPr lang="pt-BR" sz="1100" dirty="0"/>
          </a:p>
        </p:txBody>
      </p:sp>
      <p:sp>
        <p:nvSpPr>
          <p:cNvPr id="11" name="Rectangle 10"/>
          <p:cNvSpPr/>
          <p:nvPr/>
        </p:nvSpPr>
        <p:spPr>
          <a:xfrm>
            <a:off x="8172400" y="5517232"/>
            <a:ext cx="7200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dirty="0" smtClean="0"/>
          </a:p>
          <a:p>
            <a:pPr algn="ctr"/>
            <a:r>
              <a:rPr lang="pt-BR" sz="1100" dirty="0" smtClean="0"/>
              <a:t>HTML</a:t>
            </a:r>
          </a:p>
          <a:p>
            <a:pPr algn="ctr"/>
            <a:r>
              <a:rPr lang="pt-BR" sz="1100" dirty="0" smtClean="0"/>
              <a:t>Elem.</a:t>
            </a:r>
          </a:p>
          <a:p>
            <a:pPr algn="ctr"/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span</a:t>
            </a:r>
            <a:endParaRPr lang="pt-BR" sz="1100" dirty="0" smtClean="0"/>
          </a:p>
          <a:p>
            <a:pPr algn="ctr"/>
            <a:endParaRPr lang="pt-BR" sz="1100" dirty="0"/>
          </a:p>
        </p:txBody>
      </p:sp>
      <p:sp>
        <p:nvSpPr>
          <p:cNvPr id="12" name="Rectangle 11"/>
          <p:cNvSpPr/>
          <p:nvPr/>
        </p:nvSpPr>
        <p:spPr>
          <a:xfrm>
            <a:off x="5961080" y="3779748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Árvore DOM</a:t>
            </a:r>
            <a:endParaRPr lang="pt-BR" b="1" dirty="0"/>
          </a:p>
        </p:txBody>
      </p:sp>
      <p:cxnSp>
        <p:nvCxnSpPr>
          <p:cNvPr id="16" name="Elbow Connector 15"/>
          <p:cNvCxnSpPr>
            <a:stCxn id="5" idx="2"/>
            <a:endCxn id="6" idx="0"/>
          </p:cNvCxnSpPr>
          <p:nvPr/>
        </p:nvCxnSpPr>
        <p:spPr>
          <a:xfrm rot="5400000">
            <a:off x="5629592" y="4387633"/>
            <a:ext cx="504056" cy="17551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2"/>
            <a:endCxn id="8" idx="0"/>
          </p:cNvCxnSpPr>
          <p:nvPr/>
        </p:nvCxnSpPr>
        <p:spPr>
          <a:xfrm rot="5400000">
            <a:off x="6070641" y="4828682"/>
            <a:ext cx="504056" cy="8730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2"/>
            <a:endCxn id="9" idx="0"/>
          </p:cNvCxnSpPr>
          <p:nvPr/>
        </p:nvCxnSpPr>
        <p:spPr>
          <a:xfrm rot="16200000" flipH="1">
            <a:off x="6511689" y="5260677"/>
            <a:ext cx="504056" cy="90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2"/>
            <a:endCxn id="10" idx="0"/>
          </p:cNvCxnSpPr>
          <p:nvPr/>
        </p:nvCxnSpPr>
        <p:spPr>
          <a:xfrm rot="16200000" flipH="1">
            <a:off x="6952738" y="4819628"/>
            <a:ext cx="504056" cy="8911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" idx="2"/>
            <a:endCxn id="11" idx="0"/>
          </p:cNvCxnSpPr>
          <p:nvPr/>
        </p:nvCxnSpPr>
        <p:spPr>
          <a:xfrm rot="16200000" flipH="1">
            <a:off x="7393787" y="4378579"/>
            <a:ext cx="504056" cy="177324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pt-BR" sz="3600" dirty="0" smtClean="0"/>
              <a:t>Executa uma função para cada elemento selecionado</a:t>
            </a:r>
          </a:p>
          <a:p>
            <a:pPr lvl="1"/>
            <a:endParaRPr lang="pt-BR" dirty="0" smtClean="0"/>
          </a:p>
          <a:p>
            <a:pPr lvl="2">
              <a:buNone/>
            </a:pPr>
            <a:r>
              <a:rPr lang="pt-BR" dirty="0" smtClean="0"/>
              <a:t>Ex: </a:t>
            </a:r>
          </a:p>
          <a:p>
            <a:pPr lvl="2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$("p").each (function () {</a:t>
            </a:r>
          </a:p>
          <a:p>
            <a:pPr lvl="2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alert ($(this).html())</a:t>
            </a:r>
          </a:p>
          <a:p>
            <a:pPr lvl="2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});</a:t>
            </a:r>
            <a:endParaRPr lang="pt-B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pt-BR" dirty="0" smtClean="0"/>
              <a:t>Filtra o elemento </a:t>
            </a:r>
            <a:r>
              <a:rPr lang="pt-BR" dirty="0" err="1" smtClean="0"/>
              <a:t>jQuery</a:t>
            </a:r>
            <a:r>
              <a:rPr lang="pt-BR" dirty="0" smtClean="0"/>
              <a:t> (elementos pré-selecionados) em um subgrupo de elementos que satisfaçam as condições informadas.	</a:t>
            </a:r>
          </a:p>
          <a:p>
            <a:pPr lvl="1"/>
            <a:endParaRPr lang="pt-BR" dirty="0" smtClean="0"/>
          </a:p>
          <a:p>
            <a:pPr lvl="2">
              <a:buNone/>
            </a:pPr>
            <a:r>
              <a:rPr lang="pt-BR" dirty="0" smtClean="0"/>
              <a:t>Ex:</a:t>
            </a:r>
          </a:p>
          <a:p>
            <a:pPr lvl="2">
              <a:buNone/>
            </a:pPr>
            <a:endParaRPr lang="pt-BR" dirty="0" smtClean="0"/>
          </a:p>
          <a:p>
            <a:pPr lvl="2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$('*').filter("span").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('background-color', 'red');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pt-BR" sz="1500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pt-BR" sz="1600" dirty="0" smtClean="0"/>
              <a:t>	</a:t>
            </a:r>
          </a:p>
          <a:p>
            <a:pPr lvl="2">
              <a:buNone/>
            </a:pPr>
            <a:r>
              <a:rPr lang="pt-BR" sz="1600" dirty="0" smtClean="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children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pt-BR" dirty="0" smtClean="0"/>
              <a:t>Retorna todos os filhos do elementos do objeto </a:t>
            </a:r>
            <a:r>
              <a:rPr lang="pt-BR" dirty="0" err="1" smtClean="0"/>
              <a:t>jQuery</a:t>
            </a:r>
            <a:r>
              <a:rPr lang="pt-BR" dirty="0" smtClean="0"/>
              <a:t> (pré-selecionados)</a:t>
            </a:r>
          </a:p>
          <a:p>
            <a:pPr lvl="2"/>
            <a:endParaRPr lang="pt-BR" dirty="0" smtClean="0"/>
          </a:p>
          <a:p>
            <a:pPr lvl="2">
              <a:buNone/>
            </a:pPr>
            <a:r>
              <a:rPr lang="pt-BR" dirty="0" smtClean="0"/>
              <a:t>Ex: </a:t>
            </a:r>
          </a:p>
          <a:p>
            <a:pPr lvl="2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$(“#minhaDiv”).children().css(“border”,”1px solid blue”); 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pt-BR" sz="3200" dirty="0" smtClean="0"/>
              <a:t>Similar ao </a:t>
            </a:r>
            <a:r>
              <a:rPr lang="pt-BR" sz="3200" i="1" dirty="0" err="1" smtClean="0"/>
              <a:t>children</a:t>
            </a:r>
            <a:r>
              <a:rPr lang="pt-BR" sz="3200" dirty="0" smtClean="0"/>
              <a:t>, mas também trás nós de conteúdo. Útil para buscar o conteúdo de </a:t>
            </a:r>
            <a:r>
              <a:rPr lang="pt-BR" sz="3200" i="1" dirty="0" err="1" smtClean="0"/>
              <a:t>iframe</a:t>
            </a:r>
            <a:r>
              <a:rPr lang="pt-BR" sz="3200" dirty="0" smtClean="0"/>
              <a:t> caso ele esteja no mesmo domínio.</a:t>
            </a:r>
          </a:p>
          <a:p>
            <a:pPr lvl="1"/>
            <a:endParaRPr lang="pt-BR" dirty="0" smtClean="0"/>
          </a:p>
          <a:p>
            <a:pPr lvl="2">
              <a:buNone/>
            </a:pPr>
            <a:r>
              <a:rPr lang="pt-BR" dirty="0" smtClean="0"/>
              <a:t>Ex: </a:t>
            </a:r>
          </a:p>
          <a:p>
            <a:pPr lvl="2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$("p").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contents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().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filter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2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nodeType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== 3;</a:t>
            </a:r>
          </a:p>
          <a:p>
            <a:pPr lvl="2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}).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wrap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('&lt;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span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style="background: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gray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;"/&gt;');</a:t>
            </a:r>
          </a:p>
          <a:p>
            <a:pPr lvl="2">
              <a:buNone/>
            </a:pP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nodeType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  <a:hlinkClick r:id="rId2"/>
              </a:rPr>
              <a:t>http://www.w3schools.com/dom/dom_nodetype.asp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pt-B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pt-BR" sz="2400" dirty="0" smtClean="0"/>
              <a:t>Percorre os descendentes do objeto </a:t>
            </a:r>
            <a:r>
              <a:rPr lang="pt-BR" sz="2400" dirty="0" err="1" smtClean="0"/>
              <a:t>jQuery</a:t>
            </a:r>
            <a:r>
              <a:rPr lang="pt-BR" sz="2400" dirty="0" smtClean="0"/>
              <a:t> (elementos pré selecionados), buscando pelo filtro passado como parâmetro. Difere do </a:t>
            </a:r>
            <a:r>
              <a:rPr lang="pt-BR" sz="2400" i="1" dirty="0" err="1" smtClean="0"/>
              <a:t>children</a:t>
            </a:r>
            <a:r>
              <a:rPr lang="pt-BR" sz="2400" dirty="0" smtClean="0"/>
              <a:t> porque percorre toda a descendência do elemento e não somente o primeiro nível.</a:t>
            </a:r>
          </a:p>
          <a:p>
            <a:pPr lvl="1"/>
            <a:endParaRPr lang="pt-BR" sz="1600" dirty="0" smtClean="0"/>
          </a:p>
          <a:p>
            <a:pPr lvl="2">
              <a:buNone/>
            </a:pPr>
            <a:r>
              <a:rPr lang="pt-BR" dirty="0" smtClean="0"/>
              <a:t>Ex:</a:t>
            </a:r>
          </a:p>
          <a:p>
            <a:pPr lvl="2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$('#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minhaDiv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').</a:t>
            </a:r>
            <a:r>
              <a:rPr lang="pt-BR" sz="1400" b="1" dirty="0" err="1" smtClean="0">
                <a:latin typeface="Courier New" pitchFamily="49" charset="0"/>
                <a:cs typeface="Courier New" pitchFamily="49" charset="0"/>
              </a:rPr>
              <a:t>find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span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").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background-color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red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 lvl="2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$('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body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').</a:t>
            </a:r>
            <a:r>
              <a:rPr lang="pt-BR" sz="1400" b="1" dirty="0" err="1" smtClean="0">
                <a:latin typeface="Courier New" pitchFamily="49" charset="0"/>
                <a:cs typeface="Courier New" pitchFamily="49" charset="0"/>
              </a:rPr>
              <a:t>find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span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").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background-color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red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 lvl="2">
              <a:buNone/>
            </a:pP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$('#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minhaDiv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').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children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span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").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background-color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red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 lvl="2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$('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body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').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children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span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").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background-color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red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');</a:t>
            </a:r>
            <a:endParaRPr lang="pt-B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eq,is,has,not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pt-BR" sz="2400" u="sng" dirty="0" err="1" smtClean="0"/>
              <a:t>eq</a:t>
            </a:r>
            <a:r>
              <a:rPr lang="pt-BR" sz="2400" dirty="0" smtClean="0"/>
              <a:t>: trás o elemento de índice informado</a:t>
            </a:r>
          </a:p>
          <a:p>
            <a:pPr lvl="1"/>
            <a:endParaRPr lang="pt-BR" sz="2400" dirty="0" smtClean="0"/>
          </a:p>
          <a:p>
            <a:pPr lvl="1"/>
            <a:r>
              <a:rPr lang="pt-BR" sz="2400" u="sng" dirty="0" err="1" smtClean="0"/>
              <a:t>has</a:t>
            </a:r>
            <a:r>
              <a:rPr lang="pt-BR" sz="2400" dirty="0" smtClean="0"/>
              <a:t>: testa os descendentes do elemento </a:t>
            </a:r>
            <a:r>
              <a:rPr lang="pt-BR" sz="2400" dirty="0" err="1" smtClean="0"/>
              <a:t>jQuery</a:t>
            </a:r>
            <a:r>
              <a:rPr lang="pt-BR" sz="2400" dirty="0" smtClean="0"/>
              <a:t> (elementos pré-selecionados) contra o filtro informado, retornando o elemento </a:t>
            </a:r>
            <a:r>
              <a:rPr lang="pt-BR" sz="2400" dirty="0" err="1" smtClean="0"/>
              <a:t>jQuery</a:t>
            </a:r>
            <a:r>
              <a:rPr lang="pt-BR" sz="2400" dirty="0" smtClean="0"/>
              <a:t> em caso positivo ou nenhum elemento em caso negativo</a:t>
            </a:r>
          </a:p>
          <a:p>
            <a:pPr lvl="1"/>
            <a:endParaRPr lang="pt-BR" sz="2400" dirty="0" smtClean="0"/>
          </a:p>
          <a:p>
            <a:pPr lvl="2">
              <a:buNone/>
            </a:pPr>
            <a:r>
              <a:rPr lang="pt-BR" dirty="0" smtClean="0"/>
              <a:t>Ex:</a:t>
            </a:r>
          </a:p>
          <a:p>
            <a:pPr lvl="2">
              <a:buNone/>
            </a:pPr>
            <a:endParaRPr lang="pt-BR" sz="15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$('#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minhaDiv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').children ().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(1).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('background-color', 'red');</a:t>
            </a:r>
            <a:r>
              <a:rPr lang="pt-BR" sz="1400" dirty="0" smtClean="0"/>
              <a:t>	</a:t>
            </a:r>
          </a:p>
          <a:p>
            <a:pPr lvl="2">
              <a:buNone/>
            </a:pPr>
            <a:endParaRPr lang="pt-BR" sz="1400" dirty="0" smtClean="0"/>
          </a:p>
          <a:p>
            <a:pPr lvl="2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$('#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minhaDiv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').has("p").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('background-color', 'red');</a:t>
            </a: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eq,is,has,not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pt-BR" sz="2400" u="sng" dirty="0" smtClean="0"/>
              <a:t>is</a:t>
            </a:r>
            <a:r>
              <a:rPr lang="pt-BR" sz="2400" dirty="0" smtClean="0"/>
              <a:t>: testa os elemento </a:t>
            </a:r>
            <a:r>
              <a:rPr lang="pt-BR" sz="2400" dirty="0" err="1" smtClean="0"/>
              <a:t>jQuery</a:t>
            </a:r>
            <a:r>
              <a:rPr lang="pt-BR" sz="2400" dirty="0" smtClean="0"/>
              <a:t> (elementos pré selecionados) contra um seletor e retorna “</a:t>
            </a:r>
            <a:r>
              <a:rPr lang="pt-BR" sz="2400" dirty="0" err="1" smtClean="0"/>
              <a:t>true</a:t>
            </a:r>
            <a:r>
              <a:rPr lang="pt-BR" sz="2400" dirty="0" smtClean="0"/>
              <a:t>” se ao menos um elemento previamente selecionado corresponder ao filtro.</a:t>
            </a:r>
          </a:p>
          <a:p>
            <a:pPr lvl="1"/>
            <a:endParaRPr lang="pt-BR" sz="2400" dirty="0" smtClean="0"/>
          </a:p>
          <a:p>
            <a:pPr lvl="1"/>
            <a:r>
              <a:rPr lang="pt-BR" sz="2400" u="sng" dirty="0" err="1" smtClean="0"/>
              <a:t>not</a:t>
            </a:r>
            <a:r>
              <a:rPr lang="pt-BR" sz="2400" dirty="0" smtClean="0"/>
              <a:t>: remove elementos pré selecionados da seleção por um filtro de seletor</a:t>
            </a:r>
          </a:p>
          <a:p>
            <a:pPr lvl="1"/>
            <a:endParaRPr lang="pt-BR" sz="400" dirty="0" smtClean="0"/>
          </a:p>
          <a:p>
            <a:pPr lvl="2">
              <a:buNone/>
            </a:pPr>
            <a:r>
              <a:rPr lang="pt-BR" dirty="0" smtClean="0"/>
              <a:t>Ex:</a:t>
            </a:r>
          </a:p>
          <a:p>
            <a:pPr lvl="2">
              <a:buNone/>
            </a:pPr>
            <a:endParaRPr lang="pt-BR" dirty="0" smtClean="0"/>
          </a:p>
          <a:p>
            <a:pPr lvl="2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if ( $('#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minhaDiv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').is ("div")) </a:t>
            </a:r>
          </a:p>
          <a:p>
            <a:pPr lvl="2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$('#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minhaDiv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').hide ();</a:t>
            </a:r>
          </a:p>
          <a:p>
            <a:pPr lvl="2"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$('p').not(':even').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('background-color', 'red');</a:t>
            </a:r>
            <a:r>
              <a:rPr lang="pt-BR" sz="1600" dirty="0" smtClean="0"/>
              <a:t>	</a:t>
            </a:r>
          </a:p>
          <a:p>
            <a:pPr lvl="2">
              <a:buNone/>
            </a:pPr>
            <a:r>
              <a:rPr lang="pt-BR" sz="1600" dirty="0" smtClean="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2829</TotalTime>
  <Words>1019</Words>
  <Application>Microsoft Office PowerPoint</Application>
  <PresentationFormat>Apresentação na tela (4:3)</PresentationFormat>
  <Paragraphs>247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Office Theme</vt:lpstr>
      <vt:lpstr>Aplicações Interativas</vt:lpstr>
      <vt:lpstr>Atravessamento jQuery</vt:lpstr>
      <vt:lpstr>each</vt:lpstr>
      <vt:lpstr>filter</vt:lpstr>
      <vt:lpstr>children</vt:lpstr>
      <vt:lpstr>contents</vt:lpstr>
      <vt:lpstr>find</vt:lpstr>
      <vt:lpstr>eq,is,has,not</vt:lpstr>
      <vt:lpstr>eq,is,has,not</vt:lpstr>
      <vt:lpstr>closest</vt:lpstr>
      <vt:lpstr>add, addBack</vt:lpstr>
      <vt:lpstr>add, addBack</vt:lpstr>
      <vt:lpstr>first,last</vt:lpstr>
      <vt:lpstr>map</vt:lpstr>
      <vt:lpstr>next,nextAll,nextUntil</vt:lpstr>
      <vt:lpstr>next,nextAll,nextUntil</vt:lpstr>
      <vt:lpstr>siblings</vt:lpstr>
      <vt:lpstr>slice</vt:lpstr>
      <vt:lpstr>parent,parents,parentsUntil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Fabio</dc:creator>
  <cp:lastModifiedBy>senac</cp:lastModifiedBy>
  <cp:revision>225</cp:revision>
  <dcterms:created xsi:type="dcterms:W3CDTF">2013-02-17T14:16:49Z</dcterms:created>
  <dcterms:modified xsi:type="dcterms:W3CDTF">2013-10-04T00:24:34Z</dcterms:modified>
</cp:coreProperties>
</file>