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73" r:id="rId13"/>
    <p:sldId id="266" r:id="rId14"/>
    <p:sldId id="267" r:id="rId15"/>
    <p:sldId id="268" r:id="rId16"/>
    <p:sldId id="274" r:id="rId17"/>
    <p:sldId id="269" r:id="rId18"/>
    <p:sldId id="270" r:id="rId19"/>
    <p:sldId id="275" r:id="rId20"/>
    <p:sldId id="271" r:id="rId21"/>
    <p:sldId id="276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80" autoAdjust="0"/>
  </p:normalViewPr>
  <p:slideViewPr>
    <p:cSldViewPr>
      <p:cViewPr varScale="1">
        <p:scale>
          <a:sx n="73" d="100"/>
          <a:sy n="73" d="100"/>
        </p:scale>
        <p:origin x="-12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2EEBC-8D22-47F4-AD50-10F436FBCFF1}" type="datetimeFigureOut">
              <a:rPr lang="pt-BR" smtClean="0"/>
              <a:pPr/>
              <a:t>25/04/2017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E869A-687D-4D55-867B-0E7D17DA4C0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30727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3693-D057-4B69-8FAC-D7B59400F5B6}" type="datetime1">
              <a:rPr lang="pt-BR" smtClean="0"/>
              <a:pPr/>
              <a:t>25/04/2017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se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A08D-1F9A-440F-A50F-6A345DD75D1E}" type="datetime1">
              <a:rPr lang="pt-BR" smtClean="0"/>
              <a:pPr/>
              <a:t>25/04/2017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476672"/>
            <a:ext cx="7867600" cy="590465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033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E5E-EB2D-4BC6-B1AF-0608CE70224B}" type="datetime1">
              <a:rPr lang="pt-BR" smtClean="0"/>
              <a:pPr/>
              <a:t>25/04/2017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DA9D-E93F-4CB5-953C-2EAA02945A63}" type="datetime1">
              <a:rPr lang="pt-BR" smtClean="0"/>
              <a:pPr/>
              <a:t>25/04/2017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2967-502C-457F-A41A-A12C19C430FE}" type="datetime1">
              <a:rPr lang="pt-BR" smtClean="0"/>
              <a:pPr/>
              <a:t>25/04/2017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3D61-E695-419A-A572-D5AFC693ADFA}" type="datetime1">
              <a:rPr lang="pt-BR" smtClean="0"/>
              <a:pPr/>
              <a:t>25/04/2017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Aplicações Ricas para Internet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2F1A-0790-4003-8376-EE14FC95AED9}" type="datetime1">
              <a:rPr lang="pt-BR" smtClean="0"/>
              <a:pPr/>
              <a:t>25/04/2017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887AA-F0BF-462D-96FA-BEA249BA42D6}" type="datetime1">
              <a:rPr lang="pt-BR" smtClean="0"/>
              <a:pPr/>
              <a:t>25/04/2017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9C96-8475-4B38-A0F3-DA497EA7AC9F}" type="datetime1">
              <a:rPr lang="pt-BR" smtClean="0"/>
              <a:pPr/>
              <a:t>25/04/2017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281A-9B81-40A4-BEBF-878499A060F0}" type="datetime1">
              <a:rPr lang="pt-BR" smtClean="0"/>
              <a:pPr/>
              <a:t>25/04/2017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4992-4BD9-46AC-87E9-6D0EC7828555}" type="datetime1">
              <a:rPr lang="pt-BR" smtClean="0"/>
              <a:pPr/>
              <a:t>25/04/2017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A08D-1F9A-440F-A50F-6A345DD75D1E}" type="datetime1">
              <a:rPr lang="pt-BR" smtClean="0"/>
              <a:pPr/>
              <a:t>25/04/2017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 sem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A08D-1F9A-440F-A50F-6A345DD75D1E}" type="datetime1">
              <a:rPr lang="pt-BR" smtClean="0"/>
              <a:pPr/>
              <a:t>25/04/2017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95592" cy="56402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9671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pt-BR" dirty="0"/>
              <a:t>Aplicações Ricas para Internet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85EFC5F-0D04-4AFF-8047-66A3202E228A}" type="datetime1">
              <a:rPr lang="pt-BR" smtClean="0"/>
              <a:pPr/>
              <a:t>25/04/2017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21" r:id="rId9"/>
    <p:sldLayoutId id="2147483722" r:id="rId10"/>
    <p:sldLayoutId id="2147483717" r:id="rId11"/>
    <p:sldLayoutId id="2147483718" r:id="rId12"/>
    <p:sldLayoutId id="2147483719" r:id="rId13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/>
              <a:t>Revisão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Fábio de Toledo Pereira</a:t>
            </a:r>
          </a:p>
          <a:p>
            <a:r>
              <a:rPr lang="pt-BR" dirty="0" smtClean="0"/>
              <a:t>Gabriel </a:t>
            </a:r>
            <a:r>
              <a:rPr lang="pt-BR" dirty="0"/>
              <a:t>de Faria </a:t>
            </a:r>
            <a:r>
              <a:rPr lang="pt-BR" dirty="0" err="1"/>
              <a:t>Andery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24300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Áudio e vídeo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HTML5 introduziu dois novos elementos para inserção de áudio e vídeo, quais são?</a:t>
            </a:r>
          </a:p>
          <a:p>
            <a:pPr lvl="1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audio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  <a:p>
            <a:pPr lvl="1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video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  <a:p>
            <a:r>
              <a:rPr lang="pt-BR" dirty="0"/>
              <a:t>Como funcionam?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671867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Áudio e vídeo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controlar áudio e vídeo usando </a:t>
            </a:r>
            <a:r>
              <a:rPr lang="pt-BR" dirty="0" err="1"/>
              <a:t>Javascript</a:t>
            </a:r>
            <a:r>
              <a:rPr lang="pt-BR" dirty="0"/>
              <a:t>?</a:t>
            </a:r>
          </a:p>
          <a:p>
            <a:pPr lvl="1"/>
            <a:r>
              <a:rPr lang="pt-BR" dirty="0"/>
              <a:t>Funções básicas:</a:t>
            </a:r>
          </a:p>
          <a:p>
            <a:pPr lvl="2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play()</a:t>
            </a:r>
          </a:p>
          <a:p>
            <a:pPr lvl="2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pause()</a:t>
            </a:r>
          </a:p>
          <a:p>
            <a:pPr lvl="1"/>
            <a:r>
              <a:rPr lang="pt-BR" dirty="0"/>
              <a:t>Propriedades importantes:</a:t>
            </a:r>
          </a:p>
          <a:p>
            <a:pPr lvl="2"/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duration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  <a:p>
            <a:pPr lvl="2"/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currentTime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  <a:p>
            <a:pPr lvl="2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volume</a:t>
            </a:r>
          </a:p>
          <a:p>
            <a:pPr lvl="1"/>
            <a:r>
              <a:rPr lang="pt-BR" dirty="0"/>
              <a:t>Eventos importantes:</a:t>
            </a:r>
          </a:p>
          <a:p>
            <a:pPr lvl="2"/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timeupdate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  <a:p>
            <a:pPr lvl="2"/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loadeddata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  <a:p>
            <a:pPr lvl="2"/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canplay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  <a:p>
            <a:pPr lvl="2"/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ended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45398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uma página com um elemento de vídeo sem os controles</a:t>
            </a:r>
          </a:p>
          <a:p>
            <a:pPr lvl="1"/>
            <a:r>
              <a:rPr lang="pt-BR" dirty="0"/>
              <a:t>Baixe o vídeo do exemplo da aula de áudio e vídeo</a:t>
            </a:r>
          </a:p>
          <a:p>
            <a:pPr lvl="1"/>
            <a:r>
              <a:rPr lang="pt-BR" dirty="0"/>
              <a:t>Adicione um botão para dar play e pause usando </a:t>
            </a:r>
            <a:r>
              <a:rPr lang="pt-BR" dirty="0" err="1"/>
              <a:t>Javascript</a:t>
            </a:r>
            <a:endParaRPr lang="pt-BR" dirty="0"/>
          </a:p>
          <a:p>
            <a:pPr lvl="1"/>
            <a:r>
              <a:rPr lang="pt-BR" dirty="0"/>
              <a:t>Adicione um botão para colocar o vídeo em 5 segundos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49082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Drag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drop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quisermos tornar um elemento arrastável, qual o primeiro passo que devemos tomar?</a:t>
            </a:r>
          </a:p>
          <a:p>
            <a:pPr lvl="1"/>
            <a:r>
              <a:rPr lang="pt-BR" dirty="0"/>
              <a:t>Colocar o atributo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draggable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="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true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pt-BR" dirty="0"/>
              <a:t> no item</a:t>
            </a:r>
          </a:p>
          <a:p>
            <a:pPr lvl="2"/>
            <a:r>
              <a:rPr lang="pt-BR" dirty="0"/>
              <a:t>Afeta todos os filhos do elemento</a:t>
            </a:r>
          </a:p>
          <a:p>
            <a:r>
              <a:rPr lang="pt-BR" dirty="0"/>
              <a:t>Como indicar a área onde o elemento poderá ser solto?</a:t>
            </a:r>
          </a:p>
          <a:p>
            <a:pPr lvl="1"/>
            <a:r>
              <a:rPr lang="pt-BR" dirty="0"/>
              <a:t>Colocar o evento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dragover</a:t>
            </a:r>
            <a:r>
              <a:rPr lang="pt-BR" dirty="0"/>
              <a:t> no elemento e chamar o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preventDefault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()</a:t>
            </a:r>
            <a:r>
              <a:rPr lang="pt-BR" dirty="0"/>
              <a:t> do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event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51649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Drag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drop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evento disparado quando o elemento começa a ser arrastado?</a:t>
            </a:r>
          </a:p>
          <a:p>
            <a:pPr lvl="1"/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dragstart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pt-BR" dirty="0"/>
              <a:t>Por que ele é importante?</a:t>
            </a:r>
          </a:p>
          <a:p>
            <a:pPr lvl="1"/>
            <a:r>
              <a:rPr lang="pt-BR" dirty="0"/>
              <a:t>Podemos guardar o 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id</a:t>
            </a:r>
            <a:r>
              <a:rPr lang="pt-BR" dirty="0"/>
              <a:t> do elemento sendo arrastado</a:t>
            </a:r>
          </a:p>
          <a:p>
            <a:r>
              <a:rPr lang="pt-BR" dirty="0"/>
              <a:t>Como?</a:t>
            </a:r>
          </a:p>
          <a:p>
            <a:pPr lvl="1"/>
            <a:r>
              <a:rPr lang="pt-BR" dirty="0"/>
              <a:t>No objeto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event</a:t>
            </a:r>
            <a:r>
              <a:rPr lang="pt-BR" dirty="0"/>
              <a:t> tem o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dataTransfer</a:t>
            </a:r>
            <a:r>
              <a:rPr lang="pt-BR" dirty="0"/>
              <a:t>, onde há as funções:</a:t>
            </a:r>
          </a:p>
          <a:p>
            <a:pPr lvl="2"/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setData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(“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text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”, </a:t>
            </a:r>
            <a:r>
              <a:rPr lang="pt-BR" i="1" dirty="0">
                <a:solidFill>
                  <a:schemeClr val="accent2">
                    <a:lumMod val="50000"/>
                  </a:schemeClr>
                </a:solidFill>
              </a:rPr>
              <a:t>valor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);</a:t>
            </a:r>
          </a:p>
          <a:p>
            <a:pPr lvl="2"/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getData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(“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text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”);</a:t>
            </a:r>
          </a:p>
          <a:p>
            <a:r>
              <a:rPr lang="pt-BR" dirty="0"/>
              <a:t>Qual evento disparado quando o elemento é solto?</a:t>
            </a:r>
          </a:p>
          <a:p>
            <a:pPr lvl="1"/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drop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439552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Drag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drop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Que ações podemos tomar no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drop</a:t>
            </a:r>
            <a:r>
              <a:rPr lang="pt-BR" dirty="0"/>
              <a:t>?</a:t>
            </a:r>
          </a:p>
          <a:p>
            <a:pPr lvl="1"/>
            <a:r>
              <a:rPr lang="pt-BR" dirty="0"/>
              <a:t>É fundamental chamar o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preventDefault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() </a:t>
            </a:r>
            <a:r>
              <a:rPr lang="pt-BR" dirty="0"/>
              <a:t>do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event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pt-BR" dirty="0"/>
              <a:t>Podemos recuperar o 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id</a:t>
            </a:r>
            <a:r>
              <a:rPr lang="pt-BR" dirty="0"/>
              <a:t> do elemento arrastado e usá-lo para movê-lo ou copiá-lo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914721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uma página com vários parágrafos arrastáveis</a:t>
            </a:r>
          </a:p>
          <a:p>
            <a:r>
              <a:rPr lang="pt-BR" dirty="0"/>
              <a:t>Permita soltá-los em uma 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div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&gt;</a:t>
            </a:r>
            <a:r>
              <a:rPr lang="pt-BR" dirty="0"/>
              <a:t> separada</a:t>
            </a:r>
          </a:p>
          <a:p>
            <a:r>
              <a:rPr lang="pt-BR" dirty="0"/>
              <a:t>Ao soltar, verifique se o elemento de destino é a 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div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&gt;</a:t>
            </a:r>
            <a:r>
              <a:rPr lang="pt-BR" dirty="0"/>
              <a:t> e impeça de soltar o elemento sobre os demais parágrafos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284150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Ajax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o objeto que criamos para fazer uma requisição assíncrona?</a:t>
            </a:r>
          </a:p>
          <a:p>
            <a:pPr lvl="1"/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XMLHttpRequest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pt-BR" dirty="0"/>
              <a:t>Quais funções chamamos para abrir e enviar a requisição?</a:t>
            </a:r>
          </a:p>
          <a:p>
            <a:pPr lvl="1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open(</a:t>
            </a:r>
            <a:r>
              <a:rPr lang="pt-BR" i="1" dirty="0">
                <a:solidFill>
                  <a:schemeClr val="accent2">
                    <a:lumMod val="50000"/>
                  </a:schemeClr>
                </a:solidFill>
              </a:rPr>
              <a:t>método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pt-BR" i="1" dirty="0">
                <a:solidFill>
                  <a:schemeClr val="accent2">
                    <a:lumMod val="50000"/>
                  </a:schemeClr>
                </a:solidFill>
              </a:rPr>
              <a:t>URL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true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);</a:t>
            </a:r>
          </a:p>
          <a:p>
            <a:pPr lvl="1"/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send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();</a:t>
            </a:r>
          </a:p>
          <a:p>
            <a:r>
              <a:rPr lang="pt-BR" dirty="0"/>
              <a:t>Para enviar via POST, configurar o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setRequestHeader</a:t>
            </a:r>
            <a:r>
              <a:rPr lang="pt-BR" dirty="0"/>
              <a:t>: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720044" y="4365104"/>
            <a:ext cx="5094312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i="1" dirty="0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xmlhttp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b="1" i="1" dirty="0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XMLHttpRequest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();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xmlhttp</a:t>
            </a:r>
            <a:r>
              <a:rPr lang="pt-BR" sz="1600" b="1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.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open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pt-BR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"POST"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,</a:t>
            </a:r>
            <a:r>
              <a:rPr lang="pt-BR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"page.</a:t>
            </a:r>
            <a:r>
              <a:rPr lang="pt-BR" sz="1600" dirty="0" err="1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html</a:t>
            </a:r>
            <a:r>
              <a:rPr lang="pt-BR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,</a:t>
            </a:r>
            <a:r>
              <a:rPr lang="pt-BR" sz="1600" b="1" i="1" dirty="0" err="1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true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xmlhttp</a:t>
            </a:r>
            <a:r>
              <a:rPr lang="pt-BR" sz="1600" b="1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.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setRequestHeader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pt-BR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pt-BR" sz="1600" dirty="0" err="1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Content-type</a:t>
            </a:r>
            <a:r>
              <a:rPr lang="pt-BR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,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pt-BR" sz="1600" dirty="0" err="1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application</a:t>
            </a:r>
            <a:r>
              <a:rPr lang="pt-BR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/x-</a:t>
            </a:r>
            <a:r>
              <a:rPr lang="pt-BR" sz="1600" dirty="0" err="1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www</a:t>
            </a:r>
            <a:r>
              <a:rPr lang="pt-BR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-</a:t>
            </a:r>
            <a:r>
              <a:rPr lang="pt-BR" sz="1600" dirty="0" err="1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form-urlencoded</a:t>
            </a:r>
            <a:r>
              <a:rPr lang="pt-BR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);</a:t>
            </a:r>
            <a:endParaRPr lang="pt-BR" sz="1600" dirty="0">
              <a:ea typeface="Calibri"/>
              <a:cs typeface="Times New Roman"/>
            </a:endParaRPr>
          </a:p>
          <a:p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xmlhttp</a:t>
            </a:r>
            <a:r>
              <a:rPr lang="pt-BR" sz="1600" b="1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.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send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pt-BR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"id=123&amp;nome=Teste"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);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xmlns="" val="4051770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Ajax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o evento permite acompanhar o andamento da requisição?</a:t>
            </a:r>
          </a:p>
          <a:p>
            <a:pPr lvl="1"/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readystatechange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pt-BR" dirty="0"/>
              <a:t>Como sabemos quando a resposta foi recebida e está ok?</a:t>
            </a:r>
          </a:p>
          <a:p>
            <a:pPr lvl="1"/>
            <a:r>
              <a:rPr lang="pt-BR" dirty="0"/>
              <a:t>Propriedades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readyState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== 4</a:t>
            </a:r>
            <a:r>
              <a:rPr lang="pt-BR" dirty="0"/>
              <a:t> e 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status == 200</a:t>
            </a:r>
          </a:p>
          <a:p>
            <a:r>
              <a:rPr lang="pt-BR" dirty="0"/>
              <a:t>Como pegamos a resposta?</a:t>
            </a:r>
          </a:p>
          <a:p>
            <a:pPr lvl="1"/>
            <a:r>
              <a:rPr lang="pt-BR" dirty="0"/>
              <a:t>Propriedade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responseText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278024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dois arquivos HTML, um contendo uma imagem em baixa resolução, o outro em alta resolução (usando 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img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&gt;</a:t>
            </a:r>
            <a:r>
              <a:rPr lang="pt-BR" dirty="0"/>
              <a:t>)</a:t>
            </a:r>
          </a:p>
          <a:p>
            <a:r>
              <a:rPr lang="pt-BR" dirty="0"/>
              <a:t>Crie uma página com dois botões, um para alta resolução e outro para baixa resolução:</a:t>
            </a:r>
          </a:p>
          <a:p>
            <a:pPr lvl="1"/>
            <a:r>
              <a:rPr lang="pt-BR" dirty="0"/>
              <a:t>Ao clicar sobre o primeiro, carregue em uma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&lt;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div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&gt;</a:t>
            </a:r>
            <a:r>
              <a:rPr lang="pt-BR" dirty="0"/>
              <a:t> a imagem em alta resolução via Ajax</a:t>
            </a:r>
          </a:p>
          <a:p>
            <a:pPr lvl="1"/>
            <a:r>
              <a:rPr lang="pt-BR" dirty="0"/>
              <a:t>Ao clicar sobre o outro, carregue na mesma 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div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&gt;</a:t>
            </a:r>
            <a:r>
              <a:rPr lang="pt-BR" dirty="0"/>
              <a:t> a imagem em baixa resolução via Ajax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9932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Novos componentes do 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Quais são os elementos de layout do HTML5?</a:t>
            </a:r>
          </a:p>
          <a:p>
            <a:pPr lvl="1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div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  <a:p>
            <a:pPr lvl="1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section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  <a:p>
            <a:pPr lvl="1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article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  <a:p>
            <a:pPr lvl="1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&lt;header&gt;</a:t>
            </a:r>
          </a:p>
          <a:p>
            <a:pPr lvl="1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footer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  <a:p>
            <a:pPr lvl="1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nav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  <a:p>
            <a:pPr lvl="1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aside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  <a:p>
            <a:r>
              <a:rPr lang="pt-BR" dirty="0"/>
              <a:t>Para que servem?</a:t>
            </a:r>
          </a:p>
          <a:p>
            <a:r>
              <a:rPr lang="pt-BR" dirty="0"/>
              <a:t>Qual a diferença entre 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section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&gt; </a:t>
            </a:r>
            <a:r>
              <a:rPr lang="pt-BR" dirty="0"/>
              <a:t>e 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article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&gt;</a:t>
            </a:r>
            <a:r>
              <a:rPr lang="pt-BR" dirty="0"/>
              <a:t>?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272105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Content</a:t>
            </a:r>
            <a:r>
              <a:rPr lang="pt-BR" dirty="0"/>
              <a:t> </a:t>
            </a:r>
            <a:r>
              <a:rPr lang="pt-BR" dirty="0" err="1"/>
              <a:t>Editable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tornar um elemento editável?</a:t>
            </a:r>
          </a:p>
          <a:p>
            <a:pPr lvl="1"/>
            <a:r>
              <a:rPr lang="pt-BR" dirty="0"/>
              <a:t>Colocar o atributo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contenteditable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="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true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"</a:t>
            </a:r>
          </a:p>
          <a:p>
            <a:pPr lvl="2"/>
            <a:r>
              <a:rPr lang="pt-BR" dirty="0"/>
              <a:t>Afeta todos os filhos do elemento</a:t>
            </a:r>
          </a:p>
          <a:p>
            <a:pPr lvl="2"/>
            <a:r>
              <a:rPr lang="pt-BR" dirty="0"/>
              <a:t>Em listas, se colocado no 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ul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&gt;</a:t>
            </a:r>
            <a:r>
              <a:rPr lang="pt-BR" dirty="0"/>
              <a:t>, permite adicionar ou remover itens</a:t>
            </a:r>
          </a:p>
          <a:p>
            <a:r>
              <a:rPr lang="pt-BR" dirty="0"/>
              <a:t>Como aplicar formatação ao texto selecionado?</a:t>
            </a:r>
          </a:p>
          <a:p>
            <a:pPr lvl="1"/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execCommand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pt-BR" i="1" dirty="0">
                <a:solidFill>
                  <a:schemeClr val="accent2">
                    <a:lumMod val="50000"/>
                  </a:schemeClr>
                </a:solidFill>
              </a:rPr>
              <a:t>comando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, false, </a:t>
            </a:r>
            <a:r>
              <a:rPr lang="pt-BR" i="1" dirty="0" err="1">
                <a:solidFill>
                  <a:schemeClr val="accent2">
                    <a:lumMod val="50000"/>
                  </a:schemeClr>
                </a:solidFill>
              </a:rPr>
              <a:t>opções_do_comando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);</a:t>
            </a:r>
          </a:p>
          <a:p>
            <a:r>
              <a:rPr lang="pt-BR" dirty="0"/>
              <a:t>Comandos comuns:</a:t>
            </a:r>
          </a:p>
          <a:p>
            <a:pPr lvl="1"/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bold</a:t>
            </a:r>
            <a:r>
              <a:rPr lang="pt-BR" dirty="0"/>
              <a:t>,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italic</a:t>
            </a:r>
            <a:r>
              <a:rPr lang="pt-BR" dirty="0"/>
              <a:t>,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underline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fontName</a:t>
            </a:r>
            <a:r>
              <a:rPr lang="pt-BR" dirty="0"/>
              <a:t>,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fontSize</a:t>
            </a:r>
            <a:r>
              <a:rPr lang="pt-BR" dirty="0"/>
              <a:t>,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foreColor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indent</a:t>
            </a:r>
            <a:r>
              <a:rPr lang="pt-BR" dirty="0"/>
              <a:t>,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outdent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justifyCenter</a:t>
            </a:r>
            <a:r>
              <a:rPr lang="pt-BR" dirty="0"/>
              <a:t>,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justifyLeft</a:t>
            </a:r>
            <a:r>
              <a:rPr lang="pt-BR" dirty="0"/>
              <a:t>,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justifyRight</a:t>
            </a:r>
            <a:r>
              <a:rPr lang="pt-BR" dirty="0"/>
              <a:t>,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justifyFull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799330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uma 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div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&gt; </a:t>
            </a:r>
            <a:r>
              <a:rPr lang="pt-BR" dirty="0"/>
              <a:t>editável com borda, simulando uma caixa de texto</a:t>
            </a:r>
          </a:p>
          <a:p>
            <a:pPr lvl="1"/>
            <a:r>
              <a:rPr lang="pt-BR" dirty="0"/>
              <a:t>Adicione botões para edição (negrito, itálico, sublinhado, alinhar à esquerda, direita, centralizado, justificado, inserir lista, aumentar ou diminuir </a:t>
            </a:r>
            <a:r>
              <a:rPr lang="pt-BR" dirty="0" err="1"/>
              <a:t>indentação</a:t>
            </a:r>
            <a:r>
              <a:rPr lang="pt-BR" dirty="0"/>
              <a:t>, etc.)</a:t>
            </a:r>
          </a:p>
          <a:p>
            <a:pPr lvl="1"/>
            <a:r>
              <a:rPr lang="pt-BR" dirty="0"/>
              <a:t>Adicione botões para transformar parágrafo em título e vice-versa</a:t>
            </a:r>
          </a:p>
          <a:p>
            <a:pPr lvl="1"/>
            <a:r>
              <a:rPr lang="pt-BR" dirty="0"/>
              <a:t>Adicione um 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&lt;input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type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="color"&gt; </a:t>
            </a:r>
            <a:r>
              <a:rPr lang="pt-BR" dirty="0"/>
              <a:t>para permitir alterar a cor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13381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Novos componentes do 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Que outros novos elementos o HTML5 introduziu?</a:t>
            </a:r>
          </a:p>
          <a:p>
            <a:pPr lvl="1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&lt;time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datetime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=“2011-06-01T20:00Z”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pubdate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&gt;</a:t>
            </a:r>
            <a:r>
              <a:rPr lang="pt-BR" dirty="0"/>
              <a:t>Data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&lt;/time&gt;</a:t>
            </a:r>
          </a:p>
          <a:p>
            <a:pPr lvl="1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&lt;figure&gt;</a:t>
            </a:r>
            <a:r>
              <a:rPr lang="pt-BR" dirty="0"/>
              <a:t> e 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figcaption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  <a:p>
            <a:pPr lvl="1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details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&gt;</a:t>
            </a:r>
            <a:r>
              <a:rPr lang="pt-BR" dirty="0"/>
              <a:t> e 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  <a:p>
            <a:pPr lvl="1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mark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  <a:p>
            <a:pPr lvl="1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progress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&gt;</a:t>
            </a:r>
            <a:r>
              <a:rPr lang="pt-BR" dirty="0"/>
              <a:t> e 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&lt;meter&gt;</a:t>
            </a:r>
          </a:p>
          <a:p>
            <a:r>
              <a:rPr lang="pt-BR" dirty="0"/>
              <a:t>Para que servem? Como são usados?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886626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Quais os novos tipos de input no HTML5?</a:t>
            </a:r>
          </a:p>
          <a:p>
            <a:pPr lvl="1"/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number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range</a:t>
            </a:r>
          </a:p>
          <a:p>
            <a:pPr lvl="1"/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email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url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tel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search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color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460250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Data e hora:</a:t>
            </a:r>
          </a:p>
          <a:p>
            <a:pPr lvl="1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date</a:t>
            </a:r>
          </a:p>
          <a:p>
            <a:pPr lvl="1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time</a:t>
            </a:r>
          </a:p>
          <a:p>
            <a:pPr lvl="1"/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datetime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dirty="0"/>
              <a:t>e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datetime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-local</a:t>
            </a:r>
          </a:p>
          <a:p>
            <a:pPr lvl="1"/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month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week</a:t>
            </a:r>
          </a:p>
          <a:p>
            <a:pPr marL="114300" indent="0"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548788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o novo elemento usado para criar um campo de texto com combo box?</a:t>
            </a:r>
          </a:p>
          <a:p>
            <a:pPr lvl="1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datalist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id="x"&gt;</a:t>
            </a:r>
          </a:p>
          <a:p>
            <a:pPr lvl="1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&lt;input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type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="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text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"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list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="x"&gt;</a:t>
            </a:r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datalist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&gt;</a:t>
            </a:r>
            <a:r>
              <a:rPr lang="pt-BR" dirty="0"/>
              <a:t> deve conter 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options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&gt;</a:t>
            </a:r>
            <a:r>
              <a:rPr lang="pt-BR" dirty="0"/>
              <a:t>s, como um 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select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210735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Demais atributos:</a:t>
            </a:r>
          </a:p>
          <a:p>
            <a:pPr lvl="1"/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placeholder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autocomplete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autofocus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117642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Quais as formas de validação oferecidas nativamente pelo HTML5?</a:t>
            </a:r>
          </a:p>
          <a:p>
            <a:pPr lvl="1"/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required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min</a:t>
            </a:r>
          </a:p>
          <a:p>
            <a:pPr lvl="1"/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max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pattern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pt-BR" dirty="0"/>
              <a:t>Os campos de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email</a:t>
            </a:r>
            <a:r>
              <a:rPr lang="pt-BR" dirty="0"/>
              <a:t> e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url</a:t>
            </a:r>
            <a:r>
              <a:rPr lang="pt-BR" dirty="0"/>
              <a:t> têm validação automática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804126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Monte uma página de enciclopédia online, contendo um artigo com seções</a:t>
            </a:r>
          </a:p>
          <a:p>
            <a:pPr lvl="1"/>
            <a:r>
              <a:rPr lang="pt-BR" dirty="0"/>
              <a:t>Busque um artigo da Wikipédia e copie o conteúdo</a:t>
            </a:r>
          </a:p>
          <a:p>
            <a:pPr lvl="1"/>
            <a:r>
              <a:rPr lang="pt-BR" dirty="0"/>
              <a:t>Use os elementos do HTML corretamente, incluindo 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&lt;h1&gt;</a:t>
            </a:r>
            <a:r>
              <a:rPr lang="pt-BR" dirty="0"/>
              <a:t>, 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&lt;p&gt;</a:t>
            </a:r>
            <a:r>
              <a:rPr lang="pt-BR" dirty="0"/>
              <a:t>, 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article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&gt;</a:t>
            </a:r>
            <a:r>
              <a:rPr lang="pt-BR" dirty="0"/>
              <a:t>, 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section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&gt;</a:t>
            </a:r>
            <a:r>
              <a:rPr lang="pt-BR" dirty="0"/>
              <a:t>, 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&lt;header&gt;</a:t>
            </a:r>
            <a:r>
              <a:rPr lang="pt-BR" dirty="0"/>
              <a:t>, 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footer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&gt;</a:t>
            </a:r>
            <a:r>
              <a:rPr lang="pt-BR" dirty="0"/>
              <a:t>, 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aside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&gt;</a:t>
            </a:r>
            <a:r>
              <a:rPr lang="pt-BR" dirty="0"/>
              <a:t>, 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&lt;figure&gt;</a:t>
            </a:r>
            <a:r>
              <a:rPr lang="pt-BR" dirty="0"/>
              <a:t>, 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figcaption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&gt;</a:t>
            </a:r>
            <a:r>
              <a:rPr lang="pt-BR" dirty="0"/>
              <a:t>, etc.</a:t>
            </a:r>
          </a:p>
          <a:p>
            <a:r>
              <a:rPr lang="pt-BR" dirty="0"/>
              <a:t>Crie uma página com um formulário de satisfação, usando o máximo de novos elementos e tipos de input do HTML5 vistos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526381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11156</TotalTime>
  <Words>999</Words>
  <Application>Microsoft Office PowerPoint</Application>
  <PresentationFormat>Apresentação na tela (4:3)</PresentationFormat>
  <Paragraphs>171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Adjacência</vt:lpstr>
      <vt:lpstr>Revisão 1</vt:lpstr>
      <vt:lpstr>Novos componentes do HTML</vt:lpstr>
      <vt:lpstr>Novos componentes do HTML</vt:lpstr>
      <vt:lpstr>Formulários</vt:lpstr>
      <vt:lpstr>Formulários</vt:lpstr>
      <vt:lpstr>Formulários</vt:lpstr>
      <vt:lpstr>Formulários</vt:lpstr>
      <vt:lpstr>Formulários</vt:lpstr>
      <vt:lpstr>Exercício</vt:lpstr>
      <vt:lpstr>Áudio e vídeo</vt:lpstr>
      <vt:lpstr>Áudio e vídeo</vt:lpstr>
      <vt:lpstr>Exercício</vt:lpstr>
      <vt:lpstr>Drag and drop</vt:lpstr>
      <vt:lpstr>Drag and drop</vt:lpstr>
      <vt:lpstr>Drag and drop</vt:lpstr>
      <vt:lpstr>Exercício</vt:lpstr>
      <vt:lpstr>Ajax</vt:lpstr>
      <vt:lpstr>Ajax</vt:lpstr>
      <vt:lpstr>Exercício</vt:lpstr>
      <vt:lpstr>Content Editable</vt:lpstr>
      <vt:lpstr>Exercício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estender as possibilidades do WordPress utilizando PHP</dc:title>
  <dc:creator>Gabriel de Faria Andery</dc:creator>
  <cp:lastModifiedBy>Fabio</cp:lastModifiedBy>
  <cp:revision>342</cp:revision>
  <dcterms:created xsi:type="dcterms:W3CDTF">2013-06-10T21:54:28Z</dcterms:created>
  <dcterms:modified xsi:type="dcterms:W3CDTF">2017-04-25T21:01:57Z</dcterms:modified>
</cp:coreProperties>
</file>