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29" r:id="rId4"/>
    <p:sldId id="330" r:id="rId5"/>
    <p:sldId id="331" r:id="rId6"/>
    <p:sldId id="336" r:id="rId7"/>
    <p:sldId id="332" r:id="rId8"/>
    <p:sldId id="333" r:id="rId9"/>
    <p:sldId id="334" r:id="rId10"/>
    <p:sldId id="339" r:id="rId11"/>
    <p:sldId id="340" r:id="rId12"/>
    <p:sldId id="341" r:id="rId13"/>
    <p:sldId id="342" r:id="rId14"/>
    <p:sldId id="343" r:id="rId15"/>
    <p:sldId id="335" r:id="rId16"/>
    <p:sldId id="307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741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18/11/2013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crockford/JSON-js/blob/master/json2.j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900" dirty="0" smtClean="0"/>
              <a:t>Chamada Ajax</a:t>
            </a:r>
          </a:p>
          <a:p>
            <a:endParaRPr lang="pt-BR" sz="1900" dirty="0" smtClean="0"/>
          </a:p>
          <a:p>
            <a:pPr lvl="1"/>
            <a:r>
              <a:rPr lang="pt-BR" sz="2200" dirty="0" smtClean="0"/>
              <a:t>Assíncrona (</a:t>
            </a:r>
            <a:r>
              <a:rPr lang="pt-BR" sz="2200" dirty="0" err="1" smtClean="0"/>
              <a:t>get</a:t>
            </a:r>
            <a:r>
              <a:rPr lang="pt-BR" sz="2200" dirty="0" smtClean="0"/>
              <a:t>)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=function()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 {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==4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==200)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   {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   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+”?param1=23123&amp;param2=34234”,true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sz="2400" dirty="0" smtClean="0"/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367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900" dirty="0" smtClean="0"/>
              <a:t>Chamada Ajax</a:t>
            </a:r>
          </a:p>
          <a:p>
            <a:endParaRPr lang="pt-BR" sz="1900" dirty="0" smtClean="0"/>
          </a:p>
          <a:p>
            <a:pPr lvl="1"/>
            <a:r>
              <a:rPr lang="pt-BR" sz="2200" dirty="0" smtClean="0"/>
              <a:t>Assíncrona (post)</a:t>
            </a:r>
          </a:p>
          <a:p>
            <a:pPr marL="457200" lvl="1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 {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 if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==4 &amp;&amp;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==200)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   {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   }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(“POST",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url,true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xmlhttp.setRequestHeader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/x-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www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form-urlencoded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1200" dirty="0">
                <a:latin typeface="Courier New" pitchFamily="49" charset="0"/>
                <a:cs typeface="Courier New" pitchFamily="49" charset="0"/>
              </a:rPr>
            </a:b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Henry&amp;lname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=Ford");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sz="2400" dirty="0" smtClean="0"/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5668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900" dirty="0" smtClean="0"/>
              <a:t>Chamada Ajax</a:t>
            </a:r>
          </a:p>
          <a:p>
            <a:endParaRPr lang="pt-BR" sz="1900" dirty="0" smtClean="0"/>
          </a:p>
          <a:p>
            <a:pPr lvl="1"/>
            <a:r>
              <a:rPr lang="pt-BR" sz="2200" dirty="0" smtClean="0"/>
              <a:t>Síncrona (</a:t>
            </a:r>
            <a:r>
              <a:rPr lang="pt-BR" sz="2200" dirty="0" err="1" smtClean="0"/>
              <a:t>get</a:t>
            </a:r>
            <a:r>
              <a:rPr lang="pt-BR" sz="2200" dirty="0" smtClean="0"/>
              <a:t>)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GET”,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url,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pt-BR" sz="1400" dirty="0">
                <a:latin typeface="Courier New" pitchFamily="49" charset="0"/>
                <a:cs typeface="Courier New" pitchFamily="49" charset="0"/>
              </a:rPr>
            </a:b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pt-BR" sz="1400" dirty="0">
                <a:latin typeface="Courier New" pitchFamily="49" charset="0"/>
                <a:cs typeface="Courier New" pitchFamily="49" charset="0"/>
              </a:rPr>
            </a:b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pt-BR" dirty="0" smtClean="0"/>
          </a:p>
          <a:p>
            <a:pPr lvl="1"/>
            <a:endParaRPr lang="pt-BR" sz="2400" dirty="0" smtClean="0"/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9333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900" dirty="0" smtClean="0"/>
              <a:t>Chamada Ajax</a:t>
            </a:r>
          </a:p>
          <a:p>
            <a:endParaRPr lang="pt-BR" sz="1900" dirty="0" smtClean="0"/>
          </a:p>
          <a:p>
            <a:pPr lvl="1"/>
            <a:r>
              <a:rPr lang="pt-BR" sz="2200" dirty="0" smtClean="0"/>
              <a:t>Síncrona (</a:t>
            </a:r>
            <a:r>
              <a:rPr lang="pt-BR" sz="2200" dirty="0" err="1" smtClean="0"/>
              <a:t>get</a:t>
            </a:r>
            <a:r>
              <a:rPr lang="pt-BR" sz="2200" dirty="0" smtClean="0"/>
              <a:t>)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GET”,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url,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pt-BR" sz="1400" dirty="0">
                <a:latin typeface="Courier New" pitchFamily="49" charset="0"/>
                <a:cs typeface="Courier New" pitchFamily="49" charset="0"/>
              </a:rPr>
            </a:b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pt-BR" sz="1400" dirty="0">
                <a:latin typeface="Courier New" pitchFamily="49" charset="0"/>
                <a:cs typeface="Courier New" pitchFamily="49" charset="0"/>
              </a:rPr>
            </a:b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pt-BR" dirty="0" smtClean="0"/>
          </a:p>
          <a:p>
            <a:pPr lvl="1"/>
            <a:endParaRPr lang="pt-BR" sz="2400" dirty="0" smtClean="0"/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480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900" dirty="0" smtClean="0"/>
              <a:t>Objeto </a:t>
            </a:r>
            <a:r>
              <a:rPr lang="pt-BR" sz="3900" dirty="0" err="1" smtClean="0"/>
              <a:t>xmlhttp</a:t>
            </a:r>
            <a:endParaRPr lang="pt-BR" sz="3900" dirty="0" smtClean="0"/>
          </a:p>
          <a:p>
            <a:pPr lvl="1"/>
            <a:endParaRPr lang="pt-BR" dirty="0" smtClean="0"/>
          </a:p>
          <a:p>
            <a:pPr lvl="1"/>
            <a:endParaRPr lang="pt-BR" sz="2400" dirty="0" smtClean="0"/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6992800"/>
              </p:ext>
            </p:extLst>
          </p:nvPr>
        </p:nvGraphicFramePr>
        <p:xfrm>
          <a:off x="1475656" y="2492896"/>
          <a:ext cx="6096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Propriedade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Descrição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onreadystatechange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Armazena</a:t>
                      </a:r>
                      <a:r>
                        <a:rPr lang="pt-BR" sz="1200" baseline="0" noProof="0" dirty="0" smtClean="0"/>
                        <a:t> uma função chamada sempre que o </a:t>
                      </a:r>
                      <a:r>
                        <a:rPr lang="pt-BR" sz="1200" baseline="0" noProof="0" dirty="0" err="1" smtClean="0"/>
                        <a:t>readyState</a:t>
                      </a:r>
                      <a:r>
                        <a:rPr lang="pt-BR" sz="1200" baseline="0" noProof="0" dirty="0" smtClean="0"/>
                        <a:t> muda</a:t>
                      </a:r>
                      <a:endParaRPr lang="pt-BR" sz="12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readyState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Armazena o status do objeto </a:t>
                      </a:r>
                      <a:r>
                        <a:rPr lang="pt-BR" sz="1200" noProof="0" dirty="0" err="1" smtClean="0"/>
                        <a:t>XMLHttpRequest</a:t>
                      </a:r>
                      <a:r>
                        <a:rPr lang="pt-BR" sz="1200" noProof="0" dirty="0" smtClean="0"/>
                        <a:t>. Vai de 0 até 4: </a:t>
                      </a:r>
                      <a:br>
                        <a:rPr lang="pt-BR" sz="1200" noProof="0" dirty="0" smtClean="0"/>
                      </a:br>
                      <a:r>
                        <a:rPr lang="pt-BR" sz="1200" noProof="0" dirty="0" smtClean="0"/>
                        <a:t>0: </a:t>
                      </a:r>
                      <a:r>
                        <a:rPr lang="pt-BR" sz="1200" noProof="0" dirty="0" err="1" smtClean="0"/>
                        <a:t>request</a:t>
                      </a:r>
                      <a:r>
                        <a:rPr lang="pt-BR" sz="1200" noProof="0" dirty="0" smtClean="0"/>
                        <a:t> não iniciado </a:t>
                      </a:r>
                      <a:br>
                        <a:rPr lang="pt-BR" sz="1200" noProof="0" dirty="0" smtClean="0"/>
                      </a:br>
                      <a:r>
                        <a:rPr lang="pt-BR" sz="1200" noProof="0" dirty="0" smtClean="0"/>
                        <a:t>1: conexão com o servidor estabelecida</a:t>
                      </a:r>
                      <a:br>
                        <a:rPr lang="pt-BR" sz="1200" noProof="0" dirty="0" smtClean="0"/>
                      </a:br>
                      <a:r>
                        <a:rPr lang="pt-BR" sz="1200" noProof="0" dirty="0" smtClean="0"/>
                        <a:t>2: </a:t>
                      </a:r>
                      <a:r>
                        <a:rPr lang="pt-BR" sz="1200" noProof="0" dirty="0" err="1" smtClean="0"/>
                        <a:t>request</a:t>
                      </a:r>
                      <a:r>
                        <a:rPr lang="pt-BR" sz="1200" noProof="0" dirty="0" smtClean="0"/>
                        <a:t> recebido </a:t>
                      </a:r>
                      <a:br>
                        <a:rPr lang="pt-BR" sz="1200" noProof="0" dirty="0" smtClean="0"/>
                      </a:br>
                      <a:r>
                        <a:rPr lang="pt-BR" sz="1200" noProof="0" dirty="0" smtClean="0"/>
                        <a:t>3: processando </a:t>
                      </a:r>
                      <a:r>
                        <a:rPr lang="pt-BR" sz="1200" noProof="0" dirty="0" err="1" smtClean="0"/>
                        <a:t>request</a:t>
                      </a:r>
                      <a:r>
                        <a:rPr lang="pt-BR" sz="1200" noProof="0" dirty="0" smtClean="0"/>
                        <a:t> </a:t>
                      </a:r>
                      <a:br>
                        <a:rPr lang="pt-BR" sz="1200" noProof="0" dirty="0" smtClean="0"/>
                      </a:br>
                      <a:r>
                        <a:rPr lang="pt-BR" sz="1200" noProof="0" dirty="0" smtClean="0"/>
                        <a:t>4: </a:t>
                      </a:r>
                      <a:r>
                        <a:rPr lang="pt-BR" sz="1200" noProof="0" dirty="0" err="1" smtClean="0"/>
                        <a:t>request</a:t>
                      </a:r>
                      <a:r>
                        <a:rPr lang="pt-BR" sz="1200" noProof="0" dirty="0" smtClean="0"/>
                        <a:t> terminado e response pronto para processamento</a:t>
                      </a:r>
                      <a:endParaRPr lang="pt-BR" sz="12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200: "OK"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404: </a:t>
                      </a:r>
                      <a:r>
                        <a:rPr lang="en-US" sz="1200" dirty="0" err="1" smtClean="0"/>
                        <a:t>página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não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pt-BR" sz="1200" baseline="0" noProof="0" dirty="0" smtClean="0"/>
                        <a:t>encontrada</a:t>
                      </a:r>
                      <a:endParaRPr lang="pt-BR" sz="12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responseText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Retorna</a:t>
                      </a:r>
                      <a:r>
                        <a:rPr lang="en-US" sz="1200" dirty="0" smtClean="0"/>
                        <a:t> o response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em</a:t>
                      </a:r>
                      <a:r>
                        <a:rPr lang="en-US" sz="1200" baseline="0" dirty="0" smtClean="0"/>
                        <a:t> 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/>
                        <a:t>responseXML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Retorn</a:t>
                      </a:r>
                      <a:r>
                        <a:rPr lang="en-US" sz="1200" baseline="0" dirty="0" err="1" smtClean="0"/>
                        <a:t>a</a:t>
                      </a:r>
                      <a:r>
                        <a:rPr lang="en-US" sz="1200" baseline="0" dirty="0" smtClean="0"/>
                        <a:t> o response </a:t>
                      </a:r>
                      <a:r>
                        <a:rPr lang="en-US" sz="1200" baseline="0" dirty="0" err="1" smtClean="0"/>
                        <a:t>em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 XML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33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jQuery.ajax</a:t>
            </a:r>
            <a:r>
              <a:rPr lang="pt-BR" sz="2800" dirty="0" smtClean="0"/>
              <a:t> (</a:t>
            </a:r>
            <a:r>
              <a:rPr lang="pt-BR" sz="2800" dirty="0" err="1" smtClean="0"/>
              <a:t>url</a:t>
            </a:r>
            <a:r>
              <a:rPr lang="pt-BR" sz="2800" dirty="0"/>
              <a:t> </a:t>
            </a:r>
            <a:r>
              <a:rPr lang="pt-BR" sz="2800" dirty="0" smtClean="0"/>
              <a:t>[,setting]);</a:t>
            </a:r>
          </a:p>
          <a:p>
            <a:endParaRPr lang="pt-BR" sz="2800" dirty="0" smtClean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7759773"/>
              </p:ext>
            </p:extLst>
          </p:nvPr>
        </p:nvGraphicFramePr>
        <p:xfrm>
          <a:off x="1475656" y="2276872"/>
          <a:ext cx="60960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Propriedade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url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url</a:t>
                      </a:r>
                      <a:r>
                        <a:rPr lang="pt-BR" sz="1400" dirty="0" smtClean="0"/>
                        <a:t> do serviço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data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Dados a serem enviados (</a:t>
                      </a:r>
                      <a:r>
                        <a:rPr lang="pt-BR" sz="1400" dirty="0" err="1" smtClean="0"/>
                        <a:t>array</a:t>
                      </a:r>
                      <a:r>
                        <a:rPr lang="pt-BR" sz="1400" baseline="0" dirty="0" smtClean="0"/>
                        <a:t> de chave e valor)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type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 de requisição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complete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Função de </a:t>
                      </a:r>
                      <a:r>
                        <a:rPr lang="pt-BR" sz="1400" dirty="0" err="1" smtClean="0"/>
                        <a:t>callback</a:t>
                      </a:r>
                      <a:r>
                        <a:rPr lang="pt-BR" sz="1400" dirty="0" smtClean="0"/>
                        <a:t> chamada quando a requisição termina (mesmo</a:t>
                      </a:r>
                      <a:r>
                        <a:rPr lang="pt-BR" sz="1400" baseline="0" dirty="0" smtClean="0"/>
                        <a:t> tendo sucesso ou erro)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done</a:t>
                      </a:r>
                      <a:r>
                        <a:rPr lang="pt-BR" sz="1400" dirty="0" smtClean="0"/>
                        <a:t> (</a:t>
                      </a:r>
                      <a:r>
                        <a:rPr lang="pt-BR" sz="1400" baseline="0" dirty="0" smtClean="0"/>
                        <a:t>data)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Função de </a:t>
                      </a:r>
                      <a:r>
                        <a:rPr lang="pt-BR" sz="1400" dirty="0" err="1" smtClean="0"/>
                        <a:t>callback</a:t>
                      </a:r>
                      <a:r>
                        <a:rPr lang="pt-BR" sz="1400" dirty="0" smtClean="0"/>
                        <a:t> chamada</a:t>
                      </a:r>
                      <a:r>
                        <a:rPr lang="pt-BR" sz="1400" baseline="0" dirty="0" smtClean="0"/>
                        <a:t> caso a requisição tenha sido um sucesso. Passa o retorno como </a:t>
                      </a:r>
                      <a:r>
                        <a:rPr lang="pt-BR" sz="1400" baseline="0" dirty="0" err="1" smtClean="0"/>
                        <a:t>paramerto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fail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Função de </a:t>
                      </a:r>
                      <a:r>
                        <a:rPr lang="pt-BR" sz="1400" dirty="0" err="1" smtClean="0"/>
                        <a:t>callback</a:t>
                      </a:r>
                      <a:r>
                        <a:rPr lang="pt-BR" sz="1400" dirty="0" smtClean="0"/>
                        <a:t> chamada</a:t>
                      </a:r>
                      <a:r>
                        <a:rPr lang="pt-BR" sz="1400" baseline="0" dirty="0" smtClean="0"/>
                        <a:t> caso haja erro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139952" y="6309320"/>
            <a:ext cx="484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detalhes: </a:t>
            </a:r>
            <a:r>
              <a:rPr lang="pt-BR" dirty="0">
                <a:hlinkClick r:id="rId2"/>
              </a:rPr>
              <a:t>http://api.jquery.com/jQuery.ajax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Exemplo de uso do Ajax com </a:t>
            </a:r>
            <a:r>
              <a:rPr lang="pt-BR" sz="2800" dirty="0" err="1" smtClean="0"/>
              <a:t>Jquery</a:t>
            </a:r>
            <a:endParaRPr lang="pt-BR" sz="2800" dirty="0" smtClean="0"/>
          </a:p>
          <a:p>
            <a:pPr lvl="2"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urlDoServico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“, {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}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done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(data) {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//use o retorno ‘data’ para seu objetivo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“deu certo"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“deu erro"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“executa mesmo se deu certo ou errado"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Tabs</a:t>
            </a:r>
            <a:endParaRPr lang="pt-BR" sz="2800" dirty="0" smtClean="0"/>
          </a:p>
          <a:p>
            <a:pPr lvl="1"/>
            <a:r>
              <a:rPr lang="pt-BR" sz="2400" dirty="0" smtClean="0"/>
              <a:t>Ajax em </a:t>
            </a:r>
            <a:r>
              <a:rPr lang="pt-BR" sz="2400" dirty="0" err="1" smtClean="0"/>
              <a:t>javascript</a:t>
            </a:r>
            <a:endParaRPr lang="pt-BR" sz="2400" dirty="0" smtClean="0"/>
          </a:p>
          <a:p>
            <a:pPr lvl="1"/>
            <a:r>
              <a:rPr lang="pt-BR" sz="2400" dirty="0" smtClean="0"/>
              <a:t>Ajax usando </a:t>
            </a:r>
            <a:r>
              <a:rPr lang="pt-BR" sz="2400" dirty="0" err="1" smtClean="0"/>
              <a:t>jQuery</a:t>
            </a:r>
            <a:endParaRPr lang="pt-BR" sz="2400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65" y="-74141"/>
            <a:ext cx="9375377" cy="70315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JSON e JSONP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8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 JSONP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– serialização de dados em formato de </a:t>
            </a:r>
            <a:r>
              <a:rPr lang="pt-BR" dirty="0" err="1" smtClean="0"/>
              <a:t>string</a:t>
            </a:r>
            <a:r>
              <a:rPr lang="pt-BR" dirty="0" smtClean="0"/>
              <a:t> para </a:t>
            </a:r>
            <a:r>
              <a:rPr lang="pt-BR" dirty="0" err="1" smtClean="0"/>
              <a:t>intercambeamento</a:t>
            </a:r>
            <a:r>
              <a:rPr lang="pt-BR" dirty="0" smtClean="0"/>
              <a:t> de objetos entre aplicações rodando em linguagens diferentes</a:t>
            </a:r>
          </a:p>
          <a:p>
            <a:endParaRPr lang="pt-BR" dirty="0"/>
          </a:p>
          <a:p>
            <a:r>
              <a:rPr lang="pt-BR" dirty="0" smtClean="0"/>
              <a:t>JSONP – forma de comunicação AJAX entre sistemas de domínios diferentes. </a:t>
            </a:r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Notation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Forma independente de linguagem para descrever objetos em forma de chave/valor, como também </a:t>
            </a:r>
            <a:r>
              <a:rPr lang="pt-BR" dirty="0" err="1" smtClean="0"/>
              <a:t>arrays</a:t>
            </a:r>
            <a:r>
              <a:rPr lang="pt-BR" dirty="0" smtClean="0"/>
              <a:t> de valores.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Ajax</a:t>
            </a:r>
          </a:p>
          <a:p>
            <a:r>
              <a:rPr lang="pt-BR" dirty="0" err="1" smtClean="0"/>
              <a:t>Jquery</a:t>
            </a:r>
            <a:r>
              <a:rPr lang="pt-BR" dirty="0" smtClean="0"/>
              <a:t> Ajax</a:t>
            </a:r>
          </a:p>
          <a:p>
            <a:r>
              <a:rPr lang="pt-BR" dirty="0" smtClean="0"/>
              <a:t>JSON e JSONP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b="1" dirty="0" err="1" smtClean="0"/>
              <a:t>Objeto</a:t>
            </a:r>
            <a:endParaRPr lang="en-US" sz="3500" b="1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objeto</a:t>
            </a:r>
            <a:r>
              <a:rPr lang="en-US" dirty="0" smtClean="0"/>
              <a:t> é um </a:t>
            </a:r>
            <a:r>
              <a:rPr lang="en-US" dirty="0" err="1" smtClean="0"/>
              <a:t>conjunto</a:t>
            </a:r>
            <a:r>
              <a:rPr lang="en-US" dirty="0" smtClean="0"/>
              <a:t> de pares de </a:t>
            </a:r>
            <a:r>
              <a:rPr lang="en-US" dirty="0" err="1" smtClean="0"/>
              <a:t>chaves</a:t>
            </a:r>
            <a:r>
              <a:rPr lang="en-US" dirty="0" smtClean="0"/>
              <a:t> e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1"/>
            <a:r>
              <a:rPr lang="en-US" dirty="0" err="1" smtClean="0"/>
              <a:t>Mesma</a:t>
            </a:r>
            <a:r>
              <a:rPr lang="en-US" dirty="0" smtClean="0"/>
              <a:t> forma de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e valor do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"name": "html", “id": 5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Array (</a:t>
            </a:r>
            <a:r>
              <a:rPr lang="en-US" sz="3500" b="1" dirty="0" err="1" smtClean="0"/>
              <a:t>vetor</a:t>
            </a:r>
            <a:r>
              <a:rPr lang="en-US" sz="3500" b="1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1"/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string do Array do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 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 "html", ”xml",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 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b="1" dirty="0" err="1" smtClean="0"/>
              <a:t>Valores</a:t>
            </a:r>
            <a:endParaRPr lang="en-US" sz="3500" b="1" dirty="0" smtClean="0"/>
          </a:p>
          <a:p>
            <a:endParaRPr lang="en-US" sz="3500" dirty="0" smtClean="0"/>
          </a:p>
          <a:p>
            <a:r>
              <a:rPr lang="en-US" sz="3500" dirty="0" err="1" smtClean="0"/>
              <a:t>Podem</a:t>
            </a:r>
            <a:r>
              <a:rPr lang="en-US" sz="3500" dirty="0" smtClean="0"/>
              <a:t> ser: </a:t>
            </a:r>
          </a:p>
          <a:p>
            <a:pPr lvl="1"/>
            <a:r>
              <a:rPr lang="en-US" sz="3100" dirty="0" smtClean="0"/>
              <a:t>string, </a:t>
            </a:r>
          </a:p>
          <a:p>
            <a:pPr lvl="1"/>
            <a:r>
              <a:rPr lang="en-US" sz="3100" dirty="0" smtClean="0"/>
              <a:t>number, </a:t>
            </a:r>
          </a:p>
          <a:p>
            <a:pPr lvl="1"/>
            <a:r>
              <a:rPr lang="en-US" sz="3100" dirty="0" smtClean="0"/>
              <a:t>true, </a:t>
            </a:r>
          </a:p>
          <a:p>
            <a:pPr lvl="1"/>
            <a:r>
              <a:rPr lang="en-US" sz="3100" dirty="0" smtClean="0"/>
              <a:t>false, </a:t>
            </a:r>
          </a:p>
          <a:p>
            <a:pPr lvl="1"/>
            <a:r>
              <a:rPr lang="en-US" sz="3100" dirty="0" smtClean="0"/>
              <a:t>null, </a:t>
            </a:r>
          </a:p>
          <a:p>
            <a:pPr lvl="1"/>
            <a:r>
              <a:rPr lang="en-US" sz="3100" dirty="0" smtClean="0"/>
              <a:t>object, </a:t>
            </a:r>
          </a:p>
          <a:p>
            <a:pPr lvl="1"/>
            <a:r>
              <a:rPr lang="en-US" sz="3100" dirty="0" smtClean="0"/>
              <a:t>Array</a:t>
            </a:r>
          </a:p>
          <a:p>
            <a:pPr lvl="1"/>
            <a:endParaRPr lang="en-US" sz="3100" dirty="0" smtClean="0"/>
          </a:p>
          <a:p>
            <a:endParaRPr lang="en-US" sz="35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sz="5100" b="1" dirty="0" err="1" smtClean="0"/>
              <a:t>Linguagens</a:t>
            </a:r>
            <a:endParaRPr lang="en-US" sz="5100" b="1" dirty="0" smtClean="0"/>
          </a:p>
          <a:p>
            <a:endParaRPr lang="en-US" sz="3500" dirty="0" smtClean="0"/>
          </a:p>
          <a:p>
            <a:pPr lvl="1"/>
            <a:r>
              <a:rPr lang="fr-FR" sz="3100" dirty="0" smtClean="0"/>
              <a:t>ActionScript</a:t>
            </a:r>
          </a:p>
          <a:p>
            <a:pPr lvl="1"/>
            <a:r>
              <a:rPr lang="fr-FR" sz="3100" dirty="0" smtClean="0"/>
              <a:t>C / C++</a:t>
            </a:r>
          </a:p>
          <a:p>
            <a:pPr lvl="1"/>
            <a:r>
              <a:rPr lang="fr-FR" sz="3100" dirty="0" smtClean="0"/>
              <a:t>C#</a:t>
            </a:r>
          </a:p>
          <a:p>
            <a:pPr lvl="1"/>
            <a:r>
              <a:rPr lang="fr-FR" sz="3100" dirty="0" smtClean="0"/>
              <a:t>Cold Fusion</a:t>
            </a:r>
          </a:p>
          <a:p>
            <a:pPr lvl="1"/>
            <a:r>
              <a:rPr lang="fr-FR" sz="3100" dirty="0" smtClean="0"/>
              <a:t>Delphi</a:t>
            </a:r>
          </a:p>
          <a:p>
            <a:pPr lvl="1"/>
            <a:r>
              <a:rPr lang="fr-FR" sz="3100" dirty="0" smtClean="0"/>
              <a:t>E</a:t>
            </a:r>
          </a:p>
          <a:p>
            <a:pPr lvl="1"/>
            <a:r>
              <a:rPr lang="fr-FR" sz="3100" dirty="0" smtClean="0"/>
              <a:t>Erlang</a:t>
            </a:r>
          </a:p>
          <a:p>
            <a:pPr lvl="1"/>
            <a:r>
              <a:rPr lang="fr-FR" sz="3100" dirty="0" smtClean="0"/>
              <a:t>Java</a:t>
            </a:r>
          </a:p>
          <a:p>
            <a:pPr lvl="1"/>
            <a:r>
              <a:rPr lang="fr-FR" sz="3100" dirty="0" smtClean="0"/>
              <a:t>Lisp</a:t>
            </a:r>
          </a:p>
          <a:p>
            <a:pPr lvl="1"/>
            <a:endParaRPr lang="fr-FR" sz="3100" dirty="0" smtClean="0"/>
          </a:p>
          <a:p>
            <a:pPr lvl="1"/>
            <a:endParaRPr lang="fr-FR" sz="3100" dirty="0" smtClean="0"/>
          </a:p>
          <a:p>
            <a:pPr lvl="1"/>
            <a:endParaRPr lang="fr-FR" sz="3100" dirty="0" smtClean="0"/>
          </a:p>
          <a:p>
            <a:pPr lvl="1"/>
            <a:endParaRPr lang="fr-FR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Perl</a:t>
            </a:r>
          </a:p>
          <a:p>
            <a:pPr lvl="1"/>
            <a:r>
              <a:rPr lang="en-US" sz="3100" dirty="0" smtClean="0"/>
              <a:t>Objective-C</a:t>
            </a:r>
          </a:p>
          <a:p>
            <a:pPr lvl="1"/>
            <a:r>
              <a:rPr lang="en-US" sz="3100" dirty="0" smtClean="0"/>
              <a:t>Objective CAML</a:t>
            </a:r>
          </a:p>
          <a:p>
            <a:pPr lvl="1"/>
            <a:r>
              <a:rPr lang="en-US" sz="3100" dirty="0" smtClean="0"/>
              <a:t>PHP</a:t>
            </a:r>
          </a:p>
          <a:p>
            <a:pPr lvl="1"/>
            <a:r>
              <a:rPr lang="en-US" sz="3100" dirty="0" smtClean="0"/>
              <a:t>Python</a:t>
            </a:r>
          </a:p>
          <a:p>
            <a:pPr lvl="1"/>
            <a:r>
              <a:rPr lang="en-US" sz="3100" dirty="0" err="1" smtClean="0"/>
              <a:t>Rebol</a:t>
            </a:r>
            <a:endParaRPr lang="en-US" sz="3100" dirty="0" smtClean="0"/>
          </a:p>
          <a:p>
            <a:pPr lvl="1"/>
            <a:r>
              <a:rPr lang="en-US" sz="3100" dirty="0" smtClean="0"/>
              <a:t>Ruby</a:t>
            </a:r>
          </a:p>
          <a:p>
            <a:pPr lvl="1"/>
            <a:r>
              <a:rPr lang="en-US" sz="3100" dirty="0" smtClean="0"/>
              <a:t>Scheme</a:t>
            </a:r>
          </a:p>
          <a:p>
            <a:pPr lvl="1"/>
            <a:r>
              <a:rPr lang="en-US" sz="3100" dirty="0" smtClean="0"/>
              <a:t>Squeak</a:t>
            </a:r>
          </a:p>
          <a:p>
            <a:pPr lvl="1"/>
            <a:endParaRPr lang="fr-FR" sz="3100" dirty="0" smtClean="0"/>
          </a:p>
          <a:p>
            <a:pPr lvl="1"/>
            <a:endParaRPr lang="en-US" sz="3100" dirty="0" smtClean="0"/>
          </a:p>
          <a:p>
            <a:endParaRPr lang="en-US" sz="35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sz="5100" b="1" dirty="0" err="1" smtClean="0"/>
              <a:t>Linguagens</a:t>
            </a:r>
            <a:endParaRPr lang="en-US" sz="5100" b="1" dirty="0" smtClean="0"/>
          </a:p>
          <a:p>
            <a:endParaRPr lang="en-US" sz="3500" dirty="0" smtClean="0"/>
          </a:p>
          <a:p>
            <a:pPr lvl="1"/>
            <a:r>
              <a:rPr lang="fr-FR" sz="3100" dirty="0" smtClean="0"/>
              <a:t>ActionScript</a:t>
            </a:r>
          </a:p>
          <a:p>
            <a:pPr lvl="1"/>
            <a:r>
              <a:rPr lang="fr-FR" sz="3100" dirty="0" smtClean="0"/>
              <a:t>C / C++</a:t>
            </a:r>
          </a:p>
          <a:p>
            <a:pPr lvl="1"/>
            <a:r>
              <a:rPr lang="fr-FR" sz="3100" dirty="0" smtClean="0"/>
              <a:t>C#</a:t>
            </a:r>
          </a:p>
          <a:p>
            <a:pPr lvl="1"/>
            <a:r>
              <a:rPr lang="fr-FR" sz="3100" dirty="0" smtClean="0"/>
              <a:t>Cold Fusion</a:t>
            </a:r>
          </a:p>
          <a:p>
            <a:pPr lvl="1"/>
            <a:r>
              <a:rPr lang="fr-FR" sz="3100" dirty="0" smtClean="0"/>
              <a:t>Delphi</a:t>
            </a:r>
          </a:p>
          <a:p>
            <a:pPr lvl="1"/>
            <a:r>
              <a:rPr lang="fr-FR" sz="3100" dirty="0" smtClean="0"/>
              <a:t>E</a:t>
            </a:r>
          </a:p>
          <a:p>
            <a:pPr lvl="1"/>
            <a:r>
              <a:rPr lang="fr-FR" sz="3100" dirty="0" smtClean="0"/>
              <a:t>Erlang</a:t>
            </a:r>
          </a:p>
          <a:p>
            <a:pPr lvl="1"/>
            <a:r>
              <a:rPr lang="fr-FR" sz="3100" dirty="0" smtClean="0"/>
              <a:t>Java</a:t>
            </a:r>
          </a:p>
          <a:p>
            <a:pPr lvl="1"/>
            <a:r>
              <a:rPr lang="fr-FR" sz="3100" dirty="0" smtClean="0"/>
              <a:t>Lisp</a:t>
            </a:r>
          </a:p>
          <a:p>
            <a:pPr lvl="1"/>
            <a:r>
              <a:rPr lang="en-US" sz="3100" dirty="0" smtClean="0"/>
              <a:t>Perl</a:t>
            </a:r>
          </a:p>
          <a:p>
            <a:pPr lvl="1"/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Objective-C</a:t>
            </a:r>
          </a:p>
          <a:p>
            <a:pPr lvl="1"/>
            <a:r>
              <a:rPr lang="en-US" sz="3100" dirty="0" smtClean="0"/>
              <a:t>Objective CAML</a:t>
            </a:r>
          </a:p>
          <a:p>
            <a:pPr lvl="1"/>
            <a:r>
              <a:rPr lang="en-US" sz="3100" dirty="0" smtClean="0"/>
              <a:t>PHP</a:t>
            </a:r>
          </a:p>
          <a:p>
            <a:pPr lvl="1"/>
            <a:r>
              <a:rPr lang="en-US" sz="3100" dirty="0" smtClean="0"/>
              <a:t>Python</a:t>
            </a:r>
          </a:p>
          <a:p>
            <a:pPr lvl="1"/>
            <a:r>
              <a:rPr lang="en-US" sz="3100" dirty="0" err="1" smtClean="0"/>
              <a:t>Rebol</a:t>
            </a:r>
            <a:endParaRPr lang="en-US" sz="3100" dirty="0" smtClean="0"/>
          </a:p>
          <a:p>
            <a:pPr lvl="1"/>
            <a:r>
              <a:rPr lang="en-US" sz="3100" dirty="0" smtClean="0"/>
              <a:t>Ruby</a:t>
            </a:r>
          </a:p>
          <a:p>
            <a:pPr lvl="1"/>
            <a:r>
              <a:rPr lang="en-US" sz="3100" dirty="0" smtClean="0"/>
              <a:t>Scheme</a:t>
            </a:r>
          </a:p>
          <a:p>
            <a:pPr lvl="1"/>
            <a:r>
              <a:rPr lang="en-US" sz="3100" dirty="0" smtClean="0"/>
              <a:t>Squeak</a:t>
            </a:r>
          </a:p>
          <a:p>
            <a:pPr lvl="1"/>
            <a:endParaRPr lang="fr-FR" sz="3100" dirty="0" smtClean="0"/>
          </a:p>
          <a:p>
            <a:pPr lvl="1">
              <a:buNone/>
            </a:pPr>
            <a:r>
              <a:rPr lang="en-US" sz="3100" dirty="0" smtClean="0">
                <a:hlinkClick r:id="rId2"/>
              </a:rPr>
              <a:t>http://json.org</a:t>
            </a:r>
            <a:r>
              <a:rPr lang="en-US" sz="3100" dirty="0" smtClean="0"/>
              <a:t> </a:t>
            </a:r>
          </a:p>
          <a:p>
            <a:endParaRPr lang="en-US" sz="35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no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Parse JSON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jQuery.parseJSON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('{"name":"John"}');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800" dirty="0" smtClean="0"/>
              <a:t>obj.name === "John" 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b="1" dirty="0" err="1" smtClean="0">
                <a:latin typeface="+mj-lt"/>
                <a:cs typeface="Courier New" pitchFamily="49" charset="0"/>
              </a:rPr>
              <a:t>Transforma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err="1" smtClean="0">
                <a:latin typeface="+mj-lt"/>
                <a:cs typeface="Courier New" pitchFamily="49" charset="0"/>
              </a:rPr>
              <a:t>em</a:t>
            </a:r>
            <a:r>
              <a:rPr lang="en-US" b="1" dirty="0" smtClean="0">
                <a:latin typeface="+mj-lt"/>
                <a:cs typeface="Courier New" pitchFamily="49" charset="0"/>
              </a:rPr>
              <a:t> JSON</a:t>
            </a:r>
          </a:p>
          <a:p>
            <a:pPr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	</a:t>
            </a:r>
            <a:r>
              <a:rPr lang="en-US" sz="2000" dirty="0" smtClean="0">
                <a:latin typeface="+mj-lt"/>
                <a:cs typeface="Courier New" pitchFamily="49" charset="0"/>
              </a:rPr>
              <a:t>Utilize </a:t>
            </a:r>
            <a:r>
              <a:rPr lang="en-US" sz="2000" dirty="0" smtClean="0">
                <a:latin typeface="+mj-lt"/>
                <a:cs typeface="Courier New" pitchFamily="49" charset="0"/>
                <a:hlinkClick r:id="rId2"/>
              </a:rPr>
              <a:t>https://github.com/douglascrockford/JSON-js/blob/master/json2.js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JSON.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stringify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3100" dirty="0" smtClean="0"/>
          </a:p>
          <a:p>
            <a:pPr lvl="1"/>
            <a:endParaRPr lang="en-US" sz="3100" dirty="0" smtClean="0"/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2400" dirty="0" smtClean="0">
                <a:latin typeface="+mj-lt"/>
                <a:cs typeface="Courier New" pitchFamily="49" charset="0"/>
              </a:rPr>
              <a:t>Método para se comunicar via Ajax com </a:t>
            </a:r>
            <a:r>
              <a:rPr lang="pt-BR" sz="2400" dirty="0" err="1" smtClean="0">
                <a:latin typeface="+mj-lt"/>
                <a:cs typeface="Courier New" pitchFamily="49" charset="0"/>
              </a:rPr>
              <a:t>urls</a:t>
            </a:r>
            <a:r>
              <a:rPr lang="pt-BR" sz="2400" dirty="0" smtClean="0">
                <a:latin typeface="+mj-lt"/>
                <a:cs typeface="Courier New" pitchFamily="49" charset="0"/>
              </a:rPr>
              <a:t> fora do domínio da aplicação.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r>
              <a:rPr lang="pt-BR" sz="2400" dirty="0" smtClean="0">
                <a:latin typeface="+mj-lt"/>
                <a:cs typeface="Courier New" pitchFamily="49" charset="0"/>
              </a:rPr>
              <a:t>Por questões de segurança, browser inibe Ajax para </a:t>
            </a:r>
            <a:r>
              <a:rPr lang="pt-BR" sz="2400" dirty="0" err="1" smtClean="0">
                <a:latin typeface="+mj-lt"/>
                <a:cs typeface="Courier New" pitchFamily="49" charset="0"/>
              </a:rPr>
              <a:t>urls</a:t>
            </a:r>
            <a:r>
              <a:rPr lang="pt-BR" sz="2400" dirty="0" smtClean="0">
                <a:latin typeface="+mj-lt"/>
                <a:cs typeface="Courier New" pitchFamily="49" charset="0"/>
              </a:rPr>
              <a:t> fora do domínio da aplicação. Injeção de conteúdo e script por mudar totalmente um site. 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r>
              <a:rPr lang="pt-BR" sz="2400" dirty="0" smtClean="0">
                <a:latin typeface="+mj-lt"/>
                <a:cs typeface="Courier New" pitchFamily="49" charset="0"/>
              </a:rPr>
              <a:t>JSONP é um método, não formal, que tenta padronizar a comunicação Ajax entre domínios diferentes através de </a:t>
            </a:r>
            <a:r>
              <a:rPr lang="pt-BR" sz="2400" i="1" dirty="0" smtClean="0">
                <a:latin typeface="+mj-lt"/>
                <a:cs typeface="Courier New" pitchFamily="49" charset="0"/>
              </a:rPr>
              <a:t>Script </a:t>
            </a:r>
            <a:r>
              <a:rPr lang="pt-BR" sz="2400" i="1" dirty="0" err="1" smtClean="0">
                <a:latin typeface="+mj-lt"/>
                <a:cs typeface="Courier New" pitchFamily="49" charset="0"/>
              </a:rPr>
              <a:t>element</a:t>
            </a:r>
            <a:r>
              <a:rPr lang="pt-BR" sz="2400" i="1" dirty="0" smtClean="0">
                <a:latin typeface="+mj-lt"/>
                <a:cs typeface="Courier New" pitchFamily="49" charset="0"/>
              </a:rPr>
              <a:t> </a:t>
            </a:r>
            <a:r>
              <a:rPr lang="pt-BR" sz="2400" i="1" dirty="0" err="1" smtClean="0">
                <a:latin typeface="+mj-lt"/>
                <a:cs typeface="Courier New" pitchFamily="49" charset="0"/>
              </a:rPr>
              <a:t>injection</a:t>
            </a:r>
            <a:r>
              <a:rPr lang="pt-BR" sz="2400" i="1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lvl="1"/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2400" i="1" dirty="0" smtClean="0">
                <a:latin typeface="+mj-lt"/>
                <a:cs typeface="Courier New" pitchFamily="49" charset="0"/>
              </a:rPr>
              <a:t>Script </a:t>
            </a:r>
            <a:r>
              <a:rPr lang="pt-BR" sz="2400" i="1" dirty="0" err="1" smtClean="0">
                <a:latin typeface="+mj-lt"/>
                <a:cs typeface="Courier New" pitchFamily="49" charset="0"/>
              </a:rPr>
              <a:t>element</a:t>
            </a:r>
            <a:r>
              <a:rPr lang="pt-BR" sz="2400" i="1" dirty="0" smtClean="0">
                <a:latin typeface="+mj-lt"/>
                <a:cs typeface="Courier New" pitchFamily="49" charset="0"/>
              </a:rPr>
              <a:t> </a:t>
            </a:r>
            <a:r>
              <a:rPr lang="pt-BR" sz="2400" i="1" dirty="0" err="1" smtClean="0">
                <a:latin typeface="+mj-lt"/>
                <a:cs typeface="Courier New" pitchFamily="49" charset="0"/>
              </a:rPr>
              <a:t>injection</a:t>
            </a:r>
            <a:r>
              <a:rPr lang="pt-BR" sz="2400" i="1" dirty="0" smtClean="0">
                <a:latin typeface="+mj-lt"/>
                <a:cs typeface="Courier New" pitchFamily="49" charset="0"/>
              </a:rPr>
              <a:t> </a:t>
            </a:r>
            <a:r>
              <a:rPr lang="pt-BR" sz="2400" dirty="0" smtClean="0">
                <a:latin typeface="+mj-lt"/>
                <a:cs typeface="Courier New" pitchFamily="49" charset="0"/>
              </a:rPr>
              <a:t>é criar dinamicamente, no DOM, um elemento &lt;script&gt; que busque um </a:t>
            </a:r>
            <a:r>
              <a:rPr lang="pt-BR" sz="24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pt-BR" sz="2400" dirty="0" smtClean="0">
                <a:latin typeface="+mj-lt"/>
                <a:cs typeface="Courier New" pitchFamily="49" charset="0"/>
              </a:rPr>
              <a:t> em outro domínio.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r>
              <a:rPr lang="pt-BR" sz="2400" dirty="0" smtClean="0">
                <a:latin typeface="+mj-lt"/>
                <a:cs typeface="Courier New" pitchFamily="49" charset="0"/>
              </a:rPr>
              <a:t>Usando JSONP,  é necessário passar como parâmetro, para o servidor, o nome da função </a:t>
            </a:r>
            <a:r>
              <a:rPr lang="pt-BR" sz="24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pt-BR" sz="2400" dirty="0" smtClean="0">
                <a:latin typeface="+mj-lt"/>
                <a:cs typeface="Courier New" pitchFamily="49" charset="0"/>
              </a:rPr>
              <a:t> (já definida) que tratará o dado do servidor.  O servidor usa esse função para gerar o </a:t>
            </a:r>
            <a:r>
              <a:rPr lang="pt-BR" sz="24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pt-BR" sz="2400" dirty="0" smtClean="0">
                <a:latin typeface="+mj-lt"/>
                <a:cs typeface="Courier New" pitchFamily="49" charset="0"/>
              </a:rPr>
              <a:t> dinamicamente. 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r>
              <a:rPr lang="pt-BR" sz="2400" dirty="0" smtClean="0">
                <a:latin typeface="+mj-lt"/>
                <a:cs typeface="Courier New" pitchFamily="49" charset="0"/>
              </a:rPr>
              <a:t>O cliente recebe o </a:t>
            </a:r>
            <a:r>
              <a:rPr lang="pt-BR" sz="24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pt-BR" sz="2400" dirty="0" smtClean="0">
                <a:latin typeface="+mj-lt"/>
                <a:cs typeface="Courier New" pitchFamily="49" charset="0"/>
              </a:rPr>
              <a:t>, a função é executada e o dado é processado.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lvl="1"/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2400" b="1" dirty="0" smtClean="0">
                <a:latin typeface="+mj-lt"/>
                <a:cs typeface="Courier New" pitchFamily="49" charset="0"/>
              </a:rPr>
              <a:t>Passo 1:   </a:t>
            </a:r>
            <a:r>
              <a:rPr lang="pt-BR" sz="2400" dirty="0" smtClean="0">
                <a:latin typeface="+mj-lt"/>
                <a:cs typeface="Courier New" pitchFamily="49" charset="0"/>
              </a:rPr>
              <a:t>Uma função é definida no cliente para tratar os dados que serão obtidos via JSONP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tratarDado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(dado) {</a:t>
            </a:r>
          </a:p>
          <a:p>
            <a:pPr lvl="1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//faz alguma coisa com o dado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r>
              <a:rPr lang="pt-BR" sz="2400" b="1" dirty="0" smtClean="0">
                <a:cs typeface="Courier New" pitchFamily="49" charset="0"/>
              </a:rPr>
              <a:t>Passo 2: </a:t>
            </a:r>
            <a:r>
              <a:rPr lang="pt-BR" sz="2400" dirty="0" smtClean="0">
                <a:cs typeface="Courier New" pitchFamily="49" charset="0"/>
              </a:rPr>
              <a:t>O nome da função é enviado, por convenção, pelo parâmetro </a:t>
            </a:r>
            <a:r>
              <a:rPr lang="pt-BR" sz="2400" i="1" dirty="0" smtClean="0">
                <a:cs typeface="Courier New" pitchFamily="49" charset="0"/>
              </a:rPr>
              <a:t>callback</a:t>
            </a:r>
            <a:r>
              <a:rPr lang="pt-BR" sz="2400" dirty="0" smtClean="0">
                <a:cs typeface="Courier New" pitchFamily="49" charset="0"/>
              </a:rPr>
              <a:t> na URL que será inserida na </a:t>
            </a:r>
            <a:r>
              <a:rPr lang="pt-BR" sz="2400" dirty="0" err="1" smtClean="0">
                <a:cs typeface="Courier New" pitchFamily="49" charset="0"/>
              </a:rPr>
              <a:t>tag</a:t>
            </a:r>
            <a:r>
              <a:rPr lang="pt-BR" sz="2400" dirty="0" smtClean="0">
                <a:cs typeface="Courier New" pitchFamily="49" charset="0"/>
              </a:rPr>
              <a:t> &lt;script&gt;</a:t>
            </a:r>
          </a:p>
          <a:p>
            <a:endParaRPr lang="pt-BR" sz="2400" dirty="0" smtClean="0"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=“http://outrodominio.com/nomeServico?callback=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tratarDado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lvl="1"/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2400" b="1" dirty="0" smtClean="0">
                <a:latin typeface="+mj-lt"/>
                <a:cs typeface="Courier New" pitchFamily="49" charset="0"/>
              </a:rPr>
              <a:t>Passo 3:   </a:t>
            </a:r>
            <a:r>
              <a:rPr lang="pt-BR" sz="2400" dirty="0" smtClean="0">
                <a:latin typeface="+mj-lt"/>
                <a:cs typeface="Courier New" pitchFamily="49" charset="0"/>
              </a:rPr>
              <a:t>O servidor recebe a requisição, gera o objeto JSON, mas ao invés de retornar o conteúdo JSON, passa o conteúdo JSON como parâmetro para a função 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tratarDado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([{"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":“Fulana de Tal","id":0},{"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":“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Ciclano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","id":1}]);</a:t>
            </a:r>
          </a:p>
          <a:p>
            <a:pPr>
              <a:buNone/>
            </a:pPr>
            <a:endParaRPr lang="pt-BR" sz="2400" dirty="0" smtClean="0">
              <a:latin typeface="+mj-lt"/>
              <a:cs typeface="Courier New" pitchFamily="49" charset="0"/>
            </a:endParaRPr>
          </a:p>
          <a:p>
            <a:r>
              <a:rPr lang="pt-BR" sz="2400" b="1" dirty="0" smtClean="0">
                <a:cs typeface="Courier New" pitchFamily="49" charset="0"/>
              </a:rPr>
              <a:t>Passo 4: </a:t>
            </a:r>
            <a:r>
              <a:rPr lang="pt-BR" sz="2400" dirty="0" smtClean="0">
                <a:cs typeface="Courier New" pitchFamily="49" charset="0"/>
              </a:rPr>
              <a:t>Ao carregar o script, a função </a:t>
            </a:r>
            <a:r>
              <a:rPr lang="pt-BR" sz="2400" i="1" dirty="0" err="1" smtClean="0">
                <a:cs typeface="Courier New" pitchFamily="49" charset="0"/>
              </a:rPr>
              <a:t>tratarDado</a:t>
            </a:r>
            <a:r>
              <a:rPr lang="pt-BR" sz="2400" dirty="0" smtClean="0">
                <a:cs typeface="Courier New" pitchFamily="49" charset="0"/>
              </a:rPr>
              <a:t> é chamada e o objeto JSON é passado como parâmetro para ser usado pela aplicação do lado do cliente.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lvl="1"/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é Ajax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b="1" dirty="0" smtClean="0">
                <a:solidFill>
                  <a:srgbClr val="FF0000"/>
                </a:solidFill>
              </a:rPr>
              <a:t>A</a:t>
            </a:r>
            <a:r>
              <a:rPr lang="pt-BR" sz="2800" dirty="0" smtClean="0"/>
              <a:t>synchronous </a:t>
            </a:r>
            <a:r>
              <a:rPr lang="pt-BR" sz="2800" b="1" dirty="0" smtClean="0">
                <a:solidFill>
                  <a:srgbClr val="FF0000"/>
                </a:solidFill>
              </a:rPr>
              <a:t>J</a:t>
            </a:r>
            <a:r>
              <a:rPr lang="pt-BR" sz="2800" dirty="0" smtClean="0"/>
              <a:t>avascript </a:t>
            </a:r>
            <a:r>
              <a:rPr lang="pt-BR" sz="2800" b="1" dirty="0" smtClean="0">
                <a:solidFill>
                  <a:srgbClr val="FF0000"/>
                </a:solidFill>
              </a:rPr>
              <a:t>A</a:t>
            </a:r>
            <a:r>
              <a:rPr lang="pt-BR" sz="2800" dirty="0" smtClean="0"/>
              <a:t>nd </a:t>
            </a:r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r>
              <a:rPr lang="pt-BR" sz="2800" dirty="0" smtClean="0"/>
              <a:t>ML</a:t>
            </a:r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pic>
        <p:nvPicPr>
          <p:cNvPr id="5" name="Picture 4" descr="aj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819" y="1700808"/>
            <a:ext cx="2539141" cy="2534022"/>
          </a:xfrm>
          <a:prstGeom prst="rect">
            <a:avLst/>
          </a:prstGeom>
        </p:spPr>
      </p:pic>
      <p:pic>
        <p:nvPicPr>
          <p:cNvPr id="6" name="Picture 5" descr="Ajax_Amsterdam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916832"/>
            <a:ext cx="2304256" cy="23157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sz="2400" dirty="0" err="1" smtClean="0">
                <a:latin typeface="+mj-lt"/>
                <a:cs typeface="Courier New" pitchFamily="49" charset="0"/>
              </a:rPr>
              <a:t>jQuery</a:t>
            </a:r>
            <a:r>
              <a:rPr lang="pt-BR" sz="2400" dirty="0" smtClean="0">
                <a:latin typeface="+mj-lt"/>
                <a:cs typeface="Courier New" pitchFamily="49" charset="0"/>
              </a:rPr>
              <a:t> simplifica o uso do JSONP. Aproxima do uso padrão de Ajax na ferramenta.</a:t>
            </a:r>
          </a:p>
          <a:p>
            <a:endParaRPr lang="pt-BR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$.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url: "http://outrodominio.com/nomeServico",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data: {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	parametro1 :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valorDoParametro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100" b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pt-BR" sz="2100" b="1" dirty="0" smtClean="0">
                <a:latin typeface="Courier New" pitchFamily="49" charset="0"/>
                <a:cs typeface="Courier New" pitchFamily="49" charset="0"/>
              </a:rPr>
              <a:t>: "</a:t>
            </a:r>
            <a:r>
              <a:rPr lang="pt-BR" sz="2100" b="1" dirty="0" err="1" smtClean="0">
                <a:latin typeface="Courier New" pitchFamily="49" charset="0"/>
                <a:cs typeface="Courier New" pitchFamily="49" charset="0"/>
              </a:rPr>
              <a:t>jsonp</a:t>
            </a:r>
            <a:r>
              <a:rPr lang="pt-BR" sz="2100" b="1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success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 data ) {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		//processa o objeto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pt-BR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		var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= $.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parseJson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(data);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endParaRPr lang="pt-BR" sz="2400" i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+mj-lt"/>
              <a:cs typeface="Courier New" pitchFamily="49" charset="0"/>
            </a:endParaRPr>
          </a:p>
          <a:p>
            <a:pPr lvl="1"/>
            <a:endParaRPr lang="en-US" sz="2000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2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Síncrono vs Assíncrono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Síncrono – a tarefa seguinte só começa quando a anterior termina.</a:t>
            </a:r>
          </a:p>
          <a:p>
            <a:endParaRPr lang="pt-BR" sz="2400" dirty="0" smtClean="0">
              <a:cs typeface="Courier New" pitchFamily="49" charset="0"/>
            </a:endParaRPr>
          </a:p>
          <a:p>
            <a:endParaRPr lang="pt-BR" sz="2400" dirty="0" smtClean="0">
              <a:cs typeface="Courier New" pitchFamily="49" charset="0"/>
            </a:endParaRPr>
          </a:p>
          <a:p>
            <a:endParaRPr lang="pt-BR" sz="2400" dirty="0" smtClean="0">
              <a:cs typeface="Courier New" pitchFamily="49" charset="0"/>
            </a:endParaRPr>
          </a:p>
          <a:p>
            <a:endParaRPr lang="pt-BR" sz="2400" dirty="0" smtClean="0">
              <a:cs typeface="Courier New" pitchFamily="49" charset="0"/>
            </a:endParaRPr>
          </a:p>
          <a:p>
            <a:r>
              <a:rPr lang="pt-BR" sz="2400" dirty="0" smtClean="0">
                <a:cs typeface="Courier New" pitchFamily="49" charset="0"/>
              </a:rPr>
              <a:t>Assíncrono – a tarefa seguinte não tem necessariamente esperar pela tarefa anterior terminar para começar. Não existe muita visibilidade sobre o fim de cada tarefa (necessidade de callbacks)</a:t>
            </a:r>
            <a:endParaRPr lang="pt-BR" sz="11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1640" y="1556792"/>
            <a:ext cx="309634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27984" y="2060848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2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331640" y="3429000"/>
            <a:ext cx="309634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1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2195736" y="393305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2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851920" y="3933056"/>
            <a:ext cx="367240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 3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Request Típico vs Ajax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1440160" cy="14401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429000"/>
            <a:ext cx="1428750" cy="142875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2627784" y="2924944"/>
            <a:ext cx="38164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2627784" y="3429000"/>
            <a:ext cx="396044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>
            <a:off x="1115616" y="3789040"/>
            <a:ext cx="1625189" cy="1053057"/>
          </a:xfrm>
          <a:custGeom>
            <a:avLst/>
            <a:gdLst>
              <a:gd name="connsiteX0" fmla="*/ 1220360 w 1625189"/>
              <a:gd name="connsiteY0" fmla="*/ 0 h 1053057"/>
              <a:gd name="connsiteX1" fmla="*/ 1617523 w 1625189"/>
              <a:gd name="connsiteY1" fmla="*/ 628072 h 1053057"/>
              <a:gd name="connsiteX2" fmla="*/ 906323 w 1625189"/>
              <a:gd name="connsiteY2" fmla="*/ 1052945 h 1053057"/>
              <a:gd name="connsiteX3" fmla="*/ 28869 w 1625189"/>
              <a:gd name="connsiteY3" fmla="*/ 665018 h 1053057"/>
              <a:gd name="connsiteX4" fmla="*/ 195123 w 1625189"/>
              <a:gd name="connsiteY4" fmla="*/ 175491 h 1053057"/>
              <a:gd name="connsiteX5" fmla="*/ 195123 w 1625189"/>
              <a:gd name="connsiteY5" fmla="*/ 175491 h 105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189" h="1053057">
                <a:moveTo>
                  <a:pt x="1220360" y="0"/>
                </a:moveTo>
                <a:cubicBezTo>
                  <a:pt x="1445111" y="226290"/>
                  <a:pt x="1669863" y="452581"/>
                  <a:pt x="1617523" y="628072"/>
                </a:cubicBezTo>
                <a:cubicBezTo>
                  <a:pt x="1565184" y="803563"/>
                  <a:pt x="1171099" y="1046787"/>
                  <a:pt x="906323" y="1052945"/>
                </a:cubicBezTo>
                <a:cubicBezTo>
                  <a:pt x="641547" y="1059103"/>
                  <a:pt x="147402" y="811260"/>
                  <a:pt x="28869" y="665018"/>
                </a:cubicBezTo>
                <a:cubicBezTo>
                  <a:pt x="-89664" y="518776"/>
                  <a:pt x="195123" y="175491"/>
                  <a:pt x="195123" y="175491"/>
                </a:cubicBezTo>
                <a:lnTo>
                  <a:pt x="195123" y="175491"/>
                </a:ln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349474" y="2996952"/>
            <a:ext cx="25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requisição – request http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061442" y="4077072"/>
            <a:ext cx="25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 – response http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27584" y="4941168"/>
            <a:ext cx="240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Renderização da pagina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23528" y="55172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Request</a:t>
            </a:r>
            <a:r>
              <a:rPr lang="pt-BR" b="1" dirty="0" smtClean="0"/>
              <a:t> Típico – </a:t>
            </a:r>
            <a:r>
              <a:rPr lang="pt-BR" dirty="0" smtClean="0"/>
              <a:t>o conteúdo da pagina é inteiramente trazido via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http</a:t>
            </a:r>
            <a:r>
              <a:rPr lang="pt-BR" dirty="0" smtClean="0"/>
              <a:t> de forma síncrona, isso é, deve-se esperar o retorno para apresentar a tela (</a:t>
            </a:r>
            <a:r>
              <a:rPr lang="pt-BR" dirty="0" err="1" smtClean="0"/>
              <a:t>renderização</a:t>
            </a:r>
            <a:r>
              <a:rPr lang="pt-BR" dirty="0" smtClean="0"/>
              <a:t>). Não obstante, via de regra cada interação do usuário gera um novo </a:t>
            </a:r>
            <a:r>
              <a:rPr lang="pt-BR" dirty="0" err="1" smtClean="0"/>
              <a:t>request</a:t>
            </a:r>
            <a:r>
              <a:rPr lang="pt-BR" dirty="0" smtClean="0"/>
              <a:t> síncrono e uma nova espera  pela transferência e </a:t>
            </a:r>
            <a:r>
              <a:rPr lang="pt-BR" dirty="0" err="1" smtClean="0"/>
              <a:t>renderização</a:t>
            </a:r>
            <a:r>
              <a:rPr lang="pt-BR" dirty="0" smtClean="0"/>
              <a:t> da pagina.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Request Típico vs Ajax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2148"/>
            <a:ext cx="1440160" cy="14401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109038"/>
            <a:ext cx="1428750" cy="142875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627784" y="2286164"/>
            <a:ext cx="4104456" cy="18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627784" y="2646204"/>
            <a:ext cx="4248472" cy="177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333250" y="2060848"/>
            <a:ext cx="25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requisição – request http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60978" y="3582308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ajax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8039" y="3368025"/>
            <a:ext cx="143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Renderização</a:t>
            </a:r>
            <a:endParaRPr lang="pt-BR" dirty="0" smtClean="0"/>
          </a:p>
          <a:p>
            <a:r>
              <a:rPr lang="pt-BR" dirty="0" smtClean="0"/>
              <a:t> da pagina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1084" y="5526208"/>
            <a:ext cx="886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Request</a:t>
            </a:r>
            <a:r>
              <a:rPr lang="pt-BR" b="1" dirty="0" smtClean="0"/>
              <a:t> Ajax – </a:t>
            </a:r>
            <a:r>
              <a:rPr lang="pt-BR" dirty="0" smtClean="0"/>
              <a:t>página não precisa ser </a:t>
            </a:r>
            <a:r>
              <a:rPr lang="pt-BR" dirty="0" err="1" smtClean="0"/>
              <a:t>renderizada</a:t>
            </a:r>
            <a:r>
              <a:rPr lang="pt-BR" dirty="0" smtClean="0"/>
              <a:t> novamente para agregar novos conteúdos, trazidos de forma assíncrona via </a:t>
            </a:r>
            <a:r>
              <a:rPr lang="pt-BR" dirty="0" err="1" smtClean="0"/>
              <a:t>ajax</a:t>
            </a:r>
            <a:r>
              <a:rPr lang="pt-BR" dirty="0" smtClean="0"/>
              <a:t>. Interação com o usuário não necessariamente resulta em um novo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http</a:t>
            </a:r>
            <a:r>
              <a:rPr lang="pt-BR" dirty="0" smtClean="0"/>
              <a:t> e nova </a:t>
            </a:r>
            <a:r>
              <a:rPr lang="pt-BR" dirty="0" err="1" smtClean="0"/>
              <a:t>renderização</a:t>
            </a:r>
            <a:r>
              <a:rPr lang="pt-BR" dirty="0" smtClean="0"/>
              <a:t> de pagina. 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539552" y="2693341"/>
            <a:ext cx="528411" cy="456919"/>
          </a:xfrm>
          <a:custGeom>
            <a:avLst/>
            <a:gdLst>
              <a:gd name="connsiteX0" fmla="*/ 528411 w 528411"/>
              <a:gd name="connsiteY0" fmla="*/ 324278 h 456919"/>
              <a:gd name="connsiteX1" fmla="*/ 131247 w 528411"/>
              <a:gd name="connsiteY1" fmla="*/ 444350 h 456919"/>
              <a:gd name="connsiteX2" fmla="*/ 11174 w 528411"/>
              <a:gd name="connsiteY2" fmla="*/ 56423 h 456919"/>
              <a:gd name="connsiteX3" fmla="*/ 371393 w 528411"/>
              <a:gd name="connsiteY3" fmla="*/ 10241 h 45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11" h="456919">
                <a:moveTo>
                  <a:pt x="528411" y="324278"/>
                </a:moveTo>
                <a:cubicBezTo>
                  <a:pt x="372932" y="406635"/>
                  <a:pt x="217453" y="488992"/>
                  <a:pt x="131247" y="444350"/>
                </a:cubicBezTo>
                <a:cubicBezTo>
                  <a:pt x="45041" y="399708"/>
                  <a:pt x="-28850" y="128774"/>
                  <a:pt x="11174" y="56423"/>
                </a:cubicBezTo>
                <a:cubicBezTo>
                  <a:pt x="51198" y="-15928"/>
                  <a:pt x="211295" y="-2844"/>
                  <a:pt x="371393" y="10241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2724727" y="3138180"/>
            <a:ext cx="4165600" cy="897719"/>
          </a:xfrm>
          <a:custGeom>
            <a:avLst/>
            <a:gdLst>
              <a:gd name="connsiteX0" fmla="*/ 0 w 4165600"/>
              <a:gd name="connsiteY0" fmla="*/ 0 h 897719"/>
              <a:gd name="connsiteX1" fmla="*/ 2170546 w 4165600"/>
              <a:gd name="connsiteY1" fmla="*/ 895927 h 897719"/>
              <a:gd name="connsiteX2" fmla="*/ 4165600 w 4165600"/>
              <a:gd name="connsiteY2" fmla="*/ 184727 h 89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5600" h="897719">
                <a:moveTo>
                  <a:pt x="0" y="0"/>
                </a:moveTo>
                <a:cubicBezTo>
                  <a:pt x="738139" y="432569"/>
                  <a:pt x="1476279" y="865139"/>
                  <a:pt x="2170546" y="895927"/>
                </a:cubicBezTo>
                <a:cubicBezTo>
                  <a:pt x="2864813" y="926715"/>
                  <a:pt x="3515206" y="555721"/>
                  <a:pt x="4165600" y="184727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512291" y="3156653"/>
            <a:ext cx="4535054" cy="1748284"/>
          </a:xfrm>
          <a:custGeom>
            <a:avLst/>
            <a:gdLst>
              <a:gd name="connsiteX0" fmla="*/ 0 w 4535054"/>
              <a:gd name="connsiteY0" fmla="*/ 0 h 1748284"/>
              <a:gd name="connsiteX1" fmla="*/ 2706254 w 4535054"/>
              <a:gd name="connsiteY1" fmla="*/ 1745672 h 1748284"/>
              <a:gd name="connsiteX2" fmla="*/ 4535054 w 4535054"/>
              <a:gd name="connsiteY2" fmla="*/ 387927 h 174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5054" h="1748284">
                <a:moveTo>
                  <a:pt x="0" y="0"/>
                </a:moveTo>
                <a:cubicBezTo>
                  <a:pt x="975206" y="840509"/>
                  <a:pt x="1950412" y="1681018"/>
                  <a:pt x="2706254" y="1745672"/>
                </a:cubicBezTo>
                <a:cubicBezTo>
                  <a:pt x="3462096" y="1810326"/>
                  <a:pt x="4184072" y="655781"/>
                  <a:pt x="4535054" y="387927"/>
                </a:cubicBezTo>
              </a:path>
            </a:pathLst>
          </a:custGeom>
          <a:noFill/>
          <a:ln w="127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779912" y="2420888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response http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499992" y="4293096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response</a:t>
            </a:r>
            <a:r>
              <a:rPr lang="pt-BR" dirty="0" smtClean="0"/>
              <a:t> </a:t>
            </a:r>
            <a:r>
              <a:rPr lang="pt-BR" dirty="0" err="1" smtClean="0"/>
              <a:t>ajax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031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Vantagens de AJAX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Ajuda a criar paginas rápidas e dinamicas</a:t>
            </a:r>
          </a:p>
          <a:p>
            <a:r>
              <a:rPr lang="pt-BR" sz="2800" dirty="0" smtClean="0">
                <a:cs typeface="Courier New" pitchFamily="49" charset="0"/>
              </a:rPr>
              <a:t>Distribui o processamento para o cliente (browser) desafogando o servidor</a:t>
            </a:r>
          </a:p>
          <a:p>
            <a:r>
              <a:rPr lang="pt-BR" sz="2800" dirty="0" smtClean="0">
                <a:cs typeface="Courier New" pitchFamily="49" charset="0"/>
              </a:rPr>
              <a:t>Modifica parte da pagina sem um novo reload, se aproximando de uma aplicação desktop</a:t>
            </a:r>
          </a:p>
          <a:p>
            <a:r>
              <a:rPr lang="pt-BR" sz="2800" dirty="0" smtClean="0">
                <a:cs typeface="Courier New" pitchFamily="49" charset="0"/>
              </a:rPr>
              <a:t>Aumenta eficiencia de banda (tende a trafegar só os dados importantes)</a:t>
            </a:r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Desvantagens de AJAX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javascript tem que estar habilitado</a:t>
            </a:r>
          </a:p>
          <a:p>
            <a:r>
              <a:rPr lang="pt-BR" sz="2800" dirty="0" smtClean="0"/>
              <a:t>Mais complexo de desenvolver (não segue o fluxo padrão de desenvolvimento web)</a:t>
            </a:r>
          </a:p>
          <a:p>
            <a:r>
              <a:rPr lang="pt-BR" sz="2800" dirty="0" smtClean="0"/>
              <a:t>Como o </a:t>
            </a:r>
            <a:r>
              <a:rPr lang="pt-BR" sz="2800" dirty="0" smtClean="0"/>
              <a:t>conteúdo </a:t>
            </a:r>
            <a:r>
              <a:rPr lang="pt-BR" sz="2800" dirty="0" smtClean="0"/>
              <a:t>é carregado dinamicamente, as engines de buscas não encontraram parte do </a:t>
            </a:r>
            <a:r>
              <a:rPr lang="pt-BR" sz="2800" dirty="0" smtClean="0"/>
              <a:t>conteúdo </a:t>
            </a:r>
            <a:r>
              <a:rPr lang="pt-BR" sz="2800" dirty="0" smtClean="0"/>
              <a:t>para indexar a pesquisa.</a:t>
            </a:r>
          </a:p>
          <a:p>
            <a:r>
              <a:rPr lang="pt-BR" sz="2800" dirty="0" smtClean="0"/>
              <a:t>O botão voltar deve ser tratado via javascript, caso contrario ele perde o sentido.</a:t>
            </a:r>
          </a:p>
          <a:p>
            <a:endParaRPr lang="pt-BR" sz="2800" dirty="0" smtClean="0"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em 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Objeto atuador</a:t>
            </a:r>
          </a:p>
          <a:p>
            <a:pPr marL="0" indent="0"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  {//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for IE7+, Firefox,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Opera, Safari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  }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  {//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for IE6, IE5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  }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9883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1077</Words>
  <Application>Microsoft Office PowerPoint</Application>
  <PresentationFormat>Apresentação na tela (4:3)</PresentationFormat>
  <Paragraphs>336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Office Theme</vt:lpstr>
      <vt:lpstr>Aplicações Interativas</vt:lpstr>
      <vt:lpstr>Agenda</vt:lpstr>
      <vt:lpstr>O que é Ajax</vt:lpstr>
      <vt:lpstr>Síncrono vs Assíncrono</vt:lpstr>
      <vt:lpstr>Request Típico vs Ajax</vt:lpstr>
      <vt:lpstr>Request Típico vs Ajax</vt:lpstr>
      <vt:lpstr>Vantagens de AJAX</vt:lpstr>
      <vt:lpstr>Desvantagens de AJAX</vt:lpstr>
      <vt:lpstr>AJAX em Javascript</vt:lpstr>
      <vt:lpstr>AJAX em Javascript</vt:lpstr>
      <vt:lpstr>AJAX em Javascript</vt:lpstr>
      <vt:lpstr>AJAX em Javascript</vt:lpstr>
      <vt:lpstr>AJAX em Javascript</vt:lpstr>
      <vt:lpstr>AJAX em Javascript</vt:lpstr>
      <vt:lpstr>AJAX em JQuery</vt:lpstr>
      <vt:lpstr>Exemplo</vt:lpstr>
      <vt:lpstr>JSON e JSONP</vt:lpstr>
      <vt:lpstr>JSON e JSONP</vt:lpstr>
      <vt:lpstr>JSON</vt:lpstr>
      <vt:lpstr>JSON</vt:lpstr>
      <vt:lpstr>JSON</vt:lpstr>
      <vt:lpstr>JSON</vt:lpstr>
      <vt:lpstr>JSON</vt:lpstr>
      <vt:lpstr>JSON</vt:lpstr>
      <vt:lpstr>JSON no jQuery</vt:lpstr>
      <vt:lpstr>JSONP</vt:lpstr>
      <vt:lpstr>JSONP</vt:lpstr>
      <vt:lpstr>JSONP</vt:lpstr>
      <vt:lpstr>JSONP</vt:lpstr>
      <vt:lpstr>JSONP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fabio.toledo</cp:lastModifiedBy>
  <cp:revision>210</cp:revision>
  <dcterms:created xsi:type="dcterms:W3CDTF">2013-02-17T14:16:49Z</dcterms:created>
  <dcterms:modified xsi:type="dcterms:W3CDTF">2013-11-18T12:44:56Z</dcterms:modified>
</cp:coreProperties>
</file>