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305" r:id="rId4"/>
    <p:sldId id="293" r:id="rId5"/>
    <p:sldId id="294" r:id="rId6"/>
    <p:sldId id="306" r:id="rId7"/>
    <p:sldId id="307" r:id="rId8"/>
    <p:sldId id="308" r:id="rId9"/>
    <p:sldId id="310" r:id="rId10"/>
    <p:sldId id="309" r:id="rId11"/>
    <p:sldId id="311" r:id="rId12"/>
    <p:sldId id="313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2010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2246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pPr lvl="1"/>
            <a:r>
              <a:rPr lang="pt-BR" sz="3200" dirty="0" smtClean="0"/>
              <a:t>Seletores Hierárquicos</a:t>
            </a:r>
          </a:p>
          <a:p>
            <a:pPr lvl="2"/>
            <a:r>
              <a:rPr lang="pt-BR" sz="2000" dirty="0" smtClean="0"/>
              <a:t>Próximo	$(“elemento + </a:t>
            </a:r>
            <a:r>
              <a:rPr lang="pt-BR" sz="2000" dirty="0" err="1" smtClean="0"/>
              <a:t>proximo</a:t>
            </a:r>
            <a:r>
              <a:rPr lang="pt-BR" sz="2000" dirty="0" smtClean="0"/>
              <a:t>”)</a:t>
            </a:r>
          </a:p>
          <a:p>
            <a:pPr lvl="2"/>
            <a:endParaRPr lang="pt-BR" sz="2000" dirty="0" smtClean="0"/>
          </a:p>
          <a:p>
            <a:pPr lvl="3"/>
            <a:r>
              <a:rPr lang="pt-BR" sz="1800" dirty="0" smtClean="0"/>
              <a:t>Retorna o elemento “</a:t>
            </a:r>
            <a:r>
              <a:rPr lang="pt-BR" sz="1800" i="1" dirty="0" smtClean="0"/>
              <a:t>próximo</a:t>
            </a:r>
            <a:r>
              <a:rPr lang="pt-BR" sz="1800" dirty="0" smtClean="0"/>
              <a:t>” imediatamente a seguir do “</a:t>
            </a:r>
            <a:r>
              <a:rPr lang="pt-BR" sz="1800" i="1" dirty="0" smtClean="0"/>
              <a:t>elemento</a:t>
            </a:r>
            <a:r>
              <a:rPr lang="pt-BR" sz="1800" dirty="0" smtClean="0"/>
              <a:t>”</a:t>
            </a:r>
          </a:p>
          <a:p>
            <a:pPr lvl="4"/>
            <a:r>
              <a:rPr lang="pt-BR" sz="1600" dirty="0" smtClean="0"/>
              <a:t>(os elementos devem ter o mesmo pai)</a:t>
            </a:r>
          </a:p>
          <a:p>
            <a:pPr lvl="4">
              <a:buNone/>
            </a:pPr>
            <a:r>
              <a:rPr lang="pt-BR" sz="1800" dirty="0" smtClean="0"/>
              <a:t>ex: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+ input”).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”,”1px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sz="2000" dirty="0" smtClean="0"/>
          </a:p>
          <a:p>
            <a:pPr lvl="2"/>
            <a:r>
              <a:rPr lang="pt-BR" sz="2000" dirty="0" smtClean="0"/>
              <a:t>Irmãos	 $(“elemento ~ </a:t>
            </a:r>
            <a:r>
              <a:rPr lang="pt-BR" sz="2000" dirty="0" err="1" smtClean="0"/>
              <a:t>irmaos</a:t>
            </a:r>
            <a:r>
              <a:rPr lang="pt-BR" sz="2000" dirty="0" smtClean="0"/>
              <a:t>”)</a:t>
            </a:r>
          </a:p>
          <a:p>
            <a:pPr lvl="2"/>
            <a:endParaRPr lang="pt-BR" sz="2000" dirty="0" smtClean="0"/>
          </a:p>
          <a:p>
            <a:pPr lvl="3"/>
            <a:r>
              <a:rPr lang="pt-BR" sz="1800" dirty="0" smtClean="0"/>
              <a:t>Retorna os elementos “</a:t>
            </a:r>
            <a:r>
              <a:rPr lang="pt-BR" sz="1800" i="1" dirty="0" smtClean="0"/>
              <a:t>irmãos</a:t>
            </a:r>
            <a:r>
              <a:rPr lang="pt-BR" sz="1800" dirty="0" smtClean="0"/>
              <a:t>” filhos do “</a:t>
            </a:r>
            <a:r>
              <a:rPr lang="pt-BR" sz="1800" i="1" dirty="0" smtClean="0"/>
              <a:t>elemento</a:t>
            </a:r>
            <a:r>
              <a:rPr lang="pt-BR" sz="1800" dirty="0" smtClean="0"/>
              <a:t>”</a:t>
            </a:r>
          </a:p>
          <a:p>
            <a:pPr lvl="4"/>
            <a:r>
              <a:rPr lang="pt-BR" sz="1600" dirty="0" smtClean="0"/>
              <a:t>(os elementos devem ter o mesmo pai; só seleciona irmãos a direita do elemento)</a:t>
            </a:r>
          </a:p>
          <a:p>
            <a:pPr lvl="4">
              <a:buNone/>
            </a:pPr>
            <a:r>
              <a:rPr lang="pt-BR" sz="1800" dirty="0" smtClean="0"/>
              <a:t>ex: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~ input”).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”,”1px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Seletores com filtro de </a:t>
            </a:r>
            <a:r>
              <a:rPr lang="pt-BR" sz="3600" dirty="0" err="1" smtClean="0"/>
              <a:t>indices</a:t>
            </a:r>
            <a:endParaRPr lang="pt-BR" sz="3600" dirty="0" smtClean="0"/>
          </a:p>
          <a:p>
            <a:pPr lvl="2"/>
            <a:r>
              <a:rPr lang="pt-BR" sz="3200" dirty="0" err="1" smtClean="0"/>
              <a:t>First</a:t>
            </a:r>
            <a:r>
              <a:rPr lang="pt-BR" sz="3200" dirty="0" smtClean="0"/>
              <a:t> 	$(“seletor:</a:t>
            </a:r>
            <a:r>
              <a:rPr lang="pt-BR" sz="3200" dirty="0" err="1" smtClean="0"/>
              <a:t>first</a:t>
            </a:r>
            <a:r>
              <a:rPr lang="pt-BR" sz="3200" dirty="0" smtClean="0"/>
              <a:t>”)</a:t>
            </a:r>
          </a:p>
          <a:p>
            <a:pPr lvl="3"/>
            <a:r>
              <a:rPr lang="pt-BR" sz="2400" dirty="0" smtClean="0"/>
              <a:t> seleciona o primeiro elemento de um conjunto</a:t>
            </a:r>
          </a:p>
          <a:p>
            <a:pPr lvl="4">
              <a:buNone/>
            </a:pPr>
            <a:r>
              <a:rPr lang="pt-BR" sz="2400" dirty="0" smtClean="0"/>
              <a:t>ex: $(“li:</a:t>
            </a:r>
            <a:r>
              <a:rPr lang="pt-BR" sz="2400" dirty="0" err="1" smtClean="0"/>
              <a:t>first</a:t>
            </a:r>
            <a:r>
              <a:rPr lang="pt-BR" sz="2400" dirty="0" smtClean="0"/>
              <a:t>”).</a:t>
            </a:r>
            <a:r>
              <a:rPr lang="pt-BR" sz="2400" dirty="0" err="1" smtClean="0"/>
              <a:t>css</a:t>
            </a:r>
            <a:r>
              <a:rPr lang="pt-BR" sz="2400" dirty="0" smtClean="0"/>
              <a:t> (“</a:t>
            </a:r>
            <a:r>
              <a:rPr lang="pt-BR" sz="2400" dirty="0" err="1" smtClean="0"/>
              <a:t>border-top</a:t>
            </a:r>
            <a:r>
              <a:rPr lang="pt-BR" sz="2400" dirty="0" smtClean="0"/>
              <a:t>”, “1px </a:t>
            </a:r>
            <a:r>
              <a:rPr lang="pt-BR" sz="2400" dirty="0" err="1" smtClean="0"/>
              <a:t>solid</a:t>
            </a:r>
            <a:r>
              <a:rPr lang="pt-BR" sz="2400" dirty="0" smtClean="0"/>
              <a:t>”);</a:t>
            </a:r>
          </a:p>
          <a:p>
            <a:pPr lvl="4">
              <a:buNone/>
            </a:pPr>
            <a:endParaRPr lang="pt-BR" sz="2400" dirty="0" smtClean="0"/>
          </a:p>
          <a:p>
            <a:pPr lvl="2"/>
            <a:r>
              <a:rPr lang="pt-BR" sz="3200" dirty="0" err="1" smtClean="0"/>
              <a:t>Last</a:t>
            </a:r>
            <a:r>
              <a:rPr lang="pt-BR" sz="3200" dirty="0" smtClean="0"/>
              <a:t>		 $(“seletor:</a:t>
            </a:r>
            <a:r>
              <a:rPr lang="pt-BR" sz="3200" dirty="0" err="1" smtClean="0"/>
              <a:t>last</a:t>
            </a:r>
            <a:r>
              <a:rPr lang="pt-BR" sz="3200" dirty="0" smtClean="0"/>
              <a:t>”)</a:t>
            </a:r>
          </a:p>
          <a:p>
            <a:pPr lvl="3"/>
            <a:r>
              <a:rPr lang="pt-BR" sz="2400" dirty="0" smtClean="0"/>
              <a:t>seleciona o ultimo elemento de um conjunto</a:t>
            </a:r>
          </a:p>
          <a:p>
            <a:pPr lvl="3">
              <a:buNone/>
            </a:pPr>
            <a:r>
              <a:rPr lang="pt-BR" sz="2400" dirty="0" smtClean="0"/>
              <a:t>ex: $(“li:</a:t>
            </a:r>
            <a:r>
              <a:rPr lang="pt-BR" sz="2400" dirty="0" err="1" smtClean="0"/>
              <a:t>last</a:t>
            </a:r>
            <a:r>
              <a:rPr lang="pt-BR" sz="2400" dirty="0" smtClean="0"/>
              <a:t>”).</a:t>
            </a:r>
            <a:r>
              <a:rPr lang="pt-BR" sz="2400" dirty="0" err="1" smtClean="0"/>
              <a:t>css</a:t>
            </a:r>
            <a:r>
              <a:rPr lang="pt-BR" sz="2400" dirty="0" smtClean="0"/>
              <a:t> (“</a:t>
            </a:r>
            <a:r>
              <a:rPr lang="pt-BR" sz="2400" dirty="0" err="1" smtClean="0"/>
              <a:t>border-bottom</a:t>
            </a:r>
            <a:r>
              <a:rPr lang="pt-BR" sz="2400" dirty="0" smtClean="0"/>
              <a:t>”, “1px </a:t>
            </a:r>
            <a:r>
              <a:rPr lang="pt-BR" sz="2400" dirty="0" err="1" smtClean="0"/>
              <a:t>solid</a:t>
            </a:r>
            <a:r>
              <a:rPr lang="pt-BR" sz="2400" dirty="0" smtClean="0"/>
              <a:t>”);</a:t>
            </a:r>
          </a:p>
          <a:p>
            <a:pPr lvl="3"/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Seletores com filtro de indices</a:t>
            </a:r>
            <a:endParaRPr lang="pt-BR" sz="3200" dirty="0" smtClean="0"/>
          </a:p>
          <a:p>
            <a:pPr lvl="2"/>
            <a:r>
              <a:rPr lang="pt-BR" sz="3200" dirty="0" smtClean="0"/>
              <a:t>Not		$(“</a:t>
            </a:r>
            <a:r>
              <a:rPr lang="pt-BR" sz="3200" dirty="0" err="1" smtClean="0"/>
              <a:t>seletor:not</a:t>
            </a:r>
            <a:r>
              <a:rPr lang="pt-BR" sz="3200" dirty="0" smtClean="0"/>
              <a:t> (filtro)”)</a:t>
            </a:r>
          </a:p>
          <a:p>
            <a:pPr lvl="3"/>
            <a:r>
              <a:rPr lang="pt-BR" sz="2400" dirty="0" smtClean="0"/>
              <a:t>nega uma seleção</a:t>
            </a:r>
          </a:p>
          <a:p>
            <a:pPr lvl="3">
              <a:buNone/>
            </a:pPr>
            <a:r>
              <a:rPr lang="pt-BR" sz="2400" dirty="0" smtClean="0"/>
              <a:t>ex: $(“</a:t>
            </a:r>
            <a:r>
              <a:rPr lang="pt-BR" sz="2400" dirty="0" err="1" smtClean="0"/>
              <a:t>li:not</a:t>
            </a:r>
            <a:r>
              <a:rPr lang="pt-BR" sz="2400" dirty="0" smtClean="0"/>
              <a:t> (li:first)”).hide ( );</a:t>
            </a:r>
          </a:p>
          <a:p>
            <a:pPr lvl="2"/>
            <a:r>
              <a:rPr lang="pt-BR" sz="3200" dirty="0" smtClean="0"/>
              <a:t>Odd / Even </a:t>
            </a:r>
            <a:r>
              <a:rPr lang="pt-BR" dirty="0" smtClean="0"/>
              <a:t>$(“</a:t>
            </a:r>
            <a:r>
              <a:rPr lang="pt-BR" dirty="0" err="1" smtClean="0"/>
              <a:t>seletor:odd</a:t>
            </a:r>
            <a:r>
              <a:rPr lang="pt-BR" dirty="0" smtClean="0"/>
              <a:t>”) ou $(“</a:t>
            </a:r>
            <a:r>
              <a:rPr lang="pt-BR" dirty="0" err="1" smtClean="0"/>
              <a:t>seletor:even</a:t>
            </a:r>
            <a:r>
              <a:rPr lang="pt-BR" dirty="0" smtClean="0"/>
              <a:t>”)</a:t>
            </a:r>
          </a:p>
          <a:p>
            <a:pPr lvl="3"/>
            <a:r>
              <a:rPr lang="pt-BR" sz="2400" dirty="0" smtClean="0"/>
              <a:t>Seleciona os elementos impares / pares de um cojunto</a:t>
            </a:r>
          </a:p>
          <a:p>
            <a:pPr lvl="3">
              <a:buNone/>
            </a:pPr>
            <a:r>
              <a:rPr lang="pt-BR" sz="2400" dirty="0" smtClean="0"/>
              <a:t>ex: $(“</a:t>
            </a:r>
            <a:r>
              <a:rPr lang="pt-BR" sz="2400" dirty="0" err="1" smtClean="0"/>
              <a:t>li:even</a:t>
            </a:r>
            <a:r>
              <a:rPr lang="pt-BR" sz="2400" dirty="0" smtClean="0"/>
              <a:t>”).css (“background-color”,”lightgrey”);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pt-BR" sz="3200" dirty="0" smtClean="0"/>
              <a:t>Eq/ gt / lt</a:t>
            </a:r>
          </a:p>
          <a:p>
            <a:pPr lvl="3"/>
            <a:r>
              <a:rPr lang="pt-BR" sz="2800" dirty="0" smtClean="0"/>
              <a:t>Eq  igual  	$(“</a:t>
            </a:r>
            <a:r>
              <a:rPr lang="pt-BR" sz="2800" dirty="0" err="1" smtClean="0"/>
              <a:t>seletor:eq</a:t>
            </a:r>
            <a:r>
              <a:rPr lang="pt-BR" sz="2800" dirty="0" smtClean="0"/>
              <a:t>(x)”)</a:t>
            </a:r>
          </a:p>
          <a:p>
            <a:pPr lvl="4">
              <a:buNone/>
            </a:pPr>
            <a:r>
              <a:rPr lang="pt-BR" sz="2400" dirty="0" smtClean="0"/>
              <a:t>ex: $(“</a:t>
            </a:r>
            <a:r>
              <a:rPr lang="pt-BR" sz="2400" dirty="0" err="1" smtClean="0"/>
              <a:t>li:eq</a:t>
            </a:r>
            <a:r>
              <a:rPr lang="pt-BR" sz="2400" dirty="0" smtClean="0"/>
              <a:t>(0)”).hide();</a:t>
            </a:r>
          </a:p>
          <a:p>
            <a:pPr lvl="4">
              <a:buNone/>
            </a:pPr>
            <a:endParaRPr lang="pt-BR" sz="2800" dirty="0" smtClean="0"/>
          </a:p>
          <a:p>
            <a:pPr lvl="3"/>
            <a:r>
              <a:rPr lang="pt-BR" sz="2800" dirty="0" smtClean="0"/>
              <a:t>Gt  maior que $(“</a:t>
            </a:r>
            <a:r>
              <a:rPr lang="pt-BR" sz="2800" dirty="0" err="1" smtClean="0"/>
              <a:t>seletor:gt</a:t>
            </a:r>
            <a:r>
              <a:rPr lang="pt-BR" sz="2800" dirty="0" smtClean="0"/>
              <a:t>(x)”)</a:t>
            </a:r>
          </a:p>
          <a:p>
            <a:pPr lvl="3">
              <a:buNone/>
            </a:pPr>
            <a:r>
              <a:rPr lang="pt-BR" sz="2800" dirty="0" smtClean="0"/>
              <a:t>		</a:t>
            </a:r>
            <a:r>
              <a:rPr lang="pt-BR" sz="2400" dirty="0" smtClean="0"/>
              <a:t>ex: $(“</a:t>
            </a:r>
            <a:r>
              <a:rPr lang="pt-BR" sz="2400" dirty="0" err="1" smtClean="0"/>
              <a:t>li:gt</a:t>
            </a:r>
            <a:r>
              <a:rPr lang="pt-BR" sz="2400" dirty="0" smtClean="0"/>
              <a:t>(2)”).hide();</a:t>
            </a:r>
          </a:p>
          <a:p>
            <a:pPr lvl="3"/>
            <a:endParaRPr lang="pt-BR" sz="2800" dirty="0" smtClean="0"/>
          </a:p>
          <a:p>
            <a:pPr lvl="3"/>
            <a:r>
              <a:rPr lang="pt-BR" sz="2800" dirty="0" smtClean="0"/>
              <a:t>Lt   menor que $(“</a:t>
            </a:r>
            <a:r>
              <a:rPr lang="pt-BR" sz="2800" dirty="0" err="1" smtClean="0"/>
              <a:t>seletor:lt</a:t>
            </a:r>
            <a:r>
              <a:rPr lang="pt-BR" sz="2800" dirty="0" smtClean="0"/>
              <a:t>(x)”)</a:t>
            </a:r>
          </a:p>
          <a:p>
            <a:pPr lvl="4">
              <a:buNone/>
            </a:pPr>
            <a:r>
              <a:rPr lang="pt-BR" sz="2400" dirty="0" smtClean="0"/>
              <a:t>ex: $(“</a:t>
            </a:r>
            <a:r>
              <a:rPr lang="pt-BR" sz="2400" dirty="0" err="1" smtClean="0"/>
              <a:t>li:lt</a:t>
            </a:r>
            <a:r>
              <a:rPr lang="pt-BR" sz="2400" dirty="0" smtClean="0"/>
              <a:t>(2)”).hide();</a:t>
            </a:r>
          </a:p>
          <a:p>
            <a:pPr lvl="3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Seletores com filtro de visibilidade</a:t>
            </a:r>
          </a:p>
          <a:p>
            <a:pPr lvl="2"/>
            <a:r>
              <a:rPr lang="pt-BR" sz="3200" dirty="0" err="1" smtClean="0"/>
              <a:t>Hidden</a:t>
            </a:r>
            <a:r>
              <a:rPr lang="pt-BR" sz="3200" dirty="0" smtClean="0"/>
              <a:t> 	$(“seletor:</a:t>
            </a:r>
            <a:r>
              <a:rPr lang="pt-BR" sz="3200" dirty="0" err="1" smtClean="0"/>
              <a:t>hidden</a:t>
            </a:r>
            <a:r>
              <a:rPr lang="pt-BR" sz="3200" dirty="0" smtClean="0"/>
              <a:t>”)</a:t>
            </a:r>
          </a:p>
          <a:p>
            <a:pPr lvl="3"/>
            <a:r>
              <a:rPr lang="pt-BR" sz="2800" dirty="0" smtClean="0"/>
              <a:t>Seleciona os elementos escondidos</a:t>
            </a:r>
          </a:p>
          <a:p>
            <a:pPr lvl="3">
              <a:buNone/>
            </a:pPr>
            <a:r>
              <a:rPr lang="pt-BR" sz="2800" dirty="0" smtClean="0"/>
              <a:t>ex: $(“.</a:t>
            </a:r>
            <a:r>
              <a:rPr lang="pt-BR" sz="2800" dirty="0" err="1" smtClean="0"/>
              <a:t>minhaClasse</a:t>
            </a:r>
            <a:r>
              <a:rPr lang="pt-BR" sz="2800" dirty="0" smtClean="0"/>
              <a:t>:</a:t>
            </a:r>
            <a:r>
              <a:rPr lang="pt-BR" sz="2800" dirty="0" err="1" smtClean="0"/>
              <a:t>hidden</a:t>
            </a:r>
            <a:r>
              <a:rPr lang="pt-BR" sz="2800" dirty="0" smtClean="0"/>
              <a:t>”).show ();</a:t>
            </a:r>
          </a:p>
          <a:p>
            <a:pPr lvl="2"/>
            <a:endParaRPr lang="pt-BR" sz="3200" dirty="0" smtClean="0"/>
          </a:p>
          <a:p>
            <a:pPr lvl="2"/>
            <a:r>
              <a:rPr lang="pt-BR" sz="3200" dirty="0" err="1" smtClean="0"/>
              <a:t>Visible</a:t>
            </a:r>
            <a:r>
              <a:rPr lang="pt-BR" sz="3200" dirty="0" smtClean="0"/>
              <a:t>	$(“seletor:</a:t>
            </a:r>
            <a:r>
              <a:rPr lang="pt-BR" sz="3200" dirty="0" err="1" smtClean="0"/>
              <a:t>visible</a:t>
            </a:r>
            <a:r>
              <a:rPr lang="pt-BR" sz="3200" dirty="0" smtClean="0"/>
              <a:t>”)</a:t>
            </a:r>
          </a:p>
          <a:p>
            <a:pPr lvl="3"/>
            <a:r>
              <a:rPr lang="pt-BR" sz="2800" dirty="0" smtClean="0"/>
              <a:t>Seleciona os elementos </a:t>
            </a:r>
            <a:r>
              <a:rPr lang="pt-BR" sz="2800" dirty="0" err="1" smtClean="0"/>
              <a:t>visiveis</a:t>
            </a:r>
            <a:endParaRPr lang="pt-BR" sz="2800" dirty="0" smtClean="0"/>
          </a:p>
          <a:p>
            <a:pPr lvl="3">
              <a:buNone/>
            </a:pPr>
            <a:r>
              <a:rPr lang="pt-BR" sz="2800" dirty="0" smtClean="0"/>
              <a:t>ex: $(“.</a:t>
            </a:r>
            <a:r>
              <a:rPr lang="pt-BR" sz="2800" dirty="0" err="1" smtClean="0"/>
              <a:t>minhaClasse</a:t>
            </a:r>
            <a:r>
              <a:rPr lang="pt-BR" sz="2800" dirty="0" smtClean="0"/>
              <a:t>:</a:t>
            </a:r>
            <a:r>
              <a:rPr lang="pt-BR" sz="2800" dirty="0" err="1" smtClean="0"/>
              <a:t>visible</a:t>
            </a:r>
            <a:r>
              <a:rPr lang="pt-BR" sz="2800" dirty="0" smtClean="0"/>
              <a:t>”).</a:t>
            </a:r>
            <a:r>
              <a:rPr lang="pt-BR" sz="2800" dirty="0" err="1" smtClean="0"/>
              <a:t>hide</a:t>
            </a:r>
            <a:r>
              <a:rPr lang="pt-BR" sz="2800" dirty="0" smtClean="0"/>
              <a:t> 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Seletores com filtro de atributos</a:t>
            </a:r>
          </a:p>
          <a:p>
            <a:pPr lvl="2" indent="-284163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800" dirty="0" smtClean="0"/>
              <a:t>$(“div[id]”)				tem o atributo</a:t>
            </a:r>
          </a:p>
          <a:p>
            <a:pPr lvl="2" indent="-284163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800" dirty="0" smtClean="0"/>
              <a:t>$(“input[</a:t>
            </a:r>
            <a:r>
              <a:rPr lang="pt-BR" sz="2800" dirty="0" err="1" smtClean="0"/>
              <a:t>name</a:t>
            </a:r>
            <a:r>
              <a:rPr lang="pt-BR" sz="2800" dirty="0" smtClean="0"/>
              <a:t>=‘email’]”)	igual a</a:t>
            </a:r>
          </a:p>
          <a:p>
            <a:pPr lvl="2" indent="-284163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800" dirty="0" smtClean="0"/>
              <a:t>$(“input[</a:t>
            </a:r>
            <a:r>
              <a:rPr lang="pt-BR" sz="2800" dirty="0" err="1" smtClean="0"/>
              <a:t>name</a:t>
            </a:r>
            <a:r>
              <a:rPr lang="pt-BR" sz="2800" dirty="0" smtClean="0"/>
              <a:t>!=‘email’]”)	diferente de</a:t>
            </a:r>
          </a:p>
          <a:p>
            <a:pPr lvl="2" indent="-284163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800" dirty="0" smtClean="0"/>
              <a:t>$(“div[</a:t>
            </a:r>
            <a:r>
              <a:rPr lang="pt-BR" sz="2800" dirty="0" err="1" smtClean="0"/>
              <a:t>id^</a:t>
            </a:r>
            <a:r>
              <a:rPr lang="pt-BR" sz="2800" dirty="0" smtClean="0"/>
              <a:t>=‘</a:t>
            </a:r>
            <a:r>
              <a:rPr lang="pt-BR" sz="2800" dirty="0" err="1" smtClean="0"/>
              <a:t>main</a:t>
            </a:r>
            <a:r>
              <a:rPr lang="pt-BR" sz="2800" dirty="0" smtClean="0"/>
              <a:t>’]”) 		começa com</a:t>
            </a:r>
          </a:p>
          <a:p>
            <a:pPr lvl="2" indent="-284163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800" dirty="0" smtClean="0"/>
              <a:t>$(“div[</a:t>
            </a:r>
            <a:r>
              <a:rPr lang="pt-BR" sz="2800" dirty="0" err="1" smtClean="0"/>
              <a:t>id$</a:t>
            </a:r>
            <a:r>
              <a:rPr lang="pt-BR" sz="2800" dirty="0" smtClean="0"/>
              <a:t>=‘</a:t>
            </a:r>
            <a:r>
              <a:rPr lang="pt-BR" sz="2800" dirty="0" err="1" smtClean="0"/>
              <a:t>name</a:t>
            </a:r>
            <a:r>
              <a:rPr lang="pt-BR" sz="2800" dirty="0" smtClean="0"/>
              <a:t>’]”) 		termina com</a:t>
            </a:r>
          </a:p>
          <a:p>
            <a:pPr lvl="2" indent="-284163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800" dirty="0" smtClean="0"/>
              <a:t>$(“a[</a:t>
            </a:r>
            <a:r>
              <a:rPr lang="pt-BR" sz="2800" dirty="0" err="1" smtClean="0"/>
              <a:t>href</a:t>
            </a:r>
            <a:r>
              <a:rPr lang="pt-BR" sz="2800" dirty="0" smtClean="0"/>
              <a:t>*=‘</a:t>
            </a:r>
            <a:r>
              <a:rPr lang="pt-BR" sz="2800" dirty="0" err="1" smtClean="0"/>
              <a:t>jquery</a:t>
            </a:r>
            <a:r>
              <a:rPr lang="pt-BR" sz="2800" dirty="0" smtClean="0"/>
              <a:t>’]”) 		contem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lvl="1"/>
            <a:r>
              <a:rPr lang="pt-BR" sz="3200" dirty="0" smtClean="0"/>
              <a:t>Seletores de </a:t>
            </a:r>
            <a:r>
              <a:rPr lang="pt-BR" sz="3200" dirty="0" err="1" smtClean="0"/>
              <a:t>form</a:t>
            </a:r>
            <a:endParaRPr lang="pt-BR" sz="3200" dirty="0" smtClean="0"/>
          </a:p>
          <a:p>
            <a:pPr lvl="2"/>
            <a:r>
              <a:rPr lang="pt-BR" dirty="0" smtClean="0"/>
              <a:t>Seleciona os elementos do </a:t>
            </a:r>
            <a:r>
              <a:rPr lang="pt-BR" dirty="0" err="1" smtClean="0"/>
              <a:t>form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r>
              <a:rPr lang="pt-BR" sz="2000" dirty="0" smtClean="0"/>
              <a:t>Exemplo de uso: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$(":input"); </a:t>
            </a:r>
            <a:r>
              <a:rPr lang="pt-BR" sz="2000" dirty="0" smtClean="0"/>
              <a:t>//seleciona todos os elementos input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775986"/>
            <a:ext cx="7704856" cy="38933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:input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:text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:password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:radio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:checkbox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 smtClean="0"/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:submit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:reset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:image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:file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:hidden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Seletores com filtro para 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7704856" cy="19543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:enabled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:disabled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:checked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/>
              <a:t>:selected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Seletores com filtro para 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420888"/>
            <a:ext cx="7704856" cy="4939814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:enabled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		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habilitados</a:t>
            </a:r>
            <a:endParaRPr lang="en-US" sz="2400" dirty="0" smtClean="0"/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:disabled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		 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desabilitados</a:t>
            </a:r>
            <a:endParaRPr lang="en-US" sz="2400" dirty="0" smtClean="0"/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:checked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			 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checados</a:t>
            </a:r>
            <a:endParaRPr lang="en-US" sz="2400" dirty="0" smtClean="0"/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:selected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 smtClean="0"/>
              <a:t>			 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selecionados</a:t>
            </a:r>
            <a:endParaRPr lang="en-US" sz="2400" dirty="0" smtClean="0"/>
          </a:p>
          <a:p>
            <a:pPr lvl="2" indent="-284163">
              <a:spcBef>
                <a:spcPts val="600"/>
              </a:spcBef>
              <a:spcAft>
                <a:spcPts val="600"/>
              </a:spcAft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 smtClean="0"/>
          </a:p>
          <a:p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Comparação </a:t>
            </a:r>
            <a:r>
              <a:rPr lang="pt-BR" sz="3600" dirty="0" err="1" smtClean="0"/>
              <a:t>JQuery</a:t>
            </a:r>
            <a:r>
              <a:rPr lang="pt-BR" sz="3600" dirty="0" smtClean="0"/>
              <a:t> </a:t>
            </a:r>
            <a:r>
              <a:rPr lang="pt-BR" sz="3600" dirty="0" err="1" smtClean="0"/>
              <a:t>vs</a:t>
            </a:r>
            <a:r>
              <a:rPr lang="pt-BR" sz="3600" dirty="0" smtClean="0"/>
              <a:t> </a:t>
            </a:r>
            <a:r>
              <a:rPr lang="pt-BR" sz="3600" dirty="0" err="1" smtClean="0"/>
              <a:t>Javascript</a:t>
            </a:r>
            <a:endParaRPr lang="pt-BR" sz="3600" dirty="0" smtClean="0"/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Valor do radio button: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radioValue</a:t>
            </a:r>
            <a:r>
              <a:rPr lang="en-US" sz="1800" dirty="0" smtClean="0"/>
              <a:t> = $("input[name=‘</a:t>
            </a:r>
            <a:r>
              <a:rPr lang="en-US" sz="1800" dirty="0" err="1" smtClean="0"/>
              <a:t>radioName</a:t>
            </a:r>
            <a:r>
              <a:rPr lang="en-US" sz="1800" dirty="0" smtClean="0"/>
              <a:t>']:checked").</a:t>
            </a:r>
            <a:r>
              <a:rPr lang="en-US" sz="1800" dirty="0" err="1" smtClean="0"/>
              <a:t>val</a:t>
            </a:r>
            <a:r>
              <a:rPr lang="en-US" sz="1800" dirty="0" smtClean="0"/>
              <a:t> ();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						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JQuery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radioValue</a:t>
            </a:r>
            <a:r>
              <a:rPr lang="en-US" sz="1800" dirty="0" smtClean="0"/>
              <a:t> = null;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 dirty="0" smtClean="0"/>
              <a:t>var </a:t>
            </a:r>
            <a:r>
              <a:rPr lang="pt-BR" sz="1800" dirty="0" err="1" smtClean="0"/>
              <a:t>radios</a:t>
            </a:r>
            <a:r>
              <a:rPr lang="pt-BR" sz="1800" dirty="0" smtClean="0"/>
              <a:t> = </a:t>
            </a:r>
            <a:r>
              <a:rPr lang="pt-BR" sz="1800" dirty="0" err="1" smtClean="0"/>
              <a:t>document</a:t>
            </a:r>
            <a:r>
              <a:rPr lang="pt-BR" sz="1800" dirty="0" smtClean="0"/>
              <a:t>.</a:t>
            </a:r>
            <a:r>
              <a:rPr lang="pt-BR" sz="1800" dirty="0" err="1" smtClean="0"/>
              <a:t>getElementsByName</a:t>
            </a:r>
            <a:r>
              <a:rPr lang="pt-BR" sz="1800" dirty="0" smtClean="0"/>
              <a:t>('</a:t>
            </a:r>
            <a:r>
              <a:rPr lang="en-US" sz="1800" dirty="0" smtClean="0"/>
              <a:t> </a:t>
            </a:r>
            <a:r>
              <a:rPr lang="en-US" sz="1800" dirty="0" err="1" smtClean="0"/>
              <a:t>radioName</a:t>
            </a:r>
            <a:r>
              <a:rPr lang="en-US" sz="1800" dirty="0" smtClean="0"/>
              <a:t> </a:t>
            </a:r>
            <a:r>
              <a:rPr lang="pt-BR" sz="1800" dirty="0" smtClean="0"/>
              <a:t>'); 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 dirty="0" smtClean="0"/>
              <a:t>for (var i = 0, </a:t>
            </a:r>
            <a:r>
              <a:rPr lang="pt-BR" sz="1800" dirty="0" err="1" smtClean="0"/>
              <a:t>length</a:t>
            </a:r>
            <a:r>
              <a:rPr lang="pt-BR" sz="1800" dirty="0" smtClean="0"/>
              <a:t> = </a:t>
            </a:r>
            <a:r>
              <a:rPr lang="pt-BR" sz="1800" dirty="0" err="1" smtClean="0"/>
              <a:t>radios</a:t>
            </a:r>
            <a:r>
              <a:rPr lang="pt-BR" sz="1800" dirty="0" smtClean="0"/>
              <a:t>.</a:t>
            </a:r>
            <a:r>
              <a:rPr lang="pt-BR" sz="1800" dirty="0" err="1" smtClean="0"/>
              <a:t>length</a:t>
            </a:r>
            <a:r>
              <a:rPr lang="pt-BR" sz="1800" dirty="0" smtClean="0"/>
              <a:t>; i &lt; </a:t>
            </a:r>
            <a:r>
              <a:rPr lang="pt-BR" sz="1800" dirty="0" err="1" smtClean="0"/>
              <a:t>length</a:t>
            </a:r>
            <a:r>
              <a:rPr lang="pt-BR" sz="1800" dirty="0" smtClean="0"/>
              <a:t>; i++) { 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if</a:t>
            </a:r>
            <a:r>
              <a:rPr lang="pt-BR" sz="1800" dirty="0" smtClean="0"/>
              <a:t> (</a:t>
            </a:r>
            <a:r>
              <a:rPr lang="pt-BR" sz="1800" dirty="0" err="1" smtClean="0"/>
              <a:t>radios</a:t>
            </a:r>
            <a:r>
              <a:rPr lang="pt-BR" sz="1800" dirty="0" smtClean="0"/>
              <a:t>[i].</a:t>
            </a:r>
            <a:r>
              <a:rPr lang="pt-BR" sz="1800" dirty="0" err="1" smtClean="0"/>
              <a:t>checked</a:t>
            </a:r>
            <a:r>
              <a:rPr lang="pt-BR" sz="1800" dirty="0" smtClean="0"/>
              <a:t>)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 dirty="0" smtClean="0"/>
              <a:t>			 </a:t>
            </a:r>
            <a:r>
              <a:rPr lang="pt-BR" sz="1800" dirty="0" err="1" smtClean="0"/>
              <a:t>radioValue</a:t>
            </a:r>
            <a:r>
              <a:rPr lang="pt-BR" sz="1800" dirty="0" smtClean="0"/>
              <a:t> = </a:t>
            </a:r>
            <a:r>
              <a:rPr lang="pt-BR" sz="1800" dirty="0" err="1" smtClean="0"/>
              <a:t>radios</a:t>
            </a:r>
            <a:r>
              <a:rPr lang="pt-BR" sz="1800" dirty="0" smtClean="0"/>
              <a:t>[i].</a:t>
            </a:r>
            <a:r>
              <a:rPr lang="pt-BR" sz="1800" dirty="0" err="1" smtClean="0"/>
              <a:t>value</a:t>
            </a:r>
            <a:r>
              <a:rPr lang="pt-BR" sz="1800" dirty="0" smtClean="0"/>
              <a:t>;  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 dirty="0" smtClean="0"/>
              <a:t>}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						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Javascript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	</a:t>
            </a:r>
          </a:p>
          <a:p>
            <a:endParaRPr lang="pt-BR" sz="1400" dirty="0" smtClean="0"/>
          </a:p>
          <a:p>
            <a:pPr lvl="1"/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Livro</a:t>
            </a:r>
            <a:r>
              <a:rPr lang="en-US" dirty="0" smtClean="0"/>
              <a:t> Base + Plano de Aula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4000" b="1" dirty="0" smtClean="0"/>
              <a:t>Bibliografia Básica</a:t>
            </a:r>
            <a:endParaRPr lang="pt-BR" dirty="0" smtClean="0"/>
          </a:p>
          <a:p>
            <a:pPr lvl="1"/>
            <a:r>
              <a:rPr lang="pt-BR" dirty="0" smtClean="0"/>
              <a:t>SILVA, Maurício Samy. jQuery - A Biblioteca do Programador JavaScript. São Paulo: Novatec Editora, 2008.</a:t>
            </a:r>
          </a:p>
          <a:p>
            <a:pPr lvl="1"/>
            <a:r>
              <a:rPr lang="pt-BR" dirty="0" smtClean="0"/>
              <a:t>SILVA, Maurício Samy. Ajax com jQuery : requisições Ajax com a simplicidade de jQuery. São Paulo: Novatec Editora, 2009.</a:t>
            </a:r>
          </a:p>
          <a:p>
            <a:endParaRPr lang="pt-BR" sz="2000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2400" dirty="0" smtClean="0"/>
          </a:p>
          <a:p>
            <a:r>
              <a:rPr lang="pt-BR" sz="4000" b="1" dirty="0" smtClean="0"/>
              <a:t>Bibliografia Complementar</a:t>
            </a:r>
            <a:endParaRPr lang="pt-BR" dirty="0" smtClean="0"/>
          </a:p>
          <a:p>
            <a:pPr lvl="1"/>
            <a:r>
              <a:rPr lang="en-US" dirty="0" smtClean="0"/>
              <a:t>GOODMAN, Danny, </a:t>
            </a:r>
            <a:r>
              <a:rPr lang="en-US" dirty="0" err="1" smtClean="0"/>
              <a:t>Javascript</a:t>
            </a:r>
            <a:r>
              <a:rPr lang="en-US" dirty="0" smtClean="0"/>
              <a:t> - A </a:t>
            </a:r>
            <a:r>
              <a:rPr lang="en-US" dirty="0" err="1" smtClean="0"/>
              <a:t>Bíblia</a:t>
            </a:r>
            <a:r>
              <a:rPr lang="en-US" dirty="0" smtClean="0"/>
              <a:t>. </a:t>
            </a:r>
            <a:r>
              <a:rPr lang="pt-BR" dirty="0" smtClean="0"/>
              <a:t>São Paulo: Campus / Elsevier, 2001.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Comparação </a:t>
            </a:r>
            <a:r>
              <a:rPr lang="pt-BR" sz="3600" dirty="0" err="1" smtClean="0"/>
              <a:t>JQuery</a:t>
            </a:r>
            <a:r>
              <a:rPr lang="pt-BR" sz="3600" dirty="0" smtClean="0"/>
              <a:t> </a:t>
            </a:r>
            <a:r>
              <a:rPr lang="pt-BR" sz="3600" dirty="0" err="1" smtClean="0"/>
              <a:t>vs</a:t>
            </a:r>
            <a:r>
              <a:rPr lang="pt-BR" sz="3600" dirty="0" smtClean="0"/>
              <a:t> </a:t>
            </a:r>
            <a:r>
              <a:rPr lang="pt-BR" sz="3600" dirty="0" err="1" smtClean="0"/>
              <a:t>Javascript</a:t>
            </a:r>
            <a:endParaRPr lang="pt-BR" sz="3600" dirty="0" smtClean="0"/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Valor do select: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selectValue</a:t>
            </a:r>
            <a:r>
              <a:rPr lang="en-US" sz="1800" dirty="0" smtClean="0"/>
              <a:t> = $("select[name=‘</a:t>
            </a:r>
            <a:r>
              <a:rPr lang="en-US" sz="1800" dirty="0" err="1" smtClean="0"/>
              <a:t>selectName</a:t>
            </a:r>
            <a:r>
              <a:rPr lang="en-US" sz="1800" dirty="0" smtClean="0"/>
              <a:t>'] :selected").</a:t>
            </a:r>
            <a:r>
              <a:rPr lang="en-US" sz="1800" dirty="0" err="1" smtClean="0"/>
              <a:t>val</a:t>
            </a:r>
            <a:r>
              <a:rPr lang="en-US" sz="1800" dirty="0" smtClean="0"/>
              <a:t> (); </a:t>
            </a:r>
            <a:r>
              <a:rPr lang="en-US" sz="2000" dirty="0" smtClean="0"/>
              <a:t>						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JQuery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 dirty="0" smtClean="0"/>
              <a:t>var </a:t>
            </a:r>
            <a:r>
              <a:rPr lang="pt-BR" sz="1800" dirty="0" err="1" smtClean="0"/>
              <a:t>select_id</a:t>
            </a:r>
            <a:r>
              <a:rPr lang="pt-BR" sz="1800" dirty="0" smtClean="0"/>
              <a:t> = </a:t>
            </a:r>
            <a:r>
              <a:rPr lang="pt-BR" sz="1800" dirty="0" err="1" smtClean="0"/>
              <a:t>document</a:t>
            </a:r>
            <a:r>
              <a:rPr lang="pt-BR" sz="1800" dirty="0" smtClean="0"/>
              <a:t>.</a:t>
            </a:r>
            <a:r>
              <a:rPr lang="pt-BR" sz="1800" dirty="0" err="1" smtClean="0"/>
              <a:t>getElementByName</a:t>
            </a:r>
            <a:r>
              <a:rPr lang="pt-BR" sz="1800" dirty="0" smtClean="0"/>
              <a:t>(“</a:t>
            </a:r>
            <a:r>
              <a:rPr lang="en-US" sz="1800" dirty="0" err="1" smtClean="0"/>
              <a:t>selectName</a:t>
            </a:r>
            <a:r>
              <a:rPr lang="pt-BR" sz="1800" dirty="0" smtClean="0"/>
              <a:t>");</a:t>
            </a:r>
            <a:r>
              <a:rPr lang="en-US" sz="1800" dirty="0" smtClean="0"/>
              <a:t> </a:t>
            </a: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selectValue</a:t>
            </a:r>
            <a:r>
              <a:rPr lang="en-US" sz="1800" dirty="0" smtClean="0"/>
              <a:t> = </a:t>
            </a:r>
            <a:r>
              <a:rPr lang="pt-BR" sz="1800" dirty="0" err="1" smtClean="0"/>
              <a:t>select_id</a:t>
            </a:r>
            <a:r>
              <a:rPr lang="pt-BR" sz="1800" dirty="0" smtClean="0"/>
              <a:t>.</a:t>
            </a:r>
            <a:r>
              <a:rPr lang="pt-BR" sz="1800" dirty="0" err="1" smtClean="0"/>
              <a:t>options</a:t>
            </a:r>
            <a:r>
              <a:rPr lang="pt-BR" sz="1800" dirty="0" smtClean="0"/>
              <a:t>[</a:t>
            </a:r>
            <a:r>
              <a:rPr lang="pt-BR" sz="1800" dirty="0" err="1" smtClean="0"/>
              <a:t>select_id</a:t>
            </a:r>
            <a:r>
              <a:rPr lang="pt-BR" sz="1800" dirty="0" smtClean="0"/>
              <a:t>.</a:t>
            </a:r>
            <a:r>
              <a:rPr lang="pt-BR" sz="1800" dirty="0" err="1" smtClean="0"/>
              <a:t>selectedIndex</a:t>
            </a:r>
            <a:r>
              <a:rPr lang="pt-BR" sz="1800" dirty="0" smtClean="0"/>
              <a:t>].</a:t>
            </a:r>
            <a:r>
              <a:rPr lang="pt-BR" sz="1800" dirty="0" err="1" smtClean="0"/>
              <a:t>value</a:t>
            </a:r>
            <a:r>
              <a:rPr lang="pt-BR" sz="1800" dirty="0" smtClean="0"/>
              <a:t>;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						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Javascript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indent="-284163">
              <a:spcBef>
                <a:spcPts val="600"/>
              </a:spcBef>
              <a:spcAft>
                <a:spcPts val="600"/>
              </a:spcAft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	</a:t>
            </a:r>
          </a:p>
          <a:p>
            <a:endParaRPr lang="pt-BR" sz="1400" dirty="0" smtClean="0"/>
          </a:p>
          <a:p>
            <a:pPr lvl="1"/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Seletores – </a:t>
            </a:r>
            <a:r>
              <a:rPr lang="pt-BR" sz="2800" i="1" dirty="0" smtClean="0"/>
              <a:t>função $ (seletor)</a:t>
            </a:r>
          </a:p>
          <a:p>
            <a:pPr lvl="1"/>
            <a:r>
              <a:rPr lang="pt-BR" dirty="0" smtClean="0"/>
              <a:t>Serve para selecionar os elementos HTML que compõe uma pagina através de filtros.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Dois seletores mais importantes</a:t>
            </a:r>
          </a:p>
          <a:p>
            <a:pPr lvl="2"/>
            <a:r>
              <a:rPr lang="pt-BR" dirty="0" smtClean="0"/>
              <a:t>Por ID – filtro #</a:t>
            </a:r>
          </a:p>
          <a:p>
            <a:pPr lvl="3"/>
            <a:r>
              <a:rPr lang="pt-BR" dirty="0" smtClean="0"/>
              <a:t>Exemplo: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idDoObjeto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smtClean="0"/>
              <a:t>Por Classe de Estilo</a:t>
            </a:r>
          </a:p>
          <a:p>
            <a:pPr lvl="3"/>
            <a:r>
              <a:rPr lang="pt-BR" dirty="0" smtClean="0"/>
              <a:t>Exemplo:</a:t>
            </a:r>
            <a:r>
              <a:rPr lang="pt-BR" sz="16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classeDosObjetos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var elementoHTML = document.getElementById (“idDoElemento”);</a:t>
            </a:r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r>
              <a:rPr lang="pt-BR" sz="2000" dirty="0" smtClean="0"/>
              <a:t>			=   document.getElementById (“idDoElemento”);</a:t>
            </a:r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r>
              <a:rPr lang="pt-BR" sz="2000" dirty="0" smtClean="0"/>
              <a:t>var elementoJQuery = $(“#idDoElemento”);</a:t>
            </a:r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r>
              <a:rPr lang="pt-BR" sz="2000" dirty="0" smtClean="0"/>
              <a:t>				=   $(“#idDoElemento”);</a:t>
            </a:r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r>
              <a:rPr lang="pt-BR" sz="2000" dirty="0" smtClean="0"/>
              <a:t>var elementoJQuery = $(“.classeDosElementos”);</a:t>
            </a:r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r>
              <a:rPr lang="pt-BR" sz="2000" dirty="0" smtClean="0"/>
              <a:t>				= $(“.classeDosElementos”);</a:t>
            </a:r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r>
              <a:rPr lang="pt-BR" sz="2000" dirty="0" smtClean="0"/>
              <a:t>				=  $(“.classeDosElementos”).get(0);</a:t>
            </a:r>
          </a:p>
          <a:p>
            <a:pPr lvl="1">
              <a:buNone/>
            </a:pPr>
            <a:endParaRPr lang="pt-BR" sz="2000" dirty="0" smtClean="0"/>
          </a:p>
          <a:p>
            <a:pPr lvl="1">
              <a:buNone/>
            </a:pPr>
            <a:r>
              <a:rPr lang="pt-BR" sz="2000" dirty="0" smtClean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4509120"/>
            <a:ext cx="208823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 smtClean="0"/>
              <a:t>Jquery</a:t>
            </a:r>
          </a:p>
          <a:p>
            <a:r>
              <a:rPr lang="pt-BR" sz="1400" dirty="0" smtClean="0"/>
              <a:t>Element</a:t>
            </a:r>
            <a:endParaRPr lang="pt-BR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96677" y="1998309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HTML</a:t>
            </a:r>
          </a:p>
          <a:p>
            <a:pPr algn="ctr"/>
            <a:r>
              <a:rPr lang="pt-BR" dirty="0" smtClean="0"/>
              <a:t>Element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043608" y="3284984"/>
            <a:ext cx="208823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/>
              <a:t>Jquery</a:t>
            </a:r>
          </a:p>
          <a:p>
            <a:r>
              <a:rPr lang="pt-BR" dirty="0" smtClean="0"/>
              <a:t>Element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56609" y="462597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  <a:endParaRPr lang="pt-BR" sz="1100" dirty="0"/>
          </a:p>
        </p:txBody>
      </p:sp>
      <p:sp>
        <p:nvSpPr>
          <p:cNvPr id="11" name="Rectangle 10"/>
          <p:cNvSpPr/>
          <p:nvPr/>
        </p:nvSpPr>
        <p:spPr>
          <a:xfrm>
            <a:off x="2303540" y="462597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  <a:endParaRPr lang="pt-BR" sz="1100" dirty="0"/>
          </a:p>
        </p:txBody>
      </p:sp>
      <p:sp>
        <p:nvSpPr>
          <p:cNvPr id="10" name="Rectangle 9"/>
          <p:cNvSpPr/>
          <p:nvPr/>
        </p:nvSpPr>
        <p:spPr>
          <a:xfrm>
            <a:off x="2141834" y="462639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  <a:endParaRPr lang="pt-BR" sz="1100" dirty="0"/>
          </a:p>
        </p:txBody>
      </p:sp>
      <p:sp>
        <p:nvSpPr>
          <p:cNvPr id="9" name="Rectangle 8"/>
          <p:cNvSpPr/>
          <p:nvPr/>
        </p:nvSpPr>
        <p:spPr>
          <a:xfrm>
            <a:off x="1996317" y="462639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  <a:endParaRPr lang="pt-BR" sz="1100" dirty="0"/>
          </a:p>
        </p:txBody>
      </p:sp>
      <p:sp>
        <p:nvSpPr>
          <p:cNvPr id="6" name="Rectangle 5"/>
          <p:cNvSpPr/>
          <p:nvPr/>
        </p:nvSpPr>
        <p:spPr>
          <a:xfrm>
            <a:off x="1843917" y="462597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  <a:endParaRPr lang="pt-BR" sz="1100" dirty="0"/>
          </a:p>
        </p:txBody>
      </p:sp>
      <p:sp>
        <p:nvSpPr>
          <p:cNvPr id="13" name="Rectangle 12"/>
          <p:cNvSpPr/>
          <p:nvPr/>
        </p:nvSpPr>
        <p:spPr>
          <a:xfrm>
            <a:off x="2303956" y="33927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  <a:endParaRPr lang="pt-BR" sz="1100" dirty="0"/>
          </a:p>
        </p:txBody>
      </p:sp>
      <p:sp>
        <p:nvSpPr>
          <p:cNvPr id="14" name="Rectangle 13"/>
          <p:cNvSpPr/>
          <p:nvPr/>
        </p:nvSpPr>
        <p:spPr>
          <a:xfrm>
            <a:off x="2555776" y="544522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3"/>
            <a:r>
              <a:rPr lang="pt-BR" sz="2400" dirty="0" smtClean="0"/>
              <a:t>Seletor “coringa” (*)</a:t>
            </a:r>
          </a:p>
          <a:p>
            <a:pPr lvl="3"/>
            <a:r>
              <a:rPr lang="pt-BR" sz="2400" dirty="0" smtClean="0"/>
              <a:t>Seletores Básicos</a:t>
            </a:r>
          </a:p>
          <a:p>
            <a:pPr lvl="3"/>
            <a:r>
              <a:rPr lang="pt-BR" sz="2400" dirty="0" smtClean="0"/>
              <a:t>Combinação de Seletores</a:t>
            </a:r>
          </a:p>
          <a:p>
            <a:pPr lvl="3"/>
            <a:r>
              <a:rPr lang="pt-BR" sz="2400" dirty="0" smtClean="0"/>
              <a:t>Seletores Hierárquicos</a:t>
            </a:r>
          </a:p>
          <a:p>
            <a:pPr lvl="3"/>
            <a:r>
              <a:rPr lang="pt-BR" sz="2400" dirty="0" smtClean="0"/>
              <a:t>Seletores com filtro de índices</a:t>
            </a:r>
          </a:p>
          <a:p>
            <a:pPr lvl="3"/>
            <a:r>
              <a:rPr lang="pt-BR" sz="2400" dirty="0" smtClean="0"/>
              <a:t>Seletores com filtro de visibilidade</a:t>
            </a:r>
          </a:p>
          <a:p>
            <a:pPr lvl="3"/>
            <a:r>
              <a:rPr lang="pt-BR" sz="2400" dirty="0" smtClean="0"/>
              <a:t>Seletores com filtro de atributos</a:t>
            </a:r>
          </a:p>
          <a:p>
            <a:pPr lvl="3"/>
            <a:r>
              <a:rPr lang="pt-BR" sz="2400" dirty="0" smtClean="0"/>
              <a:t>Seletores de </a:t>
            </a:r>
            <a:r>
              <a:rPr lang="pt-BR" sz="2400" dirty="0" err="1" smtClean="0"/>
              <a:t>form</a:t>
            </a:r>
            <a:endParaRPr lang="pt-BR" sz="2400" dirty="0" smtClean="0"/>
          </a:p>
          <a:p>
            <a:pPr lvl="3"/>
            <a:r>
              <a:rPr lang="pt-BR" sz="2400" dirty="0" smtClean="0"/>
              <a:t>Seletores com filtro para </a:t>
            </a:r>
            <a:r>
              <a:rPr lang="pt-BR" sz="2400" dirty="0" err="1" smtClean="0"/>
              <a:t>forms</a:t>
            </a:r>
            <a:endParaRPr lang="pt-BR" sz="2400" dirty="0" smtClean="0"/>
          </a:p>
          <a:p>
            <a:pPr lvl="3"/>
            <a:endParaRPr lang="pt-BR" sz="1800" dirty="0" smtClean="0"/>
          </a:p>
          <a:p>
            <a:pPr lvl="3"/>
            <a:endParaRPr lang="pt-BR" sz="1800" dirty="0" smtClean="0"/>
          </a:p>
          <a:p>
            <a:pPr lvl="3"/>
            <a:endParaRPr lang="pt-BR" sz="1800" dirty="0" smtClean="0"/>
          </a:p>
          <a:p>
            <a:pPr lvl="3"/>
            <a:endParaRPr lang="pt-BR" sz="1800" dirty="0" smtClean="0"/>
          </a:p>
          <a:p>
            <a:pPr lvl="3"/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Seletor “coringa” (*)</a:t>
            </a:r>
          </a:p>
          <a:p>
            <a:pPr lvl="2"/>
            <a:r>
              <a:rPr lang="pt-BR" dirty="0" smtClean="0"/>
              <a:t>Seleciona todos os elementos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 $(“*”).</a:t>
            </a:r>
            <a:r>
              <a:rPr lang="pt-BR" dirty="0" err="1" smtClean="0"/>
              <a:t>css</a:t>
            </a:r>
            <a:r>
              <a:rPr lang="pt-BR" dirty="0" smtClean="0"/>
              <a:t> (“</a:t>
            </a:r>
            <a:r>
              <a:rPr lang="pt-BR" dirty="0" err="1" smtClean="0"/>
              <a:t>border</a:t>
            </a:r>
            <a:r>
              <a:rPr lang="pt-BR" dirty="0" smtClean="0"/>
              <a:t>”,”1px </a:t>
            </a:r>
            <a:r>
              <a:rPr lang="pt-BR" dirty="0" err="1" smtClean="0"/>
              <a:t>solid</a:t>
            </a:r>
            <a:r>
              <a:rPr lang="pt-BR" dirty="0" smtClean="0"/>
              <a:t> </a:t>
            </a:r>
            <a:r>
              <a:rPr lang="pt-BR" dirty="0" err="1" smtClean="0"/>
              <a:t>blue</a:t>
            </a:r>
            <a:r>
              <a:rPr lang="pt-BR" dirty="0" smtClean="0"/>
              <a:t>”);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sz="2000" dirty="0" smtClean="0"/>
              <a:t>É </a:t>
            </a:r>
            <a:r>
              <a:rPr lang="pt-BR" sz="2000" dirty="0" err="1" smtClean="0"/>
              <a:t>possivel</a:t>
            </a:r>
            <a:r>
              <a:rPr lang="pt-BR" sz="2000" dirty="0" smtClean="0"/>
              <a:t> usar o coringa (</a:t>
            </a:r>
            <a:r>
              <a:rPr lang="pt-BR" sz="2000" dirty="0" err="1" smtClean="0"/>
              <a:t>wild-card</a:t>
            </a:r>
            <a:r>
              <a:rPr lang="pt-BR" sz="2000" dirty="0" smtClean="0"/>
              <a:t>) em conjunto com seletores que especifiquem um  elemento bem definido</a:t>
            </a: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Ex: $("</a:t>
            </a:r>
            <a:r>
              <a:rPr lang="pt-BR" sz="2000" dirty="0" err="1" smtClean="0"/>
              <a:t>span</a:t>
            </a:r>
            <a:r>
              <a:rPr lang="pt-BR" sz="2000" dirty="0" smtClean="0"/>
              <a:t>.</a:t>
            </a:r>
            <a:r>
              <a:rPr lang="pt-BR" sz="2000" dirty="0" err="1" smtClean="0"/>
              <a:t>ctr</a:t>
            </a:r>
            <a:r>
              <a:rPr lang="pt-BR" sz="2000" dirty="0" smtClean="0"/>
              <a:t>-p *").</a:t>
            </a:r>
            <a:r>
              <a:rPr lang="pt-BR" sz="2000" dirty="0" err="1" smtClean="0"/>
              <a:t>css</a:t>
            </a:r>
            <a:r>
              <a:rPr lang="pt-BR" sz="2000" dirty="0" smtClean="0"/>
              <a:t> ("</a:t>
            </a:r>
            <a:r>
              <a:rPr lang="pt-BR" sz="2000" dirty="0" err="1" smtClean="0"/>
              <a:t>border</a:t>
            </a:r>
            <a:r>
              <a:rPr lang="pt-BR" sz="2000" dirty="0" smtClean="0"/>
              <a:t>", "1px </a:t>
            </a:r>
            <a:r>
              <a:rPr lang="pt-BR" sz="2000" dirty="0" err="1" smtClean="0"/>
              <a:t>solid</a:t>
            </a:r>
            <a:r>
              <a:rPr lang="pt-BR" sz="2000" dirty="0" smtClean="0"/>
              <a:t> </a:t>
            </a:r>
            <a:r>
              <a:rPr lang="pt-BR" sz="2000" dirty="0" err="1" smtClean="0"/>
              <a:t>red</a:t>
            </a:r>
            <a:r>
              <a:rPr lang="pt-BR" sz="2000" dirty="0" smtClean="0"/>
              <a:t>");</a:t>
            </a:r>
          </a:p>
          <a:p>
            <a:pPr lvl="2">
              <a:buNone/>
            </a:pPr>
            <a:r>
              <a:rPr lang="pt-BR" sz="2000" dirty="0" smtClean="0"/>
              <a:t>      $("#</a:t>
            </a:r>
            <a:r>
              <a:rPr lang="pt-BR" sz="2000" dirty="0" err="1" smtClean="0"/>
              <a:t>body</a:t>
            </a:r>
            <a:r>
              <a:rPr lang="pt-BR" sz="2000" dirty="0" smtClean="0"/>
              <a:t> *").</a:t>
            </a:r>
            <a:r>
              <a:rPr lang="pt-BR" sz="2000" dirty="0" err="1" smtClean="0"/>
              <a:t>css</a:t>
            </a:r>
            <a:r>
              <a:rPr lang="pt-BR" sz="2000" dirty="0" smtClean="0"/>
              <a:t> ("</a:t>
            </a:r>
            <a:r>
              <a:rPr lang="pt-BR" sz="2000" dirty="0" err="1" smtClean="0"/>
              <a:t>border</a:t>
            </a:r>
            <a:r>
              <a:rPr lang="pt-BR" sz="2000" dirty="0" smtClean="0"/>
              <a:t>", "1px </a:t>
            </a:r>
            <a:r>
              <a:rPr lang="pt-BR" sz="2000" dirty="0" err="1" smtClean="0"/>
              <a:t>solid</a:t>
            </a:r>
            <a:r>
              <a:rPr lang="pt-BR" sz="2000" dirty="0" smtClean="0"/>
              <a:t> </a:t>
            </a:r>
            <a:r>
              <a:rPr lang="pt-BR" sz="2000" dirty="0" err="1" smtClean="0"/>
              <a:t>red</a:t>
            </a:r>
            <a:r>
              <a:rPr lang="pt-BR" sz="2000" dirty="0" smtClean="0"/>
              <a:t>");</a:t>
            </a:r>
          </a:p>
          <a:p>
            <a:pPr lvl="2">
              <a:buNone/>
            </a:pPr>
            <a:endParaRPr lang="pt-BR" sz="3200" dirty="0" smtClean="0"/>
          </a:p>
          <a:p>
            <a:pPr lvl="2">
              <a:buNone/>
            </a:pPr>
            <a:endParaRPr lang="pt-BR" sz="3200" dirty="0" smtClean="0"/>
          </a:p>
          <a:p>
            <a:pPr lvl="2"/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Seletores Básicos</a:t>
            </a:r>
          </a:p>
          <a:p>
            <a:pPr lvl="2"/>
            <a:r>
              <a:rPr lang="pt-BR" sz="3200" dirty="0" smtClean="0"/>
              <a:t>$(“#id”) – por id</a:t>
            </a:r>
          </a:p>
          <a:p>
            <a:pPr lvl="3"/>
            <a:r>
              <a:rPr lang="pt-BR" sz="2400" dirty="0" smtClean="0"/>
              <a:t>ex: $("#</a:t>
            </a:r>
            <a:r>
              <a:rPr lang="pt-BR" sz="2400" dirty="0" err="1" smtClean="0"/>
              <a:t>tsf</a:t>
            </a:r>
            <a:r>
              <a:rPr lang="pt-BR" sz="2400" dirty="0" smtClean="0"/>
              <a:t>").</a:t>
            </a:r>
            <a:r>
              <a:rPr lang="pt-BR" sz="2400" dirty="0" err="1" smtClean="0"/>
              <a:t>hide</a:t>
            </a:r>
            <a:r>
              <a:rPr lang="pt-BR" sz="2400" dirty="0" smtClean="0"/>
              <a:t> ();</a:t>
            </a:r>
          </a:p>
          <a:p>
            <a:pPr lvl="3"/>
            <a:endParaRPr lang="pt-BR" sz="2400" dirty="0" smtClean="0"/>
          </a:p>
          <a:p>
            <a:pPr lvl="2"/>
            <a:r>
              <a:rPr lang="pt-BR" sz="3200" dirty="0" smtClean="0"/>
              <a:t>$(“.</a:t>
            </a:r>
            <a:r>
              <a:rPr lang="pt-BR" sz="3200" dirty="0" err="1" smtClean="0"/>
              <a:t>classeEstilo</a:t>
            </a:r>
            <a:r>
              <a:rPr lang="pt-BR" sz="3200" dirty="0" smtClean="0"/>
              <a:t>”) – por classe de estilo</a:t>
            </a:r>
          </a:p>
          <a:p>
            <a:pPr lvl="3"/>
            <a:r>
              <a:rPr lang="pt-BR" sz="2400" dirty="0" smtClean="0"/>
              <a:t>ex: $(".</a:t>
            </a:r>
            <a:r>
              <a:rPr lang="pt-BR" sz="2400" dirty="0" err="1" smtClean="0"/>
              <a:t>ctr</a:t>
            </a:r>
            <a:r>
              <a:rPr lang="pt-BR" sz="2400" dirty="0" smtClean="0"/>
              <a:t>-p").</a:t>
            </a:r>
            <a:r>
              <a:rPr lang="pt-BR" sz="2400" dirty="0" err="1" smtClean="0"/>
              <a:t>css</a:t>
            </a:r>
            <a:r>
              <a:rPr lang="pt-BR" sz="2400" dirty="0" smtClean="0"/>
              <a:t> ("</a:t>
            </a:r>
            <a:r>
              <a:rPr lang="pt-BR" sz="2400" dirty="0" err="1" smtClean="0"/>
              <a:t>border</a:t>
            </a:r>
            <a:r>
              <a:rPr lang="pt-BR" sz="2400" dirty="0" smtClean="0"/>
              <a:t>", "1px </a:t>
            </a:r>
            <a:r>
              <a:rPr lang="pt-BR" sz="2400" dirty="0" err="1" smtClean="0"/>
              <a:t>solid</a:t>
            </a:r>
            <a:r>
              <a:rPr lang="pt-BR" sz="2400" dirty="0" smtClean="0"/>
              <a:t> </a:t>
            </a:r>
            <a:r>
              <a:rPr lang="pt-BR" sz="2400" dirty="0" err="1" smtClean="0"/>
              <a:t>red</a:t>
            </a:r>
            <a:r>
              <a:rPr lang="pt-BR" sz="2400" dirty="0" smtClean="0"/>
              <a:t>");</a:t>
            </a:r>
          </a:p>
          <a:p>
            <a:pPr lvl="3"/>
            <a:endParaRPr lang="pt-BR" sz="2400" dirty="0" smtClean="0"/>
          </a:p>
          <a:p>
            <a:pPr lvl="2"/>
            <a:r>
              <a:rPr lang="pt-BR" sz="3200" dirty="0" smtClean="0"/>
              <a:t>$(“elemento”) – por elemento</a:t>
            </a:r>
          </a:p>
          <a:p>
            <a:pPr lvl="3"/>
            <a:r>
              <a:rPr lang="pt-BR" sz="2400" dirty="0" smtClean="0"/>
              <a:t>ex: $(“</a:t>
            </a:r>
            <a:r>
              <a:rPr lang="pt-BR" sz="2400" dirty="0" err="1" smtClean="0"/>
              <a:t>td</a:t>
            </a:r>
            <a:r>
              <a:rPr lang="pt-BR" sz="2400" dirty="0" smtClean="0"/>
              <a:t>").</a:t>
            </a:r>
            <a:r>
              <a:rPr lang="pt-BR" sz="2400" dirty="0" err="1" smtClean="0"/>
              <a:t>css</a:t>
            </a:r>
            <a:r>
              <a:rPr lang="pt-BR" sz="2400" dirty="0" smtClean="0"/>
              <a:t> ("</a:t>
            </a:r>
            <a:r>
              <a:rPr lang="pt-BR" sz="2400" dirty="0" err="1" smtClean="0"/>
              <a:t>border</a:t>
            </a:r>
            <a:r>
              <a:rPr lang="pt-BR" sz="2400" dirty="0" smtClean="0"/>
              <a:t>", "1px </a:t>
            </a:r>
            <a:r>
              <a:rPr lang="pt-BR" sz="2400" dirty="0" err="1" smtClean="0"/>
              <a:t>solid</a:t>
            </a:r>
            <a:r>
              <a:rPr lang="pt-BR" sz="2400" dirty="0" smtClean="0"/>
              <a:t> </a:t>
            </a:r>
            <a:r>
              <a:rPr lang="pt-BR" sz="2400" dirty="0" err="1" smtClean="0"/>
              <a:t>red</a:t>
            </a:r>
            <a:r>
              <a:rPr lang="pt-BR" sz="2400" dirty="0" smtClean="0"/>
              <a:t>");</a:t>
            </a:r>
          </a:p>
          <a:p>
            <a:pPr lvl="2"/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Combinação de Seletores		</a:t>
            </a:r>
          </a:p>
          <a:p>
            <a:pPr lvl="1"/>
            <a:endParaRPr lang="pt-BR" sz="3600" dirty="0" smtClean="0"/>
          </a:p>
          <a:p>
            <a:pPr lvl="2"/>
            <a:r>
              <a:rPr lang="pt-BR" sz="3200" dirty="0" smtClean="0"/>
              <a:t>Combinando </a:t>
            </a:r>
            <a:r>
              <a:rPr lang="pt-BR" sz="3200" dirty="0" err="1" smtClean="0"/>
              <a:t>selecotes</a:t>
            </a:r>
            <a:r>
              <a:rPr lang="pt-BR" sz="3200" dirty="0" smtClean="0"/>
              <a:t> separando por virgula</a:t>
            </a:r>
          </a:p>
          <a:p>
            <a:pPr lvl="3"/>
            <a:r>
              <a:rPr lang="pt-BR" sz="2800" dirty="0" smtClean="0"/>
              <a:t>ex: $("#</a:t>
            </a:r>
            <a:r>
              <a:rPr lang="pt-BR" sz="2800" dirty="0" err="1" smtClean="0"/>
              <a:t>tsf</a:t>
            </a:r>
            <a:r>
              <a:rPr lang="pt-BR" sz="2800" dirty="0" smtClean="0"/>
              <a:t>, .</a:t>
            </a:r>
            <a:r>
              <a:rPr lang="pt-BR" sz="2800" dirty="0" err="1" smtClean="0"/>
              <a:t>ctr</a:t>
            </a:r>
            <a:r>
              <a:rPr lang="pt-BR" sz="2800" dirty="0" smtClean="0"/>
              <a:t>-p").</a:t>
            </a:r>
            <a:r>
              <a:rPr lang="pt-BR" sz="2800" dirty="0" err="1" smtClean="0"/>
              <a:t>hide</a:t>
            </a:r>
            <a:r>
              <a:rPr lang="pt-BR" sz="2800" dirty="0" smtClean="0"/>
              <a:t> ();</a:t>
            </a:r>
          </a:p>
          <a:p>
            <a:pPr lvl="3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Seletores 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200" dirty="0" smtClean="0"/>
              <a:t>Seletores Hierárquicos</a:t>
            </a:r>
          </a:p>
          <a:p>
            <a:pPr lvl="2"/>
            <a:r>
              <a:rPr lang="pt-BR" sz="2000" dirty="0" smtClean="0"/>
              <a:t>Descendente 	$(“ancestral descendente”)</a:t>
            </a:r>
          </a:p>
          <a:p>
            <a:pPr lvl="2"/>
            <a:endParaRPr lang="pt-BR" sz="2000" dirty="0" smtClean="0"/>
          </a:p>
          <a:p>
            <a:pPr lvl="3"/>
            <a:r>
              <a:rPr lang="pt-BR" sz="1800" dirty="0" smtClean="0"/>
              <a:t>Todos os descendentes do ancestral</a:t>
            </a:r>
          </a:p>
          <a:p>
            <a:pPr lvl="4"/>
            <a:r>
              <a:rPr lang="pt-BR" sz="1600" dirty="0" smtClean="0"/>
              <a:t>(todos os níveis de descendência)</a:t>
            </a:r>
          </a:p>
          <a:p>
            <a:pPr lvl="4">
              <a:buNone/>
            </a:pPr>
            <a:r>
              <a:rPr lang="pt-BR" sz="1800" dirty="0" smtClean="0"/>
              <a:t>ex: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$(“div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”,”1px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4">
              <a:buNone/>
            </a:pPr>
            <a:endParaRPr lang="pt-BR" sz="1800" dirty="0" smtClean="0"/>
          </a:p>
          <a:p>
            <a:pPr lvl="2"/>
            <a:r>
              <a:rPr lang="pt-BR" sz="2000" dirty="0" smtClean="0"/>
              <a:t>Filho 		$(“pai &gt; filho”)</a:t>
            </a:r>
          </a:p>
          <a:p>
            <a:pPr lvl="2"/>
            <a:endParaRPr lang="pt-BR" sz="2000" dirty="0" smtClean="0"/>
          </a:p>
          <a:p>
            <a:pPr lvl="3"/>
            <a:r>
              <a:rPr lang="pt-BR" sz="1800" dirty="0" smtClean="0"/>
              <a:t>Todos os filhos do elemento pai </a:t>
            </a:r>
          </a:p>
          <a:p>
            <a:pPr lvl="4"/>
            <a:r>
              <a:rPr lang="pt-BR" sz="1600" dirty="0" smtClean="0"/>
              <a:t>(ou seja, o primeiro nível da </a:t>
            </a:r>
            <a:r>
              <a:rPr lang="pt-BR" sz="1600" dirty="0"/>
              <a:t>descendência)</a:t>
            </a:r>
            <a:endParaRPr lang="pt-BR" sz="1600" dirty="0" smtClean="0"/>
          </a:p>
          <a:p>
            <a:pPr lvl="2">
              <a:buNone/>
            </a:pPr>
            <a:r>
              <a:rPr lang="pt-BR" sz="1800" dirty="0" smtClean="0"/>
              <a:t>		ex: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$(“div &gt;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”,”1px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476</Words>
  <Application>Microsoft Office PowerPoint</Application>
  <PresentationFormat>Apresentação na tela (4:3)</PresentationFormat>
  <Paragraphs>229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Aplicações Interativas</vt:lpstr>
      <vt:lpstr>Livro Base + Plano de Aula</vt:lpstr>
      <vt:lpstr>Seletores JQuery 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  <vt:lpstr>Seletores JQuery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Fabio</cp:lastModifiedBy>
  <cp:revision>185</cp:revision>
  <dcterms:created xsi:type="dcterms:W3CDTF">2013-02-17T14:16:49Z</dcterms:created>
  <dcterms:modified xsi:type="dcterms:W3CDTF">2017-08-22T18:19:40Z</dcterms:modified>
</cp:coreProperties>
</file>