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5" r:id="rId4"/>
    <p:sldId id="319" r:id="rId5"/>
    <p:sldId id="320" r:id="rId6"/>
    <p:sldId id="338" r:id="rId7"/>
    <p:sldId id="322" r:id="rId8"/>
    <p:sldId id="323" r:id="rId9"/>
    <p:sldId id="324" r:id="rId10"/>
    <p:sldId id="325" r:id="rId11"/>
    <p:sldId id="339" r:id="rId12"/>
    <p:sldId id="334" r:id="rId13"/>
    <p:sldId id="335" r:id="rId14"/>
    <p:sldId id="336" r:id="rId15"/>
    <p:sldId id="329" r:id="rId16"/>
    <p:sldId id="340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0A13-0007-45B0-873E-D2BB5D2B3648}" type="datetimeFigureOut">
              <a:rPr lang="pt-BR" smtClean="0"/>
              <a:pPr/>
              <a:t>25/3/2013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353A-73A0-4B46-8B28-63E030517B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25/3/2013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25/3/2013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25/3/2013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25/3/2013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25/3/2013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25/3/2013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25/3/2013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25/3/2013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25/3/2013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25/3/2013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25/3/2013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5A44-8602-44BB-92F5-799B7755CF35}" type="datetimeFigureOut">
              <a:rPr lang="pt-BR" smtClean="0"/>
              <a:pPr/>
              <a:t>25/3/2013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Aplicações Interativas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pt-BR" dirty="0" smtClean="0"/>
              <a:t>ábio de Toledo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Eventos</a:t>
            </a:r>
            <a:r>
              <a:rPr lang="en-US" dirty="0" smtClean="0"/>
              <a:t>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000" dirty="0" smtClean="0"/>
              <a:t>Os métodos </a:t>
            </a:r>
            <a:r>
              <a:rPr lang="pt-BR" sz="2000" dirty="0" err="1" smtClean="0"/>
              <a:t>jQuery</a:t>
            </a:r>
            <a:r>
              <a:rPr lang="pt-BR" sz="2000" dirty="0" smtClean="0"/>
              <a:t> que lidam com eventos dos elementos HTML proporcionam basicamente uma camada de uso simplificado para uso das funcionalidades básicas de eventos proporcionadas pelo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Não obstante, ela proporciona funções que auxiliam nos usos mais comuns de eventos no desenvolvimento web.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Vale lembrar que o </a:t>
            </a:r>
            <a:r>
              <a:rPr lang="pt-BR" sz="2000" dirty="0" err="1" smtClean="0"/>
              <a:t>jQuery</a:t>
            </a:r>
            <a:r>
              <a:rPr lang="pt-BR" sz="2000" dirty="0" smtClean="0"/>
              <a:t> não redefine eventos por padrão, mas </a:t>
            </a:r>
            <a:r>
              <a:rPr lang="pt-BR" sz="2000" u="sng" dirty="0" smtClean="0"/>
              <a:t>concatena funções</a:t>
            </a:r>
            <a:r>
              <a:rPr lang="pt-BR" sz="2000" dirty="0" smtClean="0"/>
              <a:t>.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Para definir e redefinir é necessário o uso do </a:t>
            </a:r>
            <a:r>
              <a:rPr lang="pt-BR" sz="2000" i="1" dirty="0" err="1" smtClean="0"/>
              <a:t>bind</a:t>
            </a:r>
            <a:r>
              <a:rPr lang="pt-BR" sz="2000" dirty="0" smtClean="0"/>
              <a:t>/</a:t>
            </a:r>
            <a:r>
              <a:rPr lang="pt-BR" sz="2000" i="1" dirty="0" err="1" smtClean="0"/>
              <a:t>unbind</a:t>
            </a:r>
            <a:r>
              <a:rPr lang="pt-BR" sz="2000" dirty="0" smtClean="0"/>
              <a:t>, que veremos mais </a:t>
            </a:r>
            <a:r>
              <a:rPr lang="pt-BR" sz="2000" dirty="0" smtClean="0"/>
              <a:t>adiante.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47" y="1600200"/>
            <a:ext cx="8229600" cy="4525963"/>
          </a:xfrm>
        </p:spPr>
        <p:txBody>
          <a:bodyPr>
            <a:noAutofit/>
          </a:bodyPr>
          <a:lstStyle/>
          <a:p>
            <a:pPr lvl="1" algn="just">
              <a:buNone/>
            </a:pPr>
            <a:r>
              <a:rPr lang="pt-BR" sz="2000" dirty="0" smtClean="0"/>
              <a:t>Objetos passado como parâmetro aos eventos</a:t>
            </a:r>
          </a:p>
          <a:p>
            <a:pPr lvl="1" algn="just">
              <a:buNone/>
            </a:pPr>
            <a:endParaRPr lang="pt-BR" sz="2000" dirty="0" smtClean="0"/>
          </a:p>
          <a:p>
            <a:pPr lvl="1" algn="just">
              <a:buNone/>
            </a:pPr>
            <a:r>
              <a:rPr lang="pt-BR" sz="2000" dirty="0" smtClean="0"/>
              <a:t>Propriedades com consistência </a:t>
            </a:r>
            <a:r>
              <a:rPr lang="pt-BR" sz="2000" dirty="0" err="1" smtClean="0"/>
              <a:t>cross-browser</a:t>
            </a:r>
            <a:r>
              <a:rPr lang="pt-BR" sz="2000" dirty="0" smtClean="0"/>
              <a:t>:</a:t>
            </a:r>
          </a:p>
          <a:p>
            <a:pPr lvl="1" algn="just">
              <a:buNone/>
            </a:pPr>
            <a:endParaRPr lang="pt-BR" sz="2000" dirty="0" smtClean="0"/>
          </a:p>
          <a:p>
            <a:pPr lvl="1" algn="just"/>
            <a:r>
              <a:rPr lang="pt-BR" sz="2000" dirty="0" smtClean="0"/>
              <a:t> </a:t>
            </a:r>
            <a:r>
              <a:rPr lang="pt-BR" sz="2000" dirty="0" err="1" smtClean="0"/>
              <a:t>target</a:t>
            </a:r>
            <a:r>
              <a:rPr lang="pt-BR" sz="2000" dirty="0" smtClean="0"/>
              <a:t> – evento DOM que iniciou o evento</a:t>
            </a:r>
          </a:p>
          <a:p>
            <a:pPr lvl="1" algn="just"/>
            <a:r>
              <a:rPr lang="pt-BR" sz="2000" dirty="0" smtClean="0"/>
              <a:t> </a:t>
            </a:r>
            <a:r>
              <a:rPr lang="pt-BR" sz="2000" dirty="0" err="1" smtClean="0"/>
              <a:t>relatedTarget</a:t>
            </a:r>
            <a:r>
              <a:rPr lang="pt-BR" sz="2000" dirty="0" smtClean="0"/>
              <a:t> – outros elementos DOM envolvidos no evento, se houver</a:t>
            </a:r>
          </a:p>
          <a:p>
            <a:pPr lvl="1" algn="just"/>
            <a:r>
              <a:rPr lang="pt-BR" sz="2000" dirty="0" smtClean="0"/>
              <a:t> </a:t>
            </a:r>
            <a:r>
              <a:rPr lang="pt-BR" sz="2000" dirty="0" err="1" smtClean="0"/>
              <a:t>pageX</a:t>
            </a:r>
            <a:r>
              <a:rPr lang="pt-BR" sz="2000" dirty="0" smtClean="0"/>
              <a:t> – posição do mouse relativo ao lado esquerdo do documento</a:t>
            </a:r>
          </a:p>
          <a:p>
            <a:pPr lvl="1" algn="just"/>
            <a:r>
              <a:rPr lang="pt-BR" sz="2000" dirty="0" smtClean="0"/>
              <a:t> </a:t>
            </a:r>
            <a:r>
              <a:rPr lang="pt-BR" sz="2000" dirty="0" err="1" smtClean="0"/>
              <a:t>pageY</a:t>
            </a:r>
            <a:r>
              <a:rPr lang="pt-BR" sz="2000" dirty="0" smtClean="0"/>
              <a:t> – posição do mouse relativo ao topo do documento</a:t>
            </a:r>
          </a:p>
          <a:p>
            <a:pPr lvl="1" algn="just"/>
            <a:r>
              <a:rPr lang="pt-BR" sz="2000" dirty="0" smtClean="0"/>
              <a:t> </a:t>
            </a:r>
            <a:r>
              <a:rPr lang="pt-BR" sz="2000" dirty="0" err="1" smtClean="0"/>
              <a:t>which</a:t>
            </a:r>
            <a:r>
              <a:rPr lang="pt-BR" sz="2000" dirty="0" smtClean="0"/>
              <a:t> – informa qual tecla ou botão do mouse foi pressionado</a:t>
            </a:r>
          </a:p>
          <a:p>
            <a:pPr lvl="1" algn="just"/>
            <a:r>
              <a:rPr lang="pt-BR" sz="2000" dirty="0" smtClean="0"/>
              <a:t> </a:t>
            </a:r>
            <a:r>
              <a:rPr lang="pt-BR" sz="2000" dirty="0" err="1" smtClean="0"/>
              <a:t>metaKey</a:t>
            </a:r>
            <a:r>
              <a:rPr lang="pt-BR" sz="2000" dirty="0" smtClean="0"/>
              <a:t> – informa se o </a:t>
            </a:r>
            <a:r>
              <a:rPr lang="pt-BR" sz="2000" dirty="0" err="1" smtClean="0"/>
              <a:t>metaKey</a:t>
            </a:r>
            <a:r>
              <a:rPr lang="pt-BR" sz="2000" dirty="0" smtClean="0"/>
              <a:t> foi pressionado durante o evento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Eventos</a:t>
            </a:r>
            <a:r>
              <a:rPr lang="en-US" dirty="0" smtClean="0"/>
              <a:t> HTML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800" dirty="0" smtClean="0"/>
              <a:t>Provê uma camada para os eventos HTML. Abaixo, segue um resumo do que dispara cada evento:</a:t>
            </a:r>
          </a:p>
          <a:p>
            <a:pPr lvl="1"/>
            <a:r>
              <a:rPr lang="pt-BR" sz="1600" dirty="0" err="1" smtClean="0"/>
              <a:t>blur</a:t>
            </a:r>
            <a:r>
              <a:rPr lang="pt-BR" sz="1600" dirty="0" smtClean="0"/>
              <a:t>	-  quando o elemento perde o foco</a:t>
            </a:r>
          </a:p>
          <a:p>
            <a:pPr lvl="1"/>
            <a:r>
              <a:rPr lang="pt-BR" sz="1600" dirty="0" err="1" smtClean="0"/>
              <a:t>change</a:t>
            </a:r>
            <a:r>
              <a:rPr lang="pt-BR" sz="1600" dirty="0" smtClean="0"/>
              <a:t>	-  quando o elemento muda</a:t>
            </a:r>
          </a:p>
          <a:p>
            <a:pPr lvl="1"/>
            <a:r>
              <a:rPr lang="pt-BR" sz="1600" dirty="0" err="1" smtClean="0"/>
              <a:t>click</a:t>
            </a:r>
            <a:r>
              <a:rPr lang="pt-BR" sz="1600" dirty="0" smtClean="0"/>
              <a:t>	-  quando há um clique de mouse no elemento</a:t>
            </a:r>
          </a:p>
          <a:p>
            <a:pPr lvl="1"/>
            <a:r>
              <a:rPr lang="pt-BR" sz="1600" dirty="0" err="1" smtClean="0"/>
              <a:t>dbclick</a:t>
            </a:r>
            <a:r>
              <a:rPr lang="pt-BR" sz="1600" dirty="0" smtClean="0"/>
              <a:t>	-  quando há um duplo clique de mouse no elemento</a:t>
            </a:r>
          </a:p>
          <a:p>
            <a:pPr lvl="1"/>
            <a:r>
              <a:rPr lang="pt-BR" sz="1600" dirty="0" err="1" smtClean="0"/>
              <a:t>error</a:t>
            </a:r>
            <a:r>
              <a:rPr lang="pt-BR" sz="1600" dirty="0" smtClean="0"/>
              <a:t>	-  quando há um erro com o elemento </a:t>
            </a:r>
            <a:r>
              <a:rPr lang="pt-BR" sz="1600" dirty="0" err="1" smtClean="0"/>
              <a:t>html</a:t>
            </a:r>
            <a:endParaRPr lang="pt-BR" sz="1600" dirty="0" smtClean="0"/>
          </a:p>
          <a:p>
            <a:pPr lvl="1"/>
            <a:r>
              <a:rPr lang="pt-BR" sz="1600" dirty="0" err="1" smtClean="0"/>
              <a:t>focus</a:t>
            </a:r>
            <a:r>
              <a:rPr lang="pt-BR" sz="1600" dirty="0" smtClean="0"/>
              <a:t>	-  quando o elemento obtêm foco</a:t>
            </a:r>
          </a:p>
          <a:p>
            <a:pPr lvl="1"/>
            <a:r>
              <a:rPr lang="pt-BR" sz="1600" dirty="0" err="1" smtClean="0"/>
              <a:t>keydown</a:t>
            </a:r>
            <a:r>
              <a:rPr lang="pt-BR" sz="1600" dirty="0" smtClean="0"/>
              <a:t>	-  quando a tecla é pressionada</a:t>
            </a:r>
          </a:p>
          <a:p>
            <a:pPr lvl="1"/>
            <a:r>
              <a:rPr lang="pt-BR" sz="1600" dirty="0" err="1" smtClean="0"/>
              <a:t>keyup</a:t>
            </a:r>
            <a:r>
              <a:rPr lang="pt-BR" sz="1600" dirty="0" smtClean="0"/>
              <a:t>	-  quando a tecla é solta</a:t>
            </a:r>
          </a:p>
          <a:p>
            <a:pPr lvl="1"/>
            <a:r>
              <a:rPr lang="pt-BR" sz="1600" dirty="0" err="1" smtClean="0"/>
              <a:t>keypress</a:t>
            </a:r>
            <a:r>
              <a:rPr lang="pt-BR" sz="1600" dirty="0" smtClean="0"/>
              <a:t>	-  quando a tecla está pressionada</a:t>
            </a:r>
          </a:p>
          <a:p>
            <a:pPr lvl="1"/>
            <a:r>
              <a:rPr lang="pt-BR" sz="1600" dirty="0" err="1" smtClean="0"/>
              <a:t>mousedown</a:t>
            </a:r>
            <a:r>
              <a:rPr lang="pt-BR" sz="1600" dirty="0" smtClean="0"/>
              <a:t>	-  quando o botão do mouse é pressionado</a:t>
            </a:r>
          </a:p>
          <a:p>
            <a:pPr lvl="1"/>
            <a:r>
              <a:rPr lang="pt-BR" sz="1600" dirty="0" err="1" smtClean="0"/>
              <a:t>mouseup</a:t>
            </a:r>
            <a:r>
              <a:rPr lang="pt-BR" sz="1600" dirty="0" smtClean="0"/>
              <a:t>	 - quando o botão do mouse é solto</a:t>
            </a:r>
          </a:p>
          <a:p>
            <a:pPr lvl="1"/>
            <a:r>
              <a:rPr lang="pt-BR" sz="1600" dirty="0" err="1" smtClean="0"/>
              <a:t>mouseover</a:t>
            </a:r>
            <a:r>
              <a:rPr lang="pt-BR" sz="1600" dirty="0" smtClean="0"/>
              <a:t>	-  quando o ponteiro do mouse está sobre o elemento</a:t>
            </a:r>
          </a:p>
          <a:p>
            <a:pPr lvl="1"/>
            <a:r>
              <a:rPr lang="pt-BR" sz="1600" dirty="0" err="1" smtClean="0"/>
              <a:t>mouseout</a:t>
            </a:r>
            <a:r>
              <a:rPr lang="pt-BR" sz="1600" dirty="0" smtClean="0"/>
              <a:t>	-  quando o ponteiro do mouse sai da área do elemento</a:t>
            </a:r>
          </a:p>
          <a:p>
            <a:pPr lvl="1"/>
            <a:r>
              <a:rPr lang="pt-BR" sz="1600" dirty="0" err="1" smtClean="0"/>
              <a:t>mousemove</a:t>
            </a:r>
            <a:r>
              <a:rPr lang="pt-BR" sz="1600" dirty="0" smtClean="0"/>
              <a:t>	-  quando o ponteiro do mouse se move sobre o elemento</a:t>
            </a:r>
          </a:p>
          <a:p>
            <a:pPr lvl="1"/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Eventos</a:t>
            </a:r>
            <a:r>
              <a:rPr lang="en-US" dirty="0" smtClean="0"/>
              <a:t> HTML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>
              <a:buNone/>
            </a:pPr>
            <a:r>
              <a:rPr lang="pt-BR" dirty="0" smtClean="0"/>
              <a:t>Eventos disparados:	</a:t>
            </a:r>
          </a:p>
          <a:p>
            <a:pPr lvl="2">
              <a:buNone/>
            </a:pPr>
            <a:endParaRPr lang="pt-BR" dirty="0" smtClean="0"/>
          </a:p>
          <a:p>
            <a:pPr lvl="2"/>
            <a:r>
              <a:rPr lang="pt-BR" dirty="0" err="1" smtClean="0"/>
              <a:t>load</a:t>
            </a:r>
            <a:r>
              <a:rPr lang="pt-BR" dirty="0" smtClean="0"/>
              <a:t> – quando a </a:t>
            </a:r>
            <a:r>
              <a:rPr lang="pt-BR" dirty="0" smtClean="0"/>
              <a:t>página </a:t>
            </a:r>
            <a:r>
              <a:rPr lang="pt-BR" dirty="0" smtClean="0"/>
              <a:t>é carregada</a:t>
            </a:r>
          </a:p>
          <a:p>
            <a:pPr lvl="2"/>
            <a:r>
              <a:rPr lang="pt-BR" dirty="0" err="1" smtClean="0"/>
              <a:t>resize</a:t>
            </a:r>
            <a:r>
              <a:rPr lang="pt-BR" dirty="0" smtClean="0"/>
              <a:t> – quando a </a:t>
            </a:r>
            <a:r>
              <a:rPr lang="pt-BR" dirty="0" smtClean="0"/>
              <a:t>página </a:t>
            </a:r>
            <a:r>
              <a:rPr lang="pt-BR" dirty="0" smtClean="0"/>
              <a:t>é redimensionada</a:t>
            </a:r>
          </a:p>
          <a:p>
            <a:pPr lvl="2"/>
            <a:r>
              <a:rPr lang="pt-BR" dirty="0" err="1" smtClean="0"/>
              <a:t>scroll</a:t>
            </a:r>
            <a:r>
              <a:rPr lang="pt-BR" dirty="0" smtClean="0"/>
              <a:t> –quando é feita a rolagem da página</a:t>
            </a:r>
          </a:p>
          <a:p>
            <a:pPr lvl="2"/>
            <a:r>
              <a:rPr lang="pt-BR" dirty="0" err="1" smtClean="0"/>
              <a:t>select</a:t>
            </a:r>
            <a:r>
              <a:rPr lang="pt-BR" dirty="0" smtClean="0"/>
              <a:t> – quando texto é selecionado no elemento</a:t>
            </a:r>
          </a:p>
          <a:p>
            <a:pPr lvl="2"/>
            <a:r>
              <a:rPr lang="pt-BR" dirty="0" err="1" smtClean="0"/>
              <a:t>unload</a:t>
            </a:r>
            <a:r>
              <a:rPr lang="pt-BR" dirty="0" smtClean="0"/>
              <a:t> – quando a </a:t>
            </a:r>
            <a:r>
              <a:rPr lang="pt-BR" dirty="0" smtClean="0"/>
              <a:t>página </a:t>
            </a:r>
            <a:r>
              <a:rPr lang="pt-BR" dirty="0" smtClean="0"/>
              <a:t>é fechada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 err="1" smtClean="0"/>
              <a:t>hover</a:t>
            </a:r>
            <a:endParaRPr lang="pt-BR" dirty="0" smtClean="0"/>
          </a:p>
          <a:p>
            <a:pPr lvl="2" algn="just"/>
            <a:r>
              <a:rPr lang="pt-BR" dirty="0" smtClean="0"/>
              <a:t>Adiciona duas funções, para atribuir em uma chamada quando o mouse </a:t>
            </a:r>
            <a:r>
              <a:rPr lang="pt-BR" dirty="0" smtClean="0"/>
              <a:t>entra </a:t>
            </a:r>
            <a:r>
              <a:rPr lang="pt-BR" dirty="0" smtClean="0"/>
              <a:t>e sai da área de um elemento HTML</a:t>
            </a:r>
          </a:p>
          <a:p>
            <a:pPr lvl="2"/>
            <a:endParaRPr lang="pt-BR" dirty="0" smtClean="0"/>
          </a:p>
          <a:p>
            <a:pPr lvl="3"/>
            <a:endParaRPr lang="pt-BR" dirty="0" smtClean="0"/>
          </a:p>
          <a:p>
            <a:pPr lvl="3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meuInput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hover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3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() {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mouseenter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");}</a:t>
            </a:r>
          </a:p>
          <a:p>
            <a:pPr lvl="3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, </a:t>
            </a:r>
          </a:p>
          <a:p>
            <a:pPr lvl="3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() {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mouseleave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");}</a:t>
            </a:r>
          </a:p>
          <a:p>
            <a:pPr lvl="3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3"/>
            <a:endParaRPr lang="pt-BR" dirty="0" smtClean="0"/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Manipulando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pt-BR" dirty="0" err="1" smtClean="0"/>
              <a:t>on</a:t>
            </a:r>
            <a:r>
              <a:rPr lang="pt-BR" dirty="0" smtClean="0"/>
              <a:t>,off  </a:t>
            </a:r>
            <a:r>
              <a:rPr lang="pt-BR" sz="2000" dirty="0" smtClean="0"/>
              <a:t>(substitui </a:t>
            </a:r>
            <a:r>
              <a:rPr lang="pt-BR" sz="2000" i="1" dirty="0" err="1" smtClean="0"/>
              <a:t>live</a:t>
            </a:r>
            <a:r>
              <a:rPr lang="pt-BR" sz="2000" i="1" dirty="0" smtClean="0"/>
              <a:t>/</a:t>
            </a:r>
            <a:r>
              <a:rPr lang="pt-BR" sz="2000" i="1" dirty="0" err="1" smtClean="0"/>
              <a:t>die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delegate</a:t>
            </a:r>
            <a:r>
              <a:rPr lang="pt-BR" sz="2000" i="1" dirty="0" smtClean="0"/>
              <a:t>/</a:t>
            </a:r>
            <a:r>
              <a:rPr lang="pt-BR" sz="2000" i="1" dirty="0" err="1" smtClean="0"/>
              <a:t>undelegate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bind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unbind</a:t>
            </a:r>
            <a:r>
              <a:rPr lang="pt-BR" sz="2000" dirty="0" smtClean="0"/>
              <a:t>)</a:t>
            </a:r>
            <a:endParaRPr lang="pt-BR" dirty="0" smtClean="0"/>
          </a:p>
          <a:p>
            <a:pPr lvl="2" algn="just"/>
            <a:r>
              <a:rPr lang="pt-BR" dirty="0" smtClean="0"/>
              <a:t>Adiciona e remove eventos tanto nos elementos já existentes como nos que irão ser adicionados ao DOM via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3789040"/>
            <a:ext cx="8064896" cy="387798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var f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$("p").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click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", f );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$("p").off("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click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", f);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click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", "p", f);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$("div.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 lvl="1"/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click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 f,</a:t>
            </a:r>
          </a:p>
          <a:p>
            <a:pPr lvl="1"/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mouseenter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 f,</a:t>
            </a:r>
          </a:p>
          <a:p>
            <a:pPr lvl="1"/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mouseleave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 f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click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", "a",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preventDefault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Manipulando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 err="1" smtClean="0"/>
              <a:t>one</a:t>
            </a:r>
            <a:endParaRPr lang="pt-BR" dirty="0" smtClean="0"/>
          </a:p>
          <a:p>
            <a:pPr lvl="2"/>
            <a:r>
              <a:rPr lang="pt-BR" dirty="0" smtClean="0"/>
              <a:t>Executa o evento somente uma vez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$("p").one("click", function(){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alert( $(this).text() 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});</a:t>
            </a:r>
            <a:endParaRPr lang="pt-BR" dirty="0" smtClean="0"/>
          </a:p>
          <a:p>
            <a:pPr lvl="1"/>
            <a:r>
              <a:rPr lang="pt-BR" dirty="0" err="1" smtClean="0"/>
              <a:t>trigger</a:t>
            </a:r>
            <a:endParaRPr lang="pt-BR" dirty="0" smtClean="0"/>
          </a:p>
          <a:p>
            <a:pPr lvl="2"/>
            <a:r>
              <a:rPr lang="pt-BR" dirty="0" smtClean="0"/>
              <a:t>Força a chamada do evento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myForm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submit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Manipuladores jQuery</a:t>
            </a:r>
          </a:p>
          <a:p>
            <a:r>
              <a:rPr lang="pt-BR" dirty="0" smtClean="0"/>
              <a:t>Eventos jQuery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Manipuladores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800" dirty="0" smtClean="0"/>
              <a:t>Métodos de </a:t>
            </a:r>
            <a:r>
              <a:rPr lang="pt-BR" sz="2800" dirty="0" smtClean="0"/>
              <a:t>Manipulação:</a:t>
            </a:r>
            <a:endParaRPr lang="pt-BR" sz="2800" i="1" dirty="0" smtClean="0"/>
          </a:p>
          <a:p>
            <a:pPr lvl="1" algn="just"/>
            <a:r>
              <a:rPr lang="pt-BR" dirty="0" smtClean="0"/>
              <a:t>Conjuntos de métodos para manipular os elementos DOM, usados para definir (set) ou inspecionar (get) atributos dos elementos HTML</a:t>
            </a:r>
          </a:p>
          <a:p>
            <a:endParaRPr lang="pt-BR" dirty="0" smtClean="0"/>
          </a:p>
          <a:p>
            <a:pPr lvl="1" algn="just"/>
            <a:r>
              <a:rPr lang="pt-BR" dirty="0" smtClean="0"/>
              <a:t>Alguns manipuladores que já </a:t>
            </a:r>
            <a:r>
              <a:rPr lang="pt-BR" dirty="0" smtClean="0"/>
              <a:t>utilizamos:</a:t>
            </a:r>
            <a:endParaRPr lang="pt-BR" dirty="0" smtClean="0"/>
          </a:p>
          <a:p>
            <a:pPr lvl="2" algn="just"/>
            <a:r>
              <a:rPr lang="pt-BR" dirty="0" smtClean="0">
                <a:latin typeface="Courier New" pitchFamily="49" charset="0"/>
                <a:cs typeface="Courier New" pitchFamily="49" charset="0"/>
              </a:rPr>
              <a:t>attr, removeAttr</a:t>
            </a:r>
          </a:p>
          <a:p>
            <a:pPr lvl="2" algn="just"/>
            <a:r>
              <a:rPr lang="pt-BR" dirty="0" smtClean="0">
                <a:latin typeface="Courier New" pitchFamily="49" charset="0"/>
                <a:cs typeface="Courier New" pitchFamily="49" charset="0"/>
              </a:rPr>
              <a:t>addClass, removeClass</a:t>
            </a:r>
          </a:p>
          <a:p>
            <a:pPr lvl="2" algn="just"/>
            <a:r>
              <a:rPr lang="pt-BR" dirty="0" smtClean="0">
                <a:latin typeface="Courier New" pitchFamily="49" charset="0"/>
                <a:cs typeface="Courier New" pitchFamily="49" charset="0"/>
              </a:rPr>
              <a:t>html</a:t>
            </a:r>
          </a:p>
          <a:p>
            <a:pPr lvl="2" algn="just"/>
            <a:r>
              <a:rPr lang="pt-BR" dirty="0" smtClean="0">
                <a:latin typeface="Courier New" pitchFamily="49" charset="0"/>
                <a:cs typeface="Courier New" pitchFamily="49" charset="0"/>
              </a:rPr>
              <a:t>val</a:t>
            </a: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 algn="just"/>
            <a:r>
              <a:rPr lang="pt-BR" dirty="0" smtClean="0"/>
              <a:t>Atribui e </a:t>
            </a:r>
            <a:r>
              <a:rPr lang="pt-BR" dirty="0" smtClean="0"/>
              <a:t>inspeciona </a:t>
            </a:r>
            <a:r>
              <a:rPr lang="pt-BR" dirty="0" smtClean="0"/>
              <a:t>atributos de estilo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var width=  $(“#meuInput”).css(“width”);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//(get)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pt-BR" dirty="0" smtClean="0"/>
              <a:t>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$(“#meuInput”).css (“width”,”100px”);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//(set)</a:t>
            </a:r>
          </a:p>
          <a:p>
            <a:pPr lvl="2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offset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pt-BR" dirty="0" smtClean="0"/>
              <a:t>Retorna ou atribui as coordenadas X,Y de um componente relativo ao documento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var offset =  $(“#meuInput”).offset ()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//(get)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alert (offset.top + “,” + offset.left);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r>
              <a:rPr lang="pt-BR" sz="2000" dirty="0" smtClean="0"/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$(“#meuInput”).offset ({top: 30, left: 20});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//(set)</a:t>
            </a:r>
          </a:p>
          <a:p>
            <a:pPr lvl="2"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position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pt-BR" dirty="0" smtClean="0"/>
              <a:t>Retorna as coordenadas X,Y de um componente relativo ao elemento pai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var pos =  $(“#meuInput”).position()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//(get)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alert (pos.top + “,” + pos.left);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scrollTop</a:t>
            </a:r>
            <a:r>
              <a:rPr lang="en-US" dirty="0" smtClean="0"/>
              <a:t>, </a:t>
            </a:r>
            <a:r>
              <a:rPr lang="en-US" dirty="0" err="1" smtClean="0"/>
              <a:t>scrollLeft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 algn="just"/>
            <a:r>
              <a:rPr lang="pt-BR" dirty="0" smtClean="0"/>
              <a:t>Inspeciona ou define o valor de </a:t>
            </a:r>
            <a:r>
              <a:rPr lang="pt-BR" dirty="0" err="1" smtClean="0"/>
              <a:t>scroll</a:t>
            </a:r>
            <a:r>
              <a:rPr lang="pt-BR" dirty="0" smtClean="0"/>
              <a:t> dos componentes (top e </a:t>
            </a:r>
            <a:r>
              <a:rPr lang="pt-BR" dirty="0" err="1" smtClean="0"/>
              <a:t>left</a:t>
            </a:r>
            <a:r>
              <a:rPr lang="pt-BR" dirty="0" smtClean="0"/>
              <a:t>) </a:t>
            </a:r>
          </a:p>
          <a:p>
            <a:pPr lvl="2" algn="ctr">
              <a:buNone/>
            </a:pPr>
            <a:r>
              <a:rPr lang="pt-BR" sz="2000" dirty="0" smtClean="0"/>
              <a:t>se o elemento não possuir </a:t>
            </a:r>
            <a:r>
              <a:rPr lang="pt-BR" sz="2000" dirty="0" err="1" smtClean="0"/>
              <a:t>scroll</a:t>
            </a:r>
            <a:r>
              <a:rPr lang="pt-BR" sz="2000" dirty="0" smtClean="0"/>
              <a:t>, o valor retornado é 0.</a:t>
            </a:r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var s =  $(“#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meuInput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scrollTop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//(get)</a:t>
            </a: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r>
              <a:rPr lang="pt-BR" sz="2000" dirty="0" smtClean="0"/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meuInput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scrollTop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(10);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//(set)</a:t>
            </a:r>
          </a:p>
          <a:p>
            <a:pPr lvl="2"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width,height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 algn="just"/>
            <a:r>
              <a:rPr lang="pt-BR" dirty="0" smtClean="0"/>
              <a:t>Retorna e seta a largura e altura do elemento </a:t>
            </a:r>
            <a:r>
              <a:rPr lang="pt-BR" dirty="0" err="1" smtClean="0"/>
              <a:t>html</a:t>
            </a:r>
            <a:r>
              <a:rPr lang="pt-BR" dirty="0" smtClean="0"/>
              <a:t>, respectivamente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 $(“#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meuParagrafo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”).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//(get)</a:t>
            </a: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r>
              <a:rPr lang="pt-BR" sz="2000" dirty="0" smtClean="0"/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meuParagrafo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”).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(“20px”);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//(set)</a:t>
            </a:r>
          </a:p>
          <a:p>
            <a:pPr lvl="2">
              <a:buNone/>
            </a:pPr>
            <a:endParaRPr lang="pt-BR" sz="2000" dirty="0" smtClean="0"/>
          </a:p>
        </p:txBody>
      </p:sp>
      <p:pic>
        <p:nvPicPr>
          <p:cNvPr id="4" name="Imagem 3" descr="0042_04_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4797152"/>
            <a:ext cx="2590800" cy="1476375"/>
          </a:xfrm>
          <a:prstGeom prst="rect">
            <a:avLst/>
          </a:prstGeom>
        </p:spPr>
      </p:pic>
      <p:pic>
        <p:nvPicPr>
          <p:cNvPr id="5" name="Imagem 4" descr="0042_04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797152"/>
            <a:ext cx="3362325" cy="13239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331640" y="6289575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www.jquery.com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(outer/inner)Width/Height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 smtClean="0"/>
              <a:t>outer – </a:t>
            </a:r>
            <a:r>
              <a:rPr lang="en-US" dirty="0" err="1" smtClean="0"/>
              <a:t>retorna</a:t>
            </a:r>
            <a:r>
              <a:rPr lang="en-US" dirty="0" smtClean="0"/>
              <a:t> width/</a:t>
            </a:r>
            <a:r>
              <a:rPr lang="en-US" dirty="0" err="1" smtClean="0"/>
              <a:t>heigth</a:t>
            </a:r>
            <a:r>
              <a:rPr lang="en-US" dirty="0" smtClean="0"/>
              <a:t> + padding + border + margin  (se </a:t>
            </a:r>
            <a:r>
              <a:rPr lang="en-US" dirty="0" err="1" smtClean="0"/>
              <a:t>atributo</a:t>
            </a:r>
            <a:r>
              <a:rPr lang="en-US" dirty="0" smtClean="0"/>
              <a:t> for true)</a:t>
            </a:r>
            <a:endParaRPr lang="en-US" sz="3600" dirty="0" smtClean="0"/>
          </a:p>
          <a:p>
            <a:pPr lvl="1"/>
            <a:r>
              <a:rPr lang="en-US" sz="3600" dirty="0" smtClean="0"/>
              <a:t>inner – </a:t>
            </a:r>
            <a:r>
              <a:rPr lang="en-US" dirty="0" err="1" smtClean="0"/>
              <a:t>retorna</a:t>
            </a:r>
            <a:r>
              <a:rPr lang="en-US" dirty="0" smtClean="0"/>
              <a:t> width/height + padding</a:t>
            </a:r>
            <a:endParaRPr lang="en-US" sz="3600" dirty="0" smtClean="0"/>
          </a:p>
          <a:p>
            <a:pPr lvl="1">
              <a:buNone/>
            </a:pPr>
            <a:endParaRPr lang="pt-BR" dirty="0" smtClean="0"/>
          </a:p>
        </p:txBody>
      </p:sp>
      <p:pic>
        <p:nvPicPr>
          <p:cNvPr id="4" name="Picture 3" descr="0042_04_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789040"/>
            <a:ext cx="3600400" cy="2051698"/>
          </a:xfrm>
          <a:prstGeom prst="rect">
            <a:avLst/>
          </a:prstGeom>
        </p:spPr>
      </p:pic>
      <p:pic>
        <p:nvPicPr>
          <p:cNvPr id="5" name="Picture 4" descr="0042_04_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3717032"/>
            <a:ext cx="3600000" cy="230294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331640" y="600154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www.jquery.com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13180</TotalTime>
  <Words>553</Words>
  <Application>Microsoft Office PowerPoint</Application>
  <PresentationFormat>Apresentação na tela (4:3)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Aplicações Interativas</vt:lpstr>
      <vt:lpstr>Agenda</vt:lpstr>
      <vt:lpstr>Manipuladores jQuery </vt:lpstr>
      <vt:lpstr>css</vt:lpstr>
      <vt:lpstr>offset</vt:lpstr>
      <vt:lpstr>position</vt:lpstr>
      <vt:lpstr>scrollTop, scrollLeft</vt:lpstr>
      <vt:lpstr>width,height</vt:lpstr>
      <vt:lpstr>(outer/inner)Width/Height</vt:lpstr>
      <vt:lpstr>Eventos </vt:lpstr>
      <vt:lpstr>event object</vt:lpstr>
      <vt:lpstr>Eventos HTML</vt:lpstr>
      <vt:lpstr>Eventos HTML</vt:lpstr>
      <vt:lpstr>Eventos jQuery</vt:lpstr>
      <vt:lpstr>Manipulando Eventos</vt:lpstr>
      <vt:lpstr>Manipulando Eventos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</dc:creator>
  <cp:lastModifiedBy>lferreira</cp:lastModifiedBy>
  <cp:revision>298</cp:revision>
  <dcterms:created xsi:type="dcterms:W3CDTF">2013-02-17T14:16:49Z</dcterms:created>
  <dcterms:modified xsi:type="dcterms:W3CDTF">2013-03-25T19:17:24Z</dcterms:modified>
</cp:coreProperties>
</file>