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9" r:id="rId4"/>
    <p:sldId id="307" r:id="rId5"/>
    <p:sldId id="314" r:id="rId6"/>
    <p:sldId id="305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1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07/11/2013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datepi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ui.com/dialo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men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pi.jqueryui.com/progressba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slide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pi.jqueryui.com/spinn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pi.jqueryui.com/toolti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pi.jqueryui.com/draggabl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droppabl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pi.jqueryui.com/resizabl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pi.jqueryui.com/selectabl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api.jqueryui.com/sor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autocomple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butt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Picker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 calendário gráfico para auxiliar na escolha de data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911003"/>
            <a:ext cx="777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&lt;input type="text" id="datepicker" /&gt;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72000" y="594928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en-US" dirty="0" smtClean="0"/>
              <a:t>$( "#datepicker" ).datepicker();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Picker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 calendário gráfico para auxiliar na escolha de data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594928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en-US" dirty="0" smtClean="0"/>
              <a:t>$( "#datepicker" ).datepicker();</a:t>
            </a:r>
            <a:endParaRPr lang="pt-BR" dirty="0"/>
          </a:p>
        </p:txBody>
      </p:sp>
      <p:pic>
        <p:nvPicPr>
          <p:cNvPr id="7" name="Picture 6" descr="datapick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0" y="2996952"/>
            <a:ext cx="2560320" cy="2194560"/>
          </a:xfrm>
          <a:prstGeom prst="rect">
            <a:avLst/>
          </a:prstGeom>
        </p:spPr>
      </p:pic>
      <p:sp>
        <p:nvSpPr>
          <p:cNvPr id="8" name="CaixaDeTexto 4"/>
          <p:cNvSpPr txBox="1"/>
          <p:nvPr/>
        </p:nvSpPr>
        <p:spPr>
          <a:xfrm>
            <a:off x="-108520" y="5951021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http://api.jqueryui.com/datepicker/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Possibilita várias opções de caixa de dialogo e modal.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911003"/>
            <a:ext cx="7776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&lt;div id="dialogo" title="Exemplo de Dialogo"&gt;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&lt;p&gt;Teste do Dialogo.&lt;/p&gt;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&lt;div id="dialogo2" title="Exemplo de Dialogo"&gt;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&lt;p&gt;Teste do Modal.&lt;/p&gt;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00" y="587727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it-IT" dirty="0" smtClean="0"/>
              <a:t>$( "#dialogo" ).dialog( );</a:t>
            </a:r>
          </a:p>
          <a:p>
            <a:r>
              <a:rPr lang="it-IT" dirty="0" smtClean="0"/>
              <a:t>$( "#dialogo2" ).dialog({modal: true });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Possibilita várias opções de caixa de dialogo e modal.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587727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it-IT" dirty="0" smtClean="0"/>
              <a:t>$( "#dialogo" ).dialog( );</a:t>
            </a:r>
          </a:p>
          <a:p>
            <a:r>
              <a:rPr lang="it-IT" dirty="0" smtClean="0"/>
              <a:t>$( "#dialogo2" ).dialog({modal: true });</a:t>
            </a:r>
            <a:endParaRPr lang="pt-BR" dirty="0"/>
          </a:p>
        </p:txBody>
      </p:sp>
      <p:pic>
        <p:nvPicPr>
          <p:cNvPr id="6" name="Picture 5" descr="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6110" y="2492896"/>
            <a:ext cx="2811780" cy="1447800"/>
          </a:xfrm>
          <a:prstGeom prst="rect">
            <a:avLst/>
          </a:prstGeom>
        </p:spPr>
      </p:pic>
      <p:pic>
        <p:nvPicPr>
          <p:cNvPr id="7" name="Picture 6" descr="mod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005064"/>
            <a:ext cx="2827020" cy="1615440"/>
          </a:xfrm>
          <a:prstGeom prst="rect">
            <a:avLst/>
          </a:prstGeom>
        </p:spPr>
      </p:pic>
      <p:sp>
        <p:nvSpPr>
          <p:cNvPr id="8" name="CaixaDeTexto 4"/>
          <p:cNvSpPr txBox="1"/>
          <p:nvPr/>
        </p:nvSpPr>
        <p:spPr>
          <a:xfrm>
            <a:off x="-108520" y="5951021"/>
            <a:ext cx="482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4"/>
              </a:rPr>
              <a:t>http://api.jqueryui.com/dialog/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Possibilita a criação de menu com múltiplos níveis.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471405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.ui-menu { width: 150px; 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&lt;ul id="menu"&gt;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&lt;li&gt;&lt;a href="#"&gt;Novo&lt;/a&gt;&lt;/li&gt;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&lt;li&gt;&lt;a href="#"&gt;Abrir&lt;/a&gt;&lt;/li&gt;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&lt;li class="ui-state-disabled"&gt;&lt;a href="#"&gt;Salvar&lt;/a&gt;&lt;/li&gt;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&lt;li class="ui-state-disabled"&gt;&lt;a href="#"&gt;Salvar Como&lt;/a&gt;&lt;/li&gt;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&lt;li&gt;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	&lt;a href="#"&gt;Imprimir&lt;/a&gt;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	&lt;ul&gt;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	&lt;li class="ui-state-disabled"&gt;&lt;a href="#"&gt;Visualizar Impressão&lt;/a&gt;&lt;/li&gt;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	&lt;li&gt;&lt;a href="#"&gt;Configurar Impressora&lt;/a&gt;&lt;/li&gt;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	&lt;li&gt;&lt;a href="#"&gt;Imprimir&lt;/a&gt;&lt;/li&gt;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	&lt;/ul&gt;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	&lt;/li&gt;</a:t>
            </a:r>
          </a:p>
          <a:p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&lt;/ul&gt;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00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it-IT" dirty="0" smtClean="0"/>
              <a:t>$( "#menu" ).menu( );</a:t>
            </a:r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Possibilita a criação de menu com multiplos niveis.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it-IT" dirty="0" smtClean="0"/>
              <a:t>$( "#menu" ).menu( );</a:t>
            </a:r>
          </a:p>
        </p:txBody>
      </p:sp>
      <p:pic>
        <p:nvPicPr>
          <p:cNvPr id="6" name="Picture 5" descr="men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2959204"/>
            <a:ext cx="4762500" cy="2125980"/>
          </a:xfrm>
          <a:prstGeom prst="rect">
            <a:avLst/>
          </a:prstGeom>
        </p:spPr>
      </p:pic>
      <p:sp>
        <p:nvSpPr>
          <p:cNvPr id="7" name="CaixaDeTexto 4"/>
          <p:cNvSpPr txBox="1"/>
          <p:nvPr/>
        </p:nvSpPr>
        <p:spPr>
          <a:xfrm>
            <a:off x="-108520" y="5877272"/>
            <a:ext cx="48245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http://api.jqueryui.com/menu/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ProgressBar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uma barra de indicação de progresso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471405"/>
            <a:ext cx="77768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&lt;div id="progressbar" style="width: 200px"&gt;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&lt;div style=" position: absolute; color: white;"&gt;Carregando...&lt;div&gt;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&lt;div id="progressbar2" style="width: 200px"&gt;&lt;/div&gt;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87727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it-IT" dirty="0" smtClean="0"/>
              <a:t>$("#progressbar").progressbar( {value: false});</a:t>
            </a:r>
          </a:p>
          <a:p>
            <a:r>
              <a:rPr lang="it-IT" dirty="0" smtClean="0"/>
              <a:t>$("#progressbar2").progressbar( {value: 50});});</a:t>
            </a:r>
          </a:p>
        </p:txBody>
      </p:sp>
      <p:sp>
        <p:nvSpPr>
          <p:cNvPr id="6" name="CaixaDeTexto 4"/>
          <p:cNvSpPr txBox="1"/>
          <p:nvPr/>
        </p:nvSpPr>
        <p:spPr>
          <a:xfrm>
            <a:off x="-108520" y="5877272"/>
            <a:ext cx="48245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http://api.jqueryui.com/progressbar/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  <p:pic>
        <p:nvPicPr>
          <p:cNvPr id="7" name="Picture 6" descr="progress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4293096"/>
            <a:ext cx="183642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uma barra de seleção deslizante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471405"/>
            <a:ext cx="7776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&lt;div id="slider"&gt;&lt;/div&gt;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8772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it-IT" dirty="0" smtClean="0"/>
              <a:t>$("#slider").slider ();</a:t>
            </a:r>
          </a:p>
        </p:txBody>
      </p:sp>
      <p:pic>
        <p:nvPicPr>
          <p:cNvPr id="6" name="Picture 5" descr="sli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1890" y="3188970"/>
            <a:ext cx="1760220" cy="480060"/>
          </a:xfrm>
          <a:prstGeom prst="rect">
            <a:avLst/>
          </a:prstGeom>
        </p:spPr>
      </p:pic>
      <p:sp>
        <p:nvSpPr>
          <p:cNvPr id="7" name="CaixaDeTexto 4"/>
          <p:cNvSpPr txBox="1"/>
          <p:nvPr/>
        </p:nvSpPr>
        <p:spPr>
          <a:xfrm>
            <a:off x="-108520" y="5877272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http://api.jqueryui.com/slider/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uma caixa “rotatória” de valores numéricos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471405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&lt;input id="spinner" type="text" value="2"/&gt;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&lt;input id="spinner2" type="text" value="5" /&gt;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157192"/>
            <a:ext cx="49685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it-IT" sz="1400" dirty="0" smtClean="0"/>
              <a:t>$("#spinner").spinner ();</a:t>
            </a:r>
          </a:p>
          <a:p>
            <a:r>
              <a:rPr lang="it-IT" sz="1400" dirty="0" smtClean="0"/>
              <a:t>$("#spinner2").spinner({</a:t>
            </a:r>
          </a:p>
          <a:p>
            <a:r>
              <a:rPr lang="it-IT" sz="1400" dirty="0" smtClean="0"/>
              <a:t>	min: 5,</a:t>
            </a:r>
          </a:p>
          <a:p>
            <a:r>
              <a:rPr lang="it-IT" sz="1400" dirty="0" smtClean="0"/>
              <a:t>	max: 2500,</a:t>
            </a:r>
          </a:p>
          <a:p>
            <a:r>
              <a:rPr lang="it-IT" sz="1400" dirty="0" smtClean="0"/>
              <a:t>	step: 25</a:t>
            </a:r>
          </a:p>
          <a:p>
            <a:r>
              <a:rPr lang="it-IT" sz="1400" dirty="0" smtClean="0"/>
              <a:t>});</a:t>
            </a:r>
          </a:p>
        </p:txBody>
      </p:sp>
      <p:sp>
        <p:nvSpPr>
          <p:cNvPr id="7" name="CaixaDeTexto 4"/>
          <p:cNvSpPr txBox="1"/>
          <p:nvPr/>
        </p:nvSpPr>
        <p:spPr>
          <a:xfrm>
            <a:off x="-108520" y="5877272"/>
            <a:ext cx="48245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http://api.jqueryui.com/spinner/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  <p:pic>
        <p:nvPicPr>
          <p:cNvPr id="8" name="Picture 7" descr="spinn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933056"/>
            <a:ext cx="380238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uma caixa de dica utilizando o conteudo do title do elemento html para ser exibido quando o mouse está sobre o elemento.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284984"/>
            <a:ext cx="7776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&lt;input id="password" type="password" title="Insira o password" /&gt;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9510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pt-BR" dirty="0" smtClean="0"/>
              <a:t>$(“#password”).tooltip ();</a:t>
            </a:r>
          </a:p>
        </p:txBody>
      </p:sp>
      <p:sp>
        <p:nvSpPr>
          <p:cNvPr id="7" name="CaixaDeTexto 4"/>
          <p:cNvSpPr txBox="1"/>
          <p:nvPr/>
        </p:nvSpPr>
        <p:spPr>
          <a:xfrm>
            <a:off x="-108520" y="5877272"/>
            <a:ext cx="48245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http://api.jqueryui.com/tooltip/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  <p:pic>
        <p:nvPicPr>
          <p:cNvPr id="9" name="Picture 8" descr="tootlt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520" y="3789040"/>
            <a:ext cx="1828959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JQueryUI</a:t>
            </a:r>
          </a:p>
          <a:p>
            <a:pPr marL="0" indent="0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Adicionam comportamentos pré-definidos de interação com o </a:t>
            </a:r>
            <a:r>
              <a:rPr lang="pt-BR" sz="2800" dirty="0" smtClean="0"/>
              <a:t>usuário </a:t>
            </a:r>
            <a:r>
              <a:rPr lang="pt-BR" sz="2800" dirty="0"/>
              <a:t>à elementos </a:t>
            </a:r>
            <a:r>
              <a:rPr lang="pt-BR" sz="2800" dirty="0" err="1"/>
              <a:t>html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  <a:p>
            <a:pPr marL="914400" lvl="2" indent="0">
              <a:buNone/>
            </a:pPr>
            <a:r>
              <a:rPr lang="pt-BR" sz="3500" b="1" dirty="0">
                <a:cs typeface="Courier New" pitchFamily="49" charset="0"/>
              </a:rPr>
              <a:t>Lista de interações</a:t>
            </a:r>
            <a:r>
              <a:rPr lang="pt-BR" sz="3500" b="1" dirty="0" smtClean="0">
                <a:cs typeface="Courier New" pitchFamily="49" charset="0"/>
              </a:rPr>
              <a:t>:</a:t>
            </a:r>
            <a:endParaRPr lang="pt-BR" sz="2800" dirty="0"/>
          </a:p>
          <a:p>
            <a:pPr lvl="1"/>
            <a:r>
              <a:rPr lang="pt-BR" sz="2400" dirty="0"/>
              <a:t>    </a:t>
            </a:r>
            <a:r>
              <a:rPr lang="pt-BR" sz="2400" dirty="0" err="1"/>
              <a:t>Draggable</a:t>
            </a:r>
            <a:endParaRPr lang="pt-BR" sz="2400" dirty="0"/>
          </a:p>
          <a:p>
            <a:pPr lvl="1"/>
            <a:r>
              <a:rPr lang="pt-BR" sz="2400" dirty="0"/>
              <a:t>    </a:t>
            </a:r>
            <a:r>
              <a:rPr lang="pt-BR" sz="2400" dirty="0" err="1"/>
              <a:t>Droppable</a:t>
            </a:r>
            <a:endParaRPr lang="pt-BR" sz="2400" dirty="0"/>
          </a:p>
          <a:p>
            <a:pPr lvl="1"/>
            <a:r>
              <a:rPr lang="pt-BR" sz="2400" dirty="0"/>
              <a:t>    </a:t>
            </a:r>
            <a:r>
              <a:rPr lang="pt-BR" sz="2400" dirty="0" err="1"/>
              <a:t>Resizable</a:t>
            </a:r>
            <a:endParaRPr lang="pt-BR" sz="2400" dirty="0"/>
          </a:p>
          <a:p>
            <a:pPr lvl="1"/>
            <a:r>
              <a:rPr lang="pt-BR" sz="2400" dirty="0"/>
              <a:t>    </a:t>
            </a:r>
            <a:r>
              <a:rPr lang="pt-BR" sz="2400" dirty="0" err="1"/>
              <a:t>Selectable</a:t>
            </a:r>
            <a:endParaRPr lang="pt-BR" sz="2400" dirty="0"/>
          </a:p>
          <a:p>
            <a:pPr lvl="1"/>
            <a:r>
              <a:rPr lang="pt-BR" sz="2400" dirty="0"/>
              <a:t>    </a:t>
            </a:r>
            <a:r>
              <a:rPr lang="pt-BR" sz="2400" dirty="0" err="1"/>
              <a:t>Sortable</a:t>
            </a:r>
            <a:endParaRPr lang="pt-BR" sz="2400" dirty="0"/>
          </a:p>
          <a:p>
            <a:pPr marL="0" indent="0">
              <a:buNone/>
            </a:pPr>
            <a:endParaRPr lang="pt-BR" sz="2800" dirty="0"/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299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Faz com que os elementos possam ser arrastados na tela.</a:t>
            </a:r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727791"/>
            <a:ext cx="77768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draggable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 width: 150px; height: 150px; padding: 0.5em; 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draggable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&lt;p&gt;Me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arraste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&lt;/div&gt;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9510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pt-BR" dirty="0" smtClean="0"/>
              <a:t> </a:t>
            </a:r>
            <a:r>
              <a:rPr lang="pt-BR" dirty="0"/>
              <a:t>$( "#</a:t>
            </a:r>
            <a:r>
              <a:rPr lang="pt-BR" dirty="0" err="1"/>
              <a:t>draggable</a:t>
            </a:r>
            <a:r>
              <a:rPr lang="pt-BR" dirty="0"/>
              <a:t>" ).</a:t>
            </a:r>
            <a:r>
              <a:rPr lang="pt-BR" dirty="0" err="1"/>
              <a:t>draggable</a:t>
            </a:r>
            <a:r>
              <a:rPr lang="pt-BR" dirty="0"/>
              <a:t>();</a:t>
            </a:r>
            <a:endParaRPr lang="pt-BR" dirty="0" smtClean="0"/>
          </a:p>
        </p:txBody>
      </p:sp>
      <p:sp>
        <p:nvSpPr>
          <p:cNvPr id="7" name="CaixaDeTexto 4"/>
          <p:cNvSpPr txBox="1"/>
          <p:nvPr/>
        </p:nvSpPr>
        <p:spPr>
          <a:xfrm>
            <a:off x="-108520" y="5877272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http://api.jqueryui.com/draggable/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44" y="3890121"/>
            <a:ext cx="1938536" cy="17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43349"/>
            <a:ext cx="2547578" cy="1505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Droppable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Transforma o elemento </a:t>
            </a:r>
            <a:r>
              <a:rPr lang="pt-BR" sz="2800" dirty="0" err="1"/>
              <a:t>html</a:t>
            </a:r>
            <a:r>
              <a:rPr lang="pt-BR" sz="2800" dirty="0"/>
              <a:t> em uma região para que objetos </a:t>
            </a:r>
            <a:r>
              <a:rPr lang="pt-BR" sz="2800" dirty="0" err="1"/>
              <a:t>draggables</a:t>
            </a:r>
            <a:r>
              <a:rPr lang="pt-BR" sz="2800" dirty="0"/>
              <a:t> </a:t>
            </a:r>
            <a:r>
              <a:rPr lang="pt-BR" sz="2800" dirty="0" smtClean="0"/>
              <a:t>(arrastáveis) </a:t>
            </a:r>
            <a:r>
              <a:rPr lang="pt-BR" sz="2800" dirty="0"/>
              <a:t>possam ser inseridos dentro dele</a:t>
            </a:r>
            <a:r>
              <a:rPr lang="pt-BR" sz="2800" dirty="0" smtClean="0"/>
              <a:t>.</a:t>
            </a:r>
            <a:endParaRPr lang="pt-BR" sz="2800" dirty="0"/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2868032"/>
            <a:ext cx="7776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draggable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 width: 150px; height: 150px; padding: 0.5em; }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droppable { width: 250px; height: 250px; padding: 0.5em; float: left; margin: 10px; }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div id="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draggable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p&gt;Me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arraste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div id="droppable"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-widget-header"&gt;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p&gt;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Jogue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aqui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&lt;/div&gt;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654278"/>
            <a:ext cx="49685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pt-BR" sz="1400" dirty="0"/>
              <a:t> $( "#</a:t>
            </a:r>
            <a:r>
              <a:rPr lang="pt-BR" sz="1400" dirty="0" err="1"/>
              <a:t>draggable</a:t>
            </a:r>
            <a:r>
              <a:rPr lang="pt-BR" sz="1400" dirty="0"/>
              <a:t>" ).</a:t>
            </a:r>
            <a:r>
              <a:rPr lang="pt-BR" sz="1400" dirty="0" err="1"/>
              <a:t>draggable</a:t>
            </a:r>
            <a:r>
              <a:rPr lang="pt-BR" sz="1400" dirty="0"/>
              <a:t>();</a:t>
            </a:r>
          </a:p>
          <a:p>
            <a:r>
              <a:rPr lang="pt-BR" sz="1400" dirty="0"/>
              <a:t>$( "#</a:t>
            </a:r>
            <a:r>
              <a:rPr lang="pt-BR" sz="1400" dirty="0" err="1"/>
              <a:t>droppable</a:t>
            </a:r>
            <a:r>
              <a:rPr lang="pt-BR" sz="1400" dirty="0"/>
              <a:t>" ).</a:t>
            </a:r>
            <a:r>
              <a:rPr lang="pt-BR" sz="1400" dirty="0" err="1"/>
              <a:t>droppable</a:t>
            </a:r>
            <a:r>
              <a:rPr lang="pt-BR" sz="1400" dirty="0" smtClean="0"/>
              <a:t>({</a:t>
            </a:r>
            <a:r>
              <a:rPr lang="pt-BR" sz="1400" dirty="0" err="1"/>
              <a:t>drop</a:t>
            </a:r>
            <a:r>
              <a:rPr lang="pt-BR" sz="1400" dirty="0"/>
              <a:t>: </a:t>
            </a:r>
            <a:r>
              <a:rPr lang="pt-BR" sz="1400" dirty="0" err="1"/>
              <a:t>function</a:t>
            </a:r>
            <a:r>
              <a:rPr lang="pt-BR" sz="1400" dirty="0"/>
              <a:t> () {</a:t>
            </a:r>
          </a:p>
          <a:p>
            <a:r>
              <a:rPr lang="pt-BR" sz="1400" dirty="0"/>
              <a:t>	 $(</a:t>
            </a:r>
            <a:r>
              <a:rPr lang="pt-BR" sz="1400" dirty="0" err="1"/>
              <a:t>this</a:t>
            </a:r>
            <a:r>
              <a:rPr lang="pt-BR" sz="1400" dirty="0"/>
              <a:t>).</a:t>
            </a:r>
            <a:r>
              <a:rPr lang="pt-BR" sz="1400" dirty="0" err="1"/>
              <a:t>css</a:t>
            </a:r>
            <a:r>
              <a:rPr lang="pt-BR" sz="1400" dirty="0"/>
              <a:t>("border","3px </a:t>
            </a:r>
            <a:r>
              <a:rPr lang="pt-BR" sz="1400" dirty="0" err="1"/>
              <a:t>solid</a:t>
            </a:r>
            <a:r>
              <a:rPr lang="pt-BR" sz="1400" dirty="0"/>
              <a:t> </a:t>
            </a:r>
            <a:r>
              <a:rPr lang="pt-BR" sz="1400" dirty="0" err="1"/>
              <a:t>red</a:t>
            </a:r>
            <a:r>
              <a:rPr lang="pt-BR" sz="1400" dirty="0"/>
              <a:t>")} }</a:t>
            </a:r>
          </a:p>
          <a:p>
            <a:r>
              <a:rPr lang="pt-BR" sz="1400" dirty="0"/>
              <a:t>);</a:t>
            </a:r>
            <a:endParaRPr lang="pt-BR" sz="1400" dirty="0" smtClean="0"/>
          </a:p>
        </p:txBody>
      </p:sp>
      <p:sp>
        <p:nvSpPr>
          <p:cNvPr id="7" name="CaixaDeTexto 4"/>
          <p:cNvSpPr txBox="1"/>
          <p:nvPr/>
        </p:nvSpPr>
        <p:spPr>
          <a:xfrm>
            <a:off x="-108520" y="587727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http://api.jqueryui.com/droppable/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04" y="3834715"/>
            <a:ext cx="1589363" cy="1578767"/>
          </a:xfrm>
          <a:prstGeom prst="rect">
            <a:avLst/>
          </a:prstGeom>
        </p:spPr>
      </p:pic>
      <p:cxnSp>
        <p:nvCxnSpPr>
          <p:cNvPr id="11" name="Conector de seta reta 10"/>
          <p:cNvCxnSpPr>
            <a:stCxn id="8" idx="3"/>
          </p:cNvCxnSpPr>
          <p:nvPr/>
        </p:nvCxnSpPr>
        <p:spPr>
          <a:xfrm flipV="1">
            <a:off x="4023234" y="4653136"/>
            <a:ext cx="1196838" cy="543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Resizable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Faz com que o elemento </a:t>
            </a:r>
            <a:r>
              <a:rPr lang="pt-BR" sz="2800" dirty="0" err="1"/>
              <a:t>html</a:t>
            </a:r>
            <a:r>
              <a:rPr lang="pt-BR" sz="2800" dirty="0"/>
              <a:t> possa ser redimensionado</a:t>
            </a:r>
            <a:r>
              <a:rPr lang="pt-BR" sz="2800" dirty="0" smtClean="0"/>
              <a:t>.</a:t>
            </a:r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727791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lvl="1"/>
            <a:r>
              <a:rPr lang="en-US" sz="1100" dirty="0">
                <a:latin typeface="Courier New" pitchFamily="49" charset="0"/>
                <a:cs typeface="Courier New" pitchFamily="49" charset="0"/>
              </a:rPr>
              <a:t>	#resizable { width: 150px; height: 150px; padding: 0.5em; }</a:t>
            </a:r>
          </a:p>
          <a:p>
            <a:pPr lvl="1"/>
            <a:r>
              <a:rPr lang="en-US" sz="11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lvl="1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div id="resizable"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div&gt;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9510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pt-BR" dirty="0"/>
              <a:t>$( "#</a:t>
            </a:r>
            <a:r>
              <a:rPr lang="pt-BR" dirty="0" err="1"/>
              <a:t>resizable</a:t>
            </a:r>
            <a:r>
              <a:rPr lang="pt-BR" dirty="0"/>
              <a:t>" ).</a:t>
            </a:r>
            <a:r>
              <a:rPr lang="pt-BR" dirty="0" err="1"/>
              <a:t>resizable</a:t>
            </a:r>
            <a:r>
              <a:rPr lang="pt-BR" dirty="0"/>
              <a:t>();</a:t>
            </a:r>
            <a:endParaRPr lang="pt-BR" dirty="0" smtClean="0"/>
          </a:p>
        </p:txBody>
      </p:sp>
      <p:sp>
        <p:nvSpPr>
          <p:cNvPr id="7" name="CaixaDeTexto 4"/>
          <p:cNvSpPr txBox="1"/>
          <p:nvPr/>
        </p:nvSpPr>
        <p:spPr>
          <a:xfrm>
            <a:off x="-108520" y="5877272"/>
            <a:ext cx="4824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http://api.jqueryui.com/resizable/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04" y="3861048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Selectable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Transforma um elemento ou um grupo de elemento em itens </a:t>
            </a:r>
            <a:r>
              <a:rPr lang="pt-BR" sz="2800" dirty="0" smtClean="0"/>
              <a:t>selecionáveis </a:t>
            </a:r>
            <a:r>
              <a:rPr lang="pt-BR" sz="2800" dirty="0"/>
              <a:t>(com </a:t>
            </a:r>
            <a:r>
              <a:rPr lang="pt-BR" sz="2800" dirty="0" err="1"/>
              <a:t>Ctrl</a:t>
            </a:r>
            <a:r>
              <a:rPr lang="pt-BR" sz="2800" dirty="0"/>
              <a:t> ou com o mouse)</a:t>
            </a:r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727791"/>
            <a:ext cx="77768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#selectable 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-selecting { background: #FECA40; 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#selectable 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-selected { background: #F39814; color: white; 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id="selectable"&gt;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&lt;li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-widget-content"&gt;Item 1&lt;/li&gt;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&lt;li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-widget-content"&gt;Item 2&lt;/li&gt;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&lt;li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-widget-content"&gt;Item 3&lt;/li&gt;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&lt;li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-widget-content"&gt;Item 4&lt;/li&gt;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&lt;li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-widget-content"&gt;Item 5&lt;/li&gt;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&lt;li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-widget-content"&gt;Item 6&lt;/li&gt;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&lt;li class="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-widget-content"&gt;Item 7&lt;/li&gt;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9510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pt-BR" dirty="0"/>
              <a:t>$( "#</a:t>
            </a:r>
            <a:r>
              <a:rPr lang="pt-BR" dirty="0" err="1"/>
              <a:t>selectable</a:t>
            </a:r>
            <a:r>
              <a:rPr lang="pt-BR" dirty="0"/>
              <a:t>" ).</a:t>
            </a:r>
            <a:r>
              <a:rPr lang="pt-BR" dirty="0" err="1"/>
              <a:t>selectable</a:t>
            </a:r>
            <a:r>
              <a:rPr lang="pt-BR" dirty="0"/>
              <a:t>();</a:t>
            </a:r>
            <a:endParaRPr lang="pt-BR" dirty="0" smtClean="0"/>
          </a:p>
        </p:txBody>
      </p:sp>
      <p:sp>
        <p:nvSpPr>
          <p:cNvPr id="7" name="CaixaDeTexto 4"/>
          <p:cNvSpPr txBox="1"/>
          <p:nvPr/>
        </p:nvSpPr>
        <p:spPr>
          <a:xfrm>
            <a:off x="-108520" y="5877272"/>
            <a:ext cx="48245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http://api.jqueryui.com/selectable/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21621"/>
            <a:ext cx="4104456" cy="16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Sortable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Adiciona o comportamento de ordenação através do mouse de um conjunto de elementos.</a:t>
            </a:r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727791"/>
            <a:ext cx="777686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#sortable li { border: 1px solid grey; color: grey;}&lt;/style&gt;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&lt;ul id="sortable" &gt;</a:t>
            </a:r>
          </a:p>
          <a:p>
            <a:pPr lvl="1"/>
            <a:r>
              <a:rPr lang="it-IT" sz="1100" dirty="0">
                <a:latin typeface="Courier New" pitchFamily="49" charset="0"/>
                <a:cs typeface="Courier New" pitchFamily="49" charset="0"/>
              </a:rPr>
              <a:t>&lt;li&gt;Item 1&lt;/li&gt;</a:t>
            </a:r>
          </a:p>
          <a:p>
            <a:pPr lvl="1"/>
            <a:r>
              <a:rPr lang="it-IT" sz="1100" dirty="0">
                <a:latin typeface="Courier New" pitchFamily="49" charset="0"/>
                <a:cs typeface="Courier New" pitchFamily="49" charset="0"/>
              </a:rPr>
              <a:t>&lt;li&gt;Item 2&lt;/li&gt;</a:t>
            </a:r>
          </a:p>
          <a:p>
            <a:pPr lvl="1"/>
            <a:r>
              <a:rPr lang="it-IT" sz="1100" dirty="0">
                <a:latin typeface="Courier New" pitchFamily="49" charset="0"/>
                <a:cs typeface="Courier New" pitchFamily="49" charset="0"/>
              </a:rPr>
              <a:t>&lt;li&gt;Item 3&lt;/li&gt;</a:t>
            </a:r>
          </a:p>
          <a:p>
            <a:pPr lvl="1"/>
            <a:r>
              <a:rPr lang="it-IT" sz="1100" dirty="0">
                <a:latin typeface="Courier New" pitchFamily="49" charset="0"/>
                <a:cs typeface="Courier New" pitchFamily="49" charset="0"/>
              </a:rPr>
              <a:t>&lt;li&gt;Item 4&lt;/li&gt;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li&gt;Item 5&lt;/li&gt;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&lt;/ul&gt;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99992" y="59510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pt-BR" dirty="0"/>
              <a:t>$( "#</a:t>
            </a:r>
            <a:r>
              <a:rPr lang="pt-BR" dirty="0" err="1"/>
              <a:t>sortable</a:t>
            </a:r>
            <a:r>
              <a:rPr lang="pt-BR" dirty="0"/>
              <a:t>" ).</a:t>
            </a:r>
            <a:r>
              <a:rPr lang="pt-BR" dirty="0" err="1"/>
              <a:t>sortable</a:t>
            </a:r>
            <a:r>
              <a:rPr lang="pt-BR" dirty="0"/>
              <a:t>();</a:t>
            </a:r>
            <a:endParaRPr lang="pt-BR" dirty="0" smtClean="0"/>
          </a:p>
        </p:txBody>
      </p:sp>
      <p:sp>
        <p:nvSpPr>
          <p:cNvPr id="7" name="CaixaDeTexto 4"/>
          <p:cNvSpPr txBox="1"/>
          <p:nvPr/>
        </p:nvSpPr>
        <p:spPr>
          <a:xfrm>
            <a:off x="-108520" y="5877272"/>
            <a:ext cx="48245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http://api.jqueryui.com/sortable/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61048"/>
            <a:ext cx="4705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6186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Comportamento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 numCol="3">
            <a:normAutofit fontScale="85000" lnSpcReduction="20000"/>
          </a:bodyPr>
          <a:lstStyle/>
          <a:p>
            <a:r>
              <a:rPr lang="pt-BR" sz="2800" dirty="0"/>
              <a:t>Interações:</a:t>
            </a:r>
          </a:p>
          <a:p>
            <a:endParaRPr lang="pt-BR" sz="2800" dirty="0"/>
          </a:p>
          <a:p>
            <a:pPr lvl="1"/>
            <a:r>
              <a:rPr lang="pt-BR" sz="2400" dirty="0" smtClean="0"/>
              <a:t>Draggable</a:t>
            </a:r>
            <a:endParaRPr lang="pt-BR" sz="2400" dirty="0"/>
          </a:p>
          <a:p>
            <a:pPr lvl="1"/>
            <a:r>
              <a:rPr lang="pt-BR" sz="2400" dirty="0" smtClean="0"/>
              <a:t>Droppable</a:t>
            </a:r>
            <a:endParaRPr lang="pt-BR" sz="2400" dirty="0"/>
          </a:p>
          <a:p>
            <a:pPr lvl="1"/>
            <a:r>
              <a:rPr lang="pt-BR" sz="2400" dirty="0" smtClean="0"/>
              <a:t>Resizable</a:t>
            </a:r>
            <a:endParaRPr lang="pt-BR" sz="2400" dirty="0"/>
          </a:p>
          <a:p>
            <a:pPr lvl="1"/>
            <a:r>
              <a:rPr lang="pt-BR" sz="2400" dirty="0" smtClean="0"/>
              <a:t>Selectable</a:t>
            </a:r>
            <a:endParaRPr lang="pt-BR" sz="2400" dirty="0"/>
          </a:p>
          <a:p>
            <a:pPr lvl="1"/>
            <a:r>
              <a:rPr lang="pt-BR" sz="2400" dirty="0" smtClean="0"/>
              <a:t>Sortable</a:t>
            </a:r>
            <a:endParaRPr lang="pt-BR" sz="2400" dirty="0"/>
          </a:p>
          <a:p>
            <a:endParaRPr lang="pt-BR" sz="2800" dirty="0"/>
          </a:p>
          <a:p>
            <a:r>
              <a:rPr lang="pt-BR" sz="2800" dirty="0"/>
              <a:t>Utilitários:</a:t>
            </a:r>
          </a:p>
          <a:p>
            <a:endParaRPr lang="pt-BR" sz="2800" dirty="0"/>
          </a:p>
          <a:p>
            <a:pPr lvl="1"/>
            <a:r>
              <a:rPr lang="pt-BR" sz="2400" dirty="0"/>
              <a:t> Position</a:t>
            </a:r>
          </a:p>
          <a:p>
            <a:pPr lvl="1"/>
            <a:r>
              <a:rPr lang="pt-BR" sz="2400" dirty="0"/>
              <a:t> Widget Factory</a:t>
            </a:r>
            <a:endParaRPr lang="pt-BR" dirty="0"/>
          </a:p>
          <a:p>
            <a:endParaRPr lang="pt-BR" sz="2800" dirty="0" smtClean="0"/>
          </a:p>
          <a:p>
            <a:r>
              <a:rPr lang="pt-BR" sz="2800" dirty="0" smtClean="0"/>
              <a:t>Efeitos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Add Class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Color Animation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Effect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Hide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Remove Class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Show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Switch Class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Toggle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Toggle Class</a:t>
            </a:r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/>
              <a:t>Widgets</a:t>
            </a:r>
          </a:p>
          <a:p>
            <a:endParaRPr lang="pt-BR" sz="28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Accordion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Autocomplete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Button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Datepicker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Dialog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Menu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Progressbar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Slider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Spinner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Tabs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Tooltip</a:t>
            </a:r>
          </a:p>
          <a:p>
            <a:endParaRPr lang="pt-BR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Instalação</a:t>
            </a:r>
            <a:r>
              <a:rPr lang="en-US" dirty="0" smtClean="0"/>
              <a:t> Modular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39752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DOWNLOAD: </a:t>
            </a:r>
            <a:r>
              <a:rPr lang="pt-BR" dirty="0"/>
              <a:t>http://jqueryui.com/download/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Estende comportamento de efeitos do jQuery.</a:t>
            </a:r>
          </a:p>
          <a:p>
            <a:endParaRPr lang="pt-BR" sz="2800" dirty="0"/>
          </a:p>
          <a:p>
            <a:r>
              <a:rPr lang="pt-BR" sz="2800" dirty="0"/>
              <a:t>Adiciona novos efeitos </a:t>
            </a:r>
            <a:r>
              <a:rPr lang="pt-BR" sz="2800" dirty="0" smtClean="0"/>
              <a:t>pré-programados</a:t>
            </a:r>
            <a:r>
              <a:rPr lang="pt-BR" sz="2800" dirty="0"/>
              <a:t>:</a:t>
            </a:r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699792" y="3501008"/>
            <a:ext cx="45000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Blind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Bounce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Drop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Explode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Fold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Highlight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Puff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Pulsate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Scale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Shake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Slide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Transfer</a:t>
            </a:r>
            <a:endParaRPr lang="pt-BR" dirty="0"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sz="2800" dirty="0"/>
          </a:p>
          <a:p>
            <a:r>
              <a:rPr lang="pt-BR" sz="2800" dirty="0" smtClean="0"/>
              <a:t>São plugins que possuem um ciclo de vida próprio (lógica interna), métodos e eventos para tratar uma funcionalidade bem definida.</a:t>
            </a:r>
            <a:endParaRPr lang="pt-BR" sz="2800" dirty="0"/>
          </a:p>
          <a:p>
            <a:endParaRPr lang="pt-BR" sz="2800" dirty="0"/>
          </a:p>
          <a:p>
            <a:pPr marL="914400" lvl="2" indent="0">
              <a:buNone/>
            </a:pPr>
            <a:r>
              <a:rPr lang="pt-BR" sz="3400" b="1" dirty="0" smtClean="0">
                <a:cs typeface="Courier New" pitchFamily="49" charset="0"/>
              </a:rPr>
              <a:t>Lista de Widgets:</a:t>
            </a:r>
          </a:p>
          <a:p>
            <a:pPr lvl="1"/>
            <a:r>
              <a:rPr lang="pt-BR" sz="2400" dirty="0"/>
              <a:t> Accordion</a:t>
            </a:r>
          </a:p>
          <a:p>
            <a:pPr lvl="1"/>
            <a:r>
              <a:rPr lang="pt-BR" sz="2400" dirty="0"/>
              <a:t> Autocomplete</a:t>
            </a:r>
          </a:p>
          <a:p>
            <a:pPr lvl="1"/>
            <a:r>
              <a:rPr lang="pt-BR" sz="2400" dirty="0"/>
              <a:t> Button</a:t>
            </a:r>
          </a:p>
          <a:p>
            <a:pPr lvl="1"/>
            <a:r>
              <a:rPr lang="pt-BR" sz="2400" dirty="0"/>
              <a:t> Datepicker</a:t>
            </a:r>
          </a:p>
          <a:p>
            <a:pPr lvl="1"/>
            <a:r>
              <a:rPr lang="pt-BR" sz="2400" dirty="0"/>
              <a:t> Dialog</a:t>
            </a:r>
          </a:p>
          <a:p>
            <a:pPr lvl="1"/>
            <a:r>
              <a:rPr lang="pt-BR" sz="2400" dirty="0"/>
              <a:t> Menu</a:t>
            </a:r>
          </a:p>
          <a:p>
            <a:pPr lvl="1"/>
            <a:r>
              <a:rPr lang="pt-BR" sz="2400" dirty="0"/>
              <a:t> Progressbar</a:t>
            </a:r>
          </a:p>
          <a:p>
            <a:pPr lvl="1"/>
            <a:r>
              <a:rPr lang="pt-BR" sz="2400" dirty="0"/>
              <a:t> Slider</a:t>
            </a:r>
          </a:p>
          <a:p>
            <a:pPr lvl="1"/>
            <a:r>
              <a:rPr lang="pt-BR" sz="2400" dirty="0"/>
              <a:t> Spinner</a:t>
            </a:r>
          </a:p>
          <a:p>
            <a:pPr lvl="1"/>
            <a:r>
              <a:rPr lang="pt-BR" sz="2400" dirty="0"/>
              <a:t> Tabs</a:t>
            </a:r>
          </a:p>
          <a:p>
            <a:pPr lvl="1"/>
            <a:r>
              <a:rPr lang="pt-BR" sz="2400" dirty="0"/>
              <a:t> Tooltip</a:t>
            </a: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419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Adiciona a funcionalidade de autocomplete a um input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70892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var estados = [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"Bahia",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"Rio de Janeiro",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"Acre",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"Rondonia",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"São Paulo",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"Rio Grande do Sul",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"Santa Catarina",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];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$("#estado").autocomplete({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source: estados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&lt;input type="text" id="estado" /&gt;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16016" y="6021288"/>
            <a:ext cx="388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</a:t>
            </a:r>
            <a:r>
              <a:rPr lang="pt-BR" b="1" dirty="0" smtClean="0"/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$("#estado").autocomplete({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source: estados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634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Adiciona a funcionalidade de autocomplete a um input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6" name="CaixaDeTexto 4"/>
          <p:cNvSpPr txBox="1"/>
          <p:nvPr/>
        </p:nvSpPr>
        <p:spPr>
          <a:xfrm>
            <a:off x="4716016" y="6021288"/>
            <a:ext cx="388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</a:t>
            </a:r>
            <a:r>
              <a:rPr lang="pt-BR" b="1" dirty="0" smtClean="0"/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$("#estado").autocomplete({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source: estados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pt-BR" u="sng" dirty="0"/>
          </a:p>
        </p:txBody>
      </p:sp>
      <p:pic>
        <p:nvPicPr>
          <p:cNvPr id="7" name="Picture 6" descr="autocomple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1890" y="2853690"/>
            <a:ext cx="1760220" cy="1150620"/>
          </a:xfrm>
          <a:prstGeom prst="rect">
            <a:avLst/>
          </a:prstGeom>
        </p:spPr>
      </p:pic>
      <p:sp>
        <p:nvSpPr>
          <p:cNvPr id="8" name="CaixaDeTexto 4"/>
          <p:cNvSpPr txBox="1"/>
          <p:nvPr/>
        </p:nvSpPr>
        <p:spPr>
          <a:xfrm>
            <a:off x="-108520" y="6040719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http://api.jqueryui.com/autocomplete/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6182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uma representação gráfica unica para os botões e elementos de entreda (input) como radio, checkbox, etc.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911003"/>
            <a:ext cx="7776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&lt;button id="button"&gt;A button element&lt;/button&gt;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&lt;a id="b"&gt;A button element&lt;/a&gt;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&lt;input type="submit" value="submit!!!!"/&gt;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&lt;div id="radioset"&gt;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&lt;input type="radio" id="radio1" name="radio"&gt;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&lt;label for="radio1"&gt;Choice 1&lt;/label&gt;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&lt;input type="radio" id="radio2" name="radio" checked="checked"&gt;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&lt;label for="radio2"&gt;Choice 2&lt;/label&gt;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&lt;input type="radio" id="radio3" name="radio"&gt;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&lt;label for="radio3"&gt;Choice 3&lt;/label&gt;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72000" y="594928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en-US" dirty="0" smtClean="0"/>
              <a:t>$( "a, input[type=submit], button" ).button();</a:t>
            </a:r>
          </a:p>
          <a:p>
            <a:r>
              <a:rPr lang="en-US" dirty="0" smtClean="0"/>
              <a:t>$( "#radioset" ).buttonset();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 uma representação gráfica unica para os botões e elementos de entreda (input) como radio, checkbox, etc.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594928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jQuery: </a:t>
            </a:r>
          </a:p>
          <a:p>
            <a:r>
              <a:rPr lang="en-US" dirty="0" smtClean="0"/>
              <a:t>$( "a, input[type=submit], button" ).button();</a:t>
            </a:r>
          </a:p>
          <a:p>
            <a:r>
              <a:rPr lang="en-US" dirty="0" smtClean="0"/>
              <a:t>$( "#radioset" ).buttonset();</a:t>
            </a:r>
            <a:endParaRPr lang="pt-BR" dirty="0"/>
          </a:p>
        </p:txBody>
      </p:sp>
      <p:pic>
        <p:nvPicPr>
          <p:cNvPr id="6" name="Picture 5" descr="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8410" y="4005064"/>
            <a:ext cx="4107180" cy="746760"/>
          </a:xfrm>
          <a:prstGeom prst="rect">
            <a:avLst/>
          </a:prstGeom>
        </p:spPr>
      </p:pic>
      <p:sp>
        <p:nvSpPr>
          <p:cNvPr id="7" name="CaixaDeTexto 4"/>
          <p:cNvSpPr txBox="1"/>
          <p:nvPr/>
        </p:nvSpPr>
        <p:spPr>
          <a:xfrm>
            <a:off x="-108520" y="5951021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/>
              <a:t>API</a:t>
            </a:r>
            <a:r>
              <a:rPr lang="pt-BR" b="1" dirty="0" smtClean="0"/>
              <a:t>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http://api.jqueryui.com/button/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1020</Words>
  <Application>Microsoft Office PowerPoint</Application>
  <PresentationFormat>Apresentação na tela (4:3)</PresentationFormat>
  <Paragraphs>410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Office Theme</vt:lpstr>
      <vt:lpstr>Aplicações Interativas</vt:lpstr>
      <vt:lpstr>Agenda</vt:lpstr>
      <vt:lpstr>Comportamento</vt:lpstr>
      <vt:lpstr>Efeitos</vt:lpstr>
      <vt:lpstr>Widgets</vt:lpstr>
      <vt:lpstr>Autocomplete</vt:lpstr>
      <vt:lpstr>Autocomplete</vt:lpstr>
      <vt:lpstr>Button</vt:lpstr>
      <vt:lpstr>Button</vt:lpstr>
      <vt:lpstr>Date Picker</vt:lpstr>
      <vt:lpstr>Date Picker</vt:lpstr>
      <vt:lpstr>Dialog</vt:lpstr>
      <vt:lpstr>Dialog</vt:lpstr>
      <vt:lpstr>Menu</vt:lpstr>
      <vt:lpstr>Menu</vt:lpstr>
      <vt:lpstr>ProgressBar</vt:lpstr>
      <vt:lpstr>Slider</vt:lpstr>
      <vt:lpstr>Spinner</vt:lpstr>
      <vt:lpstr>Tooltip </vt:lpstr>
      <vt:lpstr>Interactions</vt:lpstr>
      <vt:lpstr>Draggable </vt:lpstr>
      <vt:lpstr>Droppable </vt:lpstr>
      <vt:lpstr>Resizable </vt:lpstr>
      <vt:lpstr>Selectable </vt:lpstr>
      <vt:lpstr>Sortable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senac</cp:lastModifiedBy>
  <cp:revision>172</cp:revision>
  <dcterms:created xsi:type="dcterms:W3CDTF">2013-02-17T14:16:49Z</dcterms:created>
  <dcterms:modified xsi:type="dcterms:W3CDTF">2013-11-07T23:51:44Z</dcterms:modified>
</cp:coreProperties>
</file>