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72" d="100"/>
          <a:sy n="72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7D4887D-25A1-4F52-B571-F36AFD7F4664}" type="datetimeFigureOut">
              <a:rPr lang="en-US"/>
              <a:pPr>
                <a:defRPr/>
              </a:pPr>
              <a:t>11/16/2016</a:t>
            </a:fld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EDEB2-22A8-4022-BF4A-7EE5A1C68B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4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4D898-B549-4A76-9CEF-27B7DA81CBF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4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E045-C05A-4C06-BFFB-6D96CE4AB6A9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0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2D86D-01BA-4C63-8C10-0B03779E406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6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A920F-4645-4B0F-8985-38CA02FE9BD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8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FD46E-E17A-4122-9155-AF7AD3A6448E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3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7D86-5BCB-43AA-8762-2FB51CD3716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BDC74-1EC6-4572-A43B-195AB8625F08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6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DB3FD-4933-429E-BCEC-F3AC411B9D4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3D9D8-D4B0-45BC-A177-99E040273798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D7A7E-1B52-407E-B8B7-94CB093E089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4180C-E003-4775-84AF-72CC2A3AA85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36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E9D9FE7-8BA1-46D5-B7C1-165F3CF2C631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ableless.com.br/pontuacao-especificidade-c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ujor.com/tutorial/especificidad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ujor.com/tutorial/especificidad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577850" y="3717925"/>
            <a:ext cx="7772400" cy="1470025"/>
          </a:xfrm>
        </p:spPr>
        <p:txBody>
          <a:bodyPr/>
          <a:lstStyle/>
          <a:p>
            <a:r>
              <a:rPr lang="pt-BR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850" y="765175"/>
          <a:ext cx="8569325" cy="4679950"/>
        </p:xfrm>
        <a:graphic>
          <a:graphicData uri="http://schemas.openxmlformats.org/drawingml/2006/table">
            <a:tbl>
              <a:tblPr/>
              <a:tblGrid>
                <a:gridCol w="2016311"/>
                <a:gridCol w="1368211"/>
                <a:gridCol w="5184803"/>
              </a:tblGrid>
              <a:tr h="371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 err="1">
                          <a:effectLst/>
                        </a:rPr>
                        <a:t>Seletor</a:t>
                      </a:r>
                      <a:endParaRPr lang="en-US" sz="1400" b="1" dirty="0">
                        <a:effectLst/>
                      </a:endParaRPr>
                    </a:p>
                  </a:txBody>
                  <a:tcPr marL="27398" marR="27398" marT="27394" marB="2739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Pontuação</a:t>
                      </a:r>
                    </a:p>
                  </a:txBody>
                  <a:tcPr marL="27398" marR="27398" marT="27394" marB="2739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Descrição</a:t>
                      </a:r>
                    </a:p>
                  </a:txBody>
                  <a:tcPr marL="27398" marR="27398" marT="27394" marB="2739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div </a:t>
                      </a:r>
                      <a:r>
                        <a:rPr lang="en-US" sz="1400" dirty="0" err="1">
                          <a:effectLst/>
                        </a:rPr>
                        <a:t>ul</a:t>
                      </a:r>
                      <a:r>
                        <a:rPr lang="en-US" sz="1400" dirty="0">
                          <a:effectLst/>
                        </a:rPr>
                        <a:t> li a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0,0,0,4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4 elementos, 4 pontos na primeira casa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7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div.content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ul</a:t>
                      </a:r>
                      <a:r>
                        <a:rPr lang="en-US" sz="1400" dirty="0">
                          <a:effectLst/>
                        </a:rPr>
                        <a:t> li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0,0,1,3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Uma classe vale um ponto na segunda casa. Mais 3 elementos, mais 3 pontos na primeira casa.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9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a:hover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0,0,1,1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Um elemento, um ponto na primeira casa. Mais uma </a:t>
                      </a:r>
                      <a:r>
                        <a:rPr lang="pt-BR" sz="1400" dirty="0" err="1">
                          <a:effectLst/>
                        </a:rPr>
                        <a:t>pseudo-classe</a:t>
                      </a:r>
                      <a:r>
                        <a:rPr lang="pt-BR" sz="1400" dirty="0">
                          <a:effectLst/>
                        </a:rPr>
                        <a:t>, que equivale a uma classe e logo ganha um ponto na segunda casa.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19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div.menu a:hover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0,0,2,2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Dois elementos, dois pontos na primeira casa. Mais uma classe e uma </a:t>
                      </a:r>
                      <a:r>
                        <a:rPr lang="pt-BR" sz="1400" dirty="0" err="1">
                          <a:effectLst/>
                        </a:rPr>
                        <a:t>pseudo-classe</a:t>
                      </a:r>
                      <a:r>
                        <a:rPr lang="pt-BR" sz="1400" dirty="0">
                          <a:effectLst/>
                        </a:rPr>
                        <a:t>, mais dois pontos na segunda casa.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#content p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0,1,0,1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Um ID equivale a um ponto na terceira casa. Mais um elemento, que equivale a um ponto na primeira casa.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791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article#content p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0,1,0,2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Dois elementos, dois pontos na primeira casa. Um ID, um ponto na terceira casa.</a:t>
                      </a:r>
                    </a:p>
                  </a:txBody>
                  <a:tcPr marL="27398" marR="27398" marT="27394" marB="273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17" name="Rectangle 1"/>
          <p:cNvSpPr>
            <a:spLocks noChangeArrowheads="1"/>
          </p:cNvSpPr>
          <p:nvPr/>
        </p:nvSpPr>
        <p:spPr bwMode="auto">
          <a:xfrm>
            <a:off x="471488" y="5732463"/>
            <a:ext cx="676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hlinkClick r:id="rId2"/>
              </a:rPr>
              <a:t>http://tableless.com.br/pontuacao-especificidade-css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0825" y="1911350"/>
            <a:ext cx="860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  <a:buFontTx/>
              <a:buChar char="-"/>
            </a:pPr>
            <a:r>
              <a:rPr lang="pt-BR" sz="2800">
                <a:latin typeface="Verdana" panose="020B0604030504040204" pitchFamily="34" charset="0"/>
              </a:rPr>
              <a:t>Efeito Cascata</a:t>
            </a:r>
            <a:endParaRPr lang="en-US" sz="28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50825" y="1320800"/>
            <a:ext cx="86042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Efeito Cascata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É a definição para aplicação de regras CSS de acordo com a prioridade e importância, quando mais de uma regra é aplicada ao mesmo elemento HTML.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Quando temos um conflito é aplicada a regra mais específica, se não há regras para o elemento, este assume o estilo do seu elemento pai, e, ainda sim, se não houver elemento pai, é aplicado o estilo padrão para o elemento.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Existe também uma declaração para priorizar uma regra, é a declaração !important que vem à frente de qualquer outra regra que não tenha este tipo de declaração.</a:t>
            </a:r>
            <a:endParaRPr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8675687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Efeito Cascata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A seguir vamos ver a sequência de prioridades para aplicação de regras conflitantes: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Regras declaradas importantes (!important) do usuário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Regras declaradas importantes (!important) do autor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Regras simples do autor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Regras simples do usuário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Regras padrão do navegador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Obs. Quando as regras forem idênticas e o conflito persistir, prevalescerá a regra que foi configurada por último.</a:t>
            </a: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86756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!important</a:t>
            </a: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p{ color:red;}                 p{ color:blue;}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    agente do usuário         código do autor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Prevalesce a regra do agente de usuário</a:t>
            </a:r>
            <a:endParaRPr lang="en-US"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750" y="2205038"/>
            <a:ext cx="3168650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3800" y="2205038"/>
            <a:ext cx="3168650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Down Arrow 2"/>
          <p:cNvSpPr/>
          <p:nvPr/>
        </p:nvSpPr>
        <p:spPr>
          <a:xfrm rot="10800000">
            <a:off x="2195513" y="5084763"/>
            <a:ext cx="484187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86756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regra simples</a:t>
            </a: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p{ color:red;}                 p{ color:blue;}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    agente do usuário         código do autor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endParaRPr lang="pt-BR">
              <a:latin typeface="Verdana" panose="020B0604030504040204" pitchFamily="34" charset="0"/>
            </a:endParaRPr>
          </a:p>
          <a:p>
            <a:pPr algn="r" eaLnBrk="1" hangingPunct="1">
              <a:buClr>
                <a:schemeClr val="tx1"/>
              </a:buClr>
              <a:buSzPts val="2800"/>
              <a:buFont typeface="Verdana" panose="020B0604030504040204" pitchFamily="34" charset="0"/>
              <a:buNone/>
            </a:pPr>
            <a:r>
              <a:rPr lang="pt-BR">
                <a:latin typeface="Verdana" panose="020B0604030504040204" pitchFamily="34" charset="0"/>
              </a:rPr>
              <a:t>Prevalesce a regra do autor  </a:t>
            </a:r>
            <a:endParaRPr lang="en-US"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750" y="2205038"/>
            <a:ext cx="3168650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3800" y="2205038"/>
            <a:ext cx="3168650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Down Arrow 2"/>
          <p:cNvSpPr/>
          <p:nvPr/>
        </p:nvSpPr>
        <p:spPr>
          <a:xfrm rot="10800000">
            <a:off x="6391275" y="5084763"/>
            <a:ext cx="484188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86756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</a:pPr>
            <a:endParaRPr lang="pt-BR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>
                <a:latin typeface="Verdana" panose="020B0604030504040204" pitchFamily="34" charset="0"/>
              </a:rPr>
              <a:t>               !important do usuário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                </a:t>
            </a:r>
            <a:r>
              <a:rPr lang="pt-BR">
                <a:latin typeface="Verdana" panose="020B0604030504040204" pitchFamily="34" charset="0"/>
              </a:rPr>
              <a:t>!important do autor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                       </a:t>
            </a:r>
            <a:r>
              <a:rPr lang="pt-BR">
                <a:latin typeface="Verdana" panose="020B0604030504040204" pitchFamily="34" charset="0"/>
              </a:rPr>
              <a:t>regra simples do autor</a:t>
            </a:r>
            <a:r>
              <a:rPr lang="pt-BR" sz="2800">
                <a:latin typeface="Verdana" panose="020B0604030504040204" pitchFamily="34" charset="0"/>
              </a:rPr>
              <a:t>   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 sz="28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                              </a:t>
            </a:r>
            <a:r>
              <a:rPr lang="pt-BR">
                <a:latin typeface="Verdana" panose="020B0604030504040204" pitchFamily="34" charset="0"/>
              </a:rPr>
              <a:t>regra simples do usuário</a:t>
            </a:r>
            <a:r>
              <a:rPr lang="pt-BR" sz="2800">
                <a:latin typeface="Verdana" panose="020B0604030504040204" pitchFamily="34" charset="0"/>
              </a:rPr>
              <a:t>                      </a:t>
            </a: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 </a:t>
            </a:r>
          </a:p>
          <a:p>
            <a:pPr eaLnBrk="1" hangingPunct="1">
              <a:buClr>
                <a:schemeClr val="tx1"/>
              </a:buClr>
              <a:buSzPts val="2800"/>
            </a:pPr>
            <a:r>
              <a:rPr lang="pt-BR" sz="2800">
                <a:latin typeface="Verdana" panose="020B0604030504040204" pitchFamily="34" charset="0"/>
              </a:rPr>
              <a:t>                                      </a:t>
            </a:r>
            <a:r>
              <a:rPr lang="pt-BR">
                <a:latin typeface="Verdana" panose="020B0604030504040204" pitchFamily="34" charset="0"/>
              </a:rPr>
              <a:t>default do browser</a:t>
            </a:r>
            <a:endParaRPr lang="en-US"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313" y="1484313"/>
            <a:ext cx="935037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913" y="2349500"/>
            <a:ext cx="936625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95513" y="3213100"/>
            <a:ext cx="93662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59113" y="4076700"/>
            <a:ext cx="93662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24300" y="4941888"/>
            <a:ext cx="935038" cy="93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006475" y="836613"/>
            <a:ext cx="39258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</a:pPr>
            <a:r>
              <a:rPr lang="pt-BR" sz="2800" b="1">
                <a:latin typeface="Verdana" panose="020B0604030504040204" pitchFamily="34" charset="0"/>
              </a:rPr>
              <a:t>Especificidade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 sz="12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12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1200">
              <a:latin typeface="Verdana" panose="020B0604030504040204" pitchFamily="34" charset="0"/>
            </a:endParaRP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1116013" y="1617663"/>
            <a:ext cx="7200900" cy="2770187"/>
          </a:xfrm>
          <a:prstGeom prst="rect">
            <a:avLst/>
          </a:prstGeom>
          <a:solidFill>
            <a:srgbClr val="F5F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O que determina a especificidade da regra</a:t>
            </a:r>
            <a:r>
              <a:rPr lang="pt-BR">
                <a:solidFill>
                  <a:srgbClr val="333333"/>
                </a:solidFill>
              </a:rPr>
              <a:t> 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CSS</a:t>
            </a:r>
            <a:r>
              <a:rPr lang="pt-BR">
                <a:solidFill>
                  <a:srgbClr val="333333"/>
                </a:solidFill>
              </a:rPr>
              <a:t> é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 o seu seletor.</a:t>
            </a:r>
            <a:endParaRPr lang="pt-BR"/>
          </a:p>
          <a:p>
            <a:pPr algn="just"/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Havendo conflito, não definido pelo efeito cascata, ou declara</a:t>
            </a:r>
            <a:r>
              <a:rPr lang="pt-BR">
                <a:solidFill>
                  <a:srgbClr val="333333"/>
                </a:solidFill>
              </a:rPr>
              <a:t>ç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ão</a:t>
            </a:r>
            <a:r>
              <a:rPr lang="pt-BR">
                <a:solidFill>
                  <a:srgbClr val="333333"/>
                </a:solidFill>
              </a:rPr>
              <a:t> </a:t>
            </a:r>
            <a:r>
              <a:rPr lang="pt-BR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!important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, a prioridade ser</a:t>
            </a:r>
            <a:r>
              <a:rPr lang="pt-BR">
                <a:solidFill>
                  <a:srgbClr val="333333"/>
                </a:solidFill>
              </a:rPr>
              <a:t>á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 definida pela especificidade.</a:t>
            </a:r>
            <a:endParaRPr lang="pt-BR"/>
          </a:p>
          <a:p>
            <a:pPr algn="just"/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A maneira pr</a:t>
            </a:r>
            <a:r>
              <a:rPr lang="pt-BR">
                <a:solidFill>
                  <a:srgbClr val="333333"/>
                </a:solidFill>
              </a:rPr>
              <a:t>á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tica de calcular qual das regras conflitantes prevalecer</a:t>
            </a:r>
            <a:r>
              <a:rPr lang="pt-BR">
                <a:solidFill>
                  <a:srgbClr val="333333"/>
                </a:solidFill>
              </a:rPr>
              <a:t>á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, baseado na especificidade, consiste em se atribuir, segundo o crit</a:t>
            </a:r>
            <a:r>
              <a:rPr lang="pt-BR">
                <a:solidFill>
                  <a:srgbClr val="333333"/>
                </a:solidFill>
              </a:rPr>
              <a:t>é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rio mostrado a seguir, uma pontua</a:t>
            </a:r>
            <a:r>
              <a:rPr lang="pt-BR">
                <a:solidFill>
                  <a:srgbClr val="333333"/>
                </a:solidFill>
              </a:rPr>
              <a:t>ç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ão para os seletores das regras conflitantes. Prevalecer</a:t>
            </a:r>
            <a:r>
              <a:rPr lang="pt-BR">
                <a:solidFill>
                  <a:srgbClr val="333333"/>
                </a:solidFill>
              </a:rPr>
              <a:t>á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 aquela cujo seletor obtenha a maior pontua</a:t>
            </a:r>
            <a:r>
              <a:rPr lang="pt-BR">
                <a:solidFill>
                  <a:srgbClr val="333333"/>
                </a:solidFill>
              </a:rPr>
              <a:t>ç</a:t>
            </a:r>
            <a:r>
              <a:rPr lang="pt-BR">
                <a:solidFill>
                  <a:srgbClr val="333333"/>
                </a:solidFill>
                <a:latin typeface="Verdana" panose="020B0604030504040204" pitchFamily="34" charset="0"/>
              </a:rPr>
              <a:t>ão.</a:t>
            </a:r>
            <a:endParaRPr lang="pt-BR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1006475" y="5157788"/>
            <a:ext cx="5078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hlinkClick r:id="rId2"/>
              </a:rPr>
              <a:t>http://maujor.com/tutorial/especificidade.php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CSS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42875" y="839788"/>
            <a:ext cx="39243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ts val="2800"/>
            </a:pPr>
            <a:r>
              <a:rPr lang="pt-BR" sz="2800" b="1">
                <a:latin typeface="Verdana" panose="020B0604030504040204" pitchFamily="34" charset="0"/>
              </a:rPr>
              <a:t>Especificidade</a:t>
            </a:r>
          </a:p>
          <a:p>
            <a:pPr eaLnBrk="1" hangingPunct="1">
              <a:buClr>
                <a:schemeClr val="tx1"/>
              </a:buClr>
              <a:buSzPts val="2800"/>
            </a:pPr>
            <a:endParaRPr lang="pt-BR" sz="12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1200">
              <a:latin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  <a:buSzPts val="2800"/>
            </a:pPr>
            <a:endParaRPr lang="pt-BR" sz="1200">
              <a:latin typeface="Verdana" panose="020B0604030504040204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393950" y="6462713"/>
            <a:ext cx="5076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hlinkClick r:id="rId2"/>
              </a:rPr>
              <a:t>http://maujor.com/tutorial/especificidade.php</a:t>
            </a:r>
            <a:endParaRPr lang="en-US"/>
          </a:p>
        </p:txBody>
      </p:sp>
      <p:sp>
        <p:nvSpPr>
          <p:cNvPr id="19461" name="Rectangle 1"/>
          <p:cNvSpPr>
            <a:spLocks noChangeArrowheads="1"/>
          </p:cNvSpPr>
          <p:nvPr/>
        </p:nvSpPr>
        <p:spPr bwMode="auto">
          <a:xfrm>
            <a:off x="215900" y="1514475"/>
            <a:ext cx="8712200" cy="41862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Á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LCULOS: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1°.-) Conte o n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ú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mero (quantidade) de atributos </a:t>
            </a:r>
            <a:r>
              <a:rPr lang="pt-BR" sz="1600" b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seletor;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2°.-) Conte o n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ú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mero (quantidade) de atributos </a:t>
            </a:r>
            <a:r>
              <a:rPr lang="pt-BR" sz="1600" b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seletor;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3°.-) Conte o n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ú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mero (quantidade) de </a:t>
            </a:r>
            <a:r>
              <a:rPr lang="pt-BR" sz="1600" b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tag's HTML 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seletor;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4°.-) Escreva os n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ú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meros obtidos, da esquerda para a direita e na mesma ordem em que foram levantados (id,classe,tag). O n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ú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mero assim obtido 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é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pontua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ç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ão da especificidade da regra.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Exemplos: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1-) Nesta regra #conteudo p.nivelc {... temos--&gt;uma id, uma classe e uma tag HTML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2-) Nesta regra p span.nivelc {... temos--&gt; zero id, uma classe e duas tag's HTML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Pontua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ç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ão da primeira regra = 111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Pontua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ç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ão da segunda regra = 012 </a:t>
            </a:r>
          </a:p>
          <a:p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Havendo empate na pontua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ç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ão vale o efeito cascata. A </a:t>
            </a:r>
            <a:r>
              <a:rPr lang="pt-BR" sz="1600">
                <a:solidFill>
                  <a:srgbClr val="006699"/>
                </a:solidFill>
                <a:cs typeface="Courier New" panose="02070309020205020404" pitchFamily="49" charset="0"/>
              </a:rPr>
              <a:t>ú</a:t>
            </a:r>
            <a:r>
              <a:rPr lang="pt-BR" sz="160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ltima regra declarada prevalece.</a:t>
            </a:r>
            <a:r>
              <a:rPr lang="pt-BR" sz="1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417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Design padrão</vt:lpstr>
      <vt:lpstr>CSS</vt:lpstr>
      <vt:lpstr>CSS </vt:lpstr>
      <vt:lpstr>CSS </vt:lpstr>
      <vt:lpstr>CSS </vt:lpstr>
      <vt:lpstr>CSS </vt:lpstr>
      <vt:lpstr>CSS </vt:lpstr>
      <vt:lpstr>CSS </vt:lpstr>
      <vt:lpstr>CSS </vt:lpstr>
      <vt:lpstr>CSS </vt:lpstr>
      <vt:lpstr>CSS </vt:lpstr>
    </vt:vector>
  </TitlesOfParts>
  <Company>Senac São Paulo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GCR</dc:creator>
  <cp:lastModifiedBy>Valdnei Batista</cp:lastModifiedBy>
  <cp:revision>133</cp:revision>
  <dcterms:created xsi:type="dcterms:W3CDTF">2012-03-14T19:46:11Z</dcterms:created>
  <dcterms:modified xsi:type="dcterms:W3CDTF">2016-11-16T19:13:52Z</dcterms:modified>
</cp:coreProperties>
</file>