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6" r:id="rId47"/>
    <p:sldId id="307" r:id="rId48"/>
    <p:sldId id="304" r:id="rId49"/>
    <p:sldId id="305" r:id="rId50"/>
    <p:sldId id="308" r:id="rId51"/>
    <p:sldId id="283" r:id="rId52"/>
    <p:sldId id="309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>
      <p:cViewPr varScale="1">
        <p:scale>
          <a:sx n="64" d="100"/>
          <a:sy n="64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03/03/2017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html5-now/" TargetMode="External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Formulários em HTML5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</a:t>
            </a:r>
            <a:r>
              <a:rPr lang="pt-BR" smtClean="0"/>
              <a:t>Toledo Pereira</a:t>
            </a:r>
          </a:p>
          <a:p>
            <a:r>
              <a:rPr lang="pt-BR" dirty="0" smtClean="0"/>
              <a:t>Gabriel </a:t>
            </a:r>
            <a:r>
              <a:rPr lang="pt-BR" dirty="0"/>
              <a:t>de Faria </a:t>
            </a:r>
            <a:r>
              <a:rPr lang="pt-BR" dirty="0" err="1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5723964"/>
            <a:ext cx="4840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nav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poderia ficar dentro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/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584" y="2238192"/>
            <a:ext cx="6624736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"header"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 jornal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Cotidiano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Esportes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Politica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9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Tipos de Input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471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 em HTML5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criar novos elementos de formulário?</a:t>
            </a:r>
          </a:p>
          <a:p>
            <a:r>
              <a:rPr lang="pt-BR" dirty="0"/>
              <a:t>Quais limitações o HTML4 possui?</a:t>
            </a:r>
          </a:p>
          <a:p>
            <a:pPr lvl="1"/>
            <a:r>
              <a:rPr lang="pt-BR" dirty="0"/>
              <a:t>Para criar campos para nome, data, hora, busca, </a:t>
            </a:r>
            <a:r>
              <a:rPr lang="pt-BR" dirty="0" err="1"/>
              <a:t>email</a:t>
            </a:r>
            <a:r>
              <a:rPr lang="pt-BR" dirty="0"/>
              <a:t>, URL, telefone, número de cartão de crédito, valores monetários e números de forma geral, o que utilizamos geralmente?</a:t>
            </a:r>
          </a:p>
          <a:p>
            <a:pPr lvl="1"/>
            <a:r>
              <a:rPr lang="pt-BR" dirty="0"/>
              <a:t>Além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”&gt; </a:t>
            </a:r>
            <a:r>
              <a:rPr lang="pt-BR" dirty="0"/>
              <a:t>ainda temos os tipos: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radio</a:t>
            </a:r>
            <a:r>
              <a:rPr lang="pt-BR" dirty="0"/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checkbox</a:t>
            </a:r>
            <a:r>
              <a:rPr lang="pt-BR" dirty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pt-BR" dirty="0"/>
              <a:t>, e os elementos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textarea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, e alguns outros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4400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um campo só para representar números?</a:t>
            </a:r>
          </a:p>
          <a:p>
            <a:r>
              <a:rPr lang="pt-BR" dirty="0"/>
              <a:t>Em HTML5, existe o tipo de 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number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&lt;input type="number" value="4"&gt;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&lt;input type="number" value="4" step="2"&gt;</a:t>
            </a:r>
          </a:p>
          <a:p>
            <a:r>
              <a:rPr lang="pt-BR" dirty="0"/>
              <a:t>Resultado</a:t>
            </a:r>
            <a:r>
              <a:rPr lang="en-US" dirty="0"/>
              <a:t> </a:t>
            </a:r>
            <a:r>
              <a:rPr lang="pt-BR" dirty="0"/>
              <a:t>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09206"/>
            <a:ext cx="155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097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valores que não exijam precisão, é possível utilizar o tipo de input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range</a:t>
            </a:r>
          </a:p>
          <a:p>
            <a:pPr lvl="1"/>
            <a:r>
              <a:rPr lang="nb-NO" dirty="0">
                <a:solidFill>
                  <a:schemeClr val="bg2">
                    <a:lumMod val="50000"/>
                  </a:schemeClr>
                </a:solidFill>
              </a:rPr>
              <a:t>&lt;input type="range" min="1"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="10"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="2"&gt;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&lt;input type="range" min="0" max="1000" value="20" step="20"&gt;</a:t>
            </a:r>
          </a:p>
          <a:p>
            <a:r>
              <a:rPr lang="pt-BR" dirty="0"/>
              <a:t>Resultado</a:t>
            </a:r>
            <a:r>
              <a:rPr lang="en-US" dirty="0"/>
              <a:t> </a:t>
            </a:r>
            <a:r>
              <a:rPr lang="pt-BR" dirty="0"/>
              <a:t>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94348"/>
            <a:ext cx="1295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792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e 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especificar uma data ou uma hora? Como é feito atualmente?</a:t>
            </a:r>
          </a:p>
          <a:p>
            <a:r>
              <a:rPr lang="pt-BR" dirty="0"/>
              <a:t>Em HTML5, temos vários novos tipos de input: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date</a:t>
            </a:r>
            <a:r>
              <a:rPr lang="pt-BR" dirty="0"/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="date"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="2010-05-31"&gt;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time</a:t>
            </a:r>
            <a:r>
              <a:rPr lang="pt-BR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&lt;input type="time" value="10:40"&gt;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pt-BR" dirty="0"/>
              <a:t>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-local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-local"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="2010-05-31T21:00"&gt;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pt-BR" dirty="0"/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="2010-05"&gt;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pt-BR" dirty="0"/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="2014-W20"&gt;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4241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e 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visual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-local</a:t>
            </a:r>
            <a:r>
              <a:rPr lang="pt-BR" dirty="0"/>
              <a:t>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0888"/>
            <a:ext cx="2619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7735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de Formulários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797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em HTML4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validação em HTML4?</a:t>
            </a:r>
          </a:p>
          <a:p>
            <a:pPr lvl="1"/>
            <a:r>
              <a:rPr lang="pt-BR" dirty="0"/>
              <a:t>Não existe</a:t>
            </a:r>
          </a:p>
          <a:p>
            <a:r>
              <a:rPr lang="pt-BR" dirty="0"/>
              <a:t>Como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9405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Obrigatórios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HTML5, é possível realizar alguns tipos de validação sem necessidade de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Para verificar se um campo é obrigatório, utilizar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required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required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dirty="0"/>
          </a:p>
          <a:p>
            <a:r>
              <a:rPr lang="pt-BR" dirty="0"/>
              <a:t>Pode ser usado em qualquer tipo de input</a:t>
            </a:r>
          </a:p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61284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8235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984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Quantidade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limitar a quantidade de caracteres que um usuário pode digitar em um input de texto?</a:t>
            </a:r>
          </a:p>
          <a:p>
            <a:pPr lvl="1"/>
            <a:r>
              <a:rPr lang="pt-BR" dirty="0"/>
              <a:t>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maxlength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do HTML4</a:t>
            </a:r>
          </a:p>
          <a:p>
            <a:r>
              <a:rPr lang="pt-BR" dirty="0"/>
              <a:t>Mas e se quisermos limitar os valores mínimo e máximo que o usuário pode digitar?</a:t>
            </a:r>
          </a:p>
          <a:p>
            <a:pPr lvl="1"/>
            <a:r>
              <a:rPr lang="pt-BR" dirty="0"/>
              <a:t>Atributos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min</a:t>
            </a:r>
            <a:r>
              <a:rPr lang="pt-BR" dirty="0"/>
              <a:t>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23"/>
          <a:stretch/>
        </p:blipFill>
        <p:spPr bwMode="auto">
          <a:xfrm>
            <a:off x="2843808" y="4318000"/>
            <a:ext cx="3238500" cy="88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078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Formato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a entrada de texto tiver que ser num formato específico?</a:t>
            </a:r>
          </a:p>
          <a:p>
            <a:pPr lvl="1"/>
            <a:r>
              <a:rPr lang="pt-BR" dirty="0"/>
              <a:t>Vamos supor que você precise digitar a placa do carro</a:t>
            </a:r>
          </a:p>
          <a:p>
            <a:r>
              <a:rPr lang="pt-BR" dirty="0"/>
              <a:t>O HTML5 oferece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pattern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Com ele é possível especificar um padrão através de expressão regular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pattern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="[A-Z]{3}[0-9]{4}"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="A placa é composta por três letras e quatro números" /&gt;</a:t>
            </a:r>
          </a:p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2235" y="4605114"/>
            <a:ext cx="3209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834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Email</a:t>
            </a:r>
            <a:r>
              <a:rPr lang="pt-BR" dirty="0"/>
              <a:t> e URL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validar campos para </a:t>
            </a:r>
            <a:r>
              <a:rPr lang="pt-BR" dirty="0" err="1"/>
              <a:t>email</a:t>
            </a:r>
            <a:r>
              <a:rPr lang="pt-BR" dirty="0"/>
              <a:t> e URL?</a:t>
            </a:r>
          </a:p>
          <a:p>
            <a:pPr lvl="1"/>
            <a:r>
              <a:rPr lang="pt-BR" dirty="0"/>
              <a:t>Poderíamos usar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pattern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Por que não usamos, então?</a:t>
            </a:r>
          </a:p>
          <a:p>
            <a:r>
              <a:rPr lang="pt-BR" dirty="0"/>
              <a:t>Em HTML5 existem dois novos tipos de input com validação embutida: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email</a:t>
            </a:r>
            <a:r>
              <a:rPr lang="pt-BR" dirty="0"/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email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pt-BR" dirty="0"/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8606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Desligar a Validação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oferece duas formas de desligar a validação</a:t>
            </a:r>
          </a:p>
          <a:p>
            <a:pPr lvl="1"/>
            <a:r>
              <a:rPr lang="pt-BR" dirty="0"/>
              <a:t>Pra que?</a:t>
            </a:r>
          </a:p>
          <a:p>
            <a:pPr lvl="1"/>
            <a:r>
              <a:rPr lang="pt-BR" dirty="0"/>
              <a:t>Exemplo: Um botão de “Salvar Progresso” para continuar o preenchimento posteriormente</a:t>
            </a:r>
          </a:p>
          <a:p>
            <a:r>
              <a:rPr lang="pt-BR" dirty="0"/>
              <a:t>Existem dois atributos: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novalidate</a:t>
            </a:r>
            <a:r>
              <a:rPr lang="pt-BR" dirty="0"/>
              <a:t>: aplicado ao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formnovalidate</a:t>
            </a:r>
            <a:r>
              <a:rPr lang="pt-BR" dirty="0"/>
              <a:t>: aplicado ao botão de </a:t>
            </a:r>
            <a:r>
              <a:rPr lang="pt-BR" dirty="0" err="1"/>
              <a:t>submit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3478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com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estilizar o campo de acordo com o status de validação</a:t>
            </a:r>
          </a:p>
          <a:p>
            <a:pPr lvl="1"/>
            <a:r>
              <a:rPr lang="pt-BR" dirty="0"/>
              <a:t>O HTML5 fornece as opções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valid</a:t>
            </a:r>
            <a:r>
              <a:rPr lang="pt-BR" dirty="0"/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invalid</a:t>
            </a:r>
            <a:r>
              <a:rPr lang="pt-BR" dirty="0"/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required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para serem usadas no CSS</a:t>
            </a:r>
          </a:p>
          <a:p>
            <a:pPr lvl="1"/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86000" y="333085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latin typeface="Ubuntu Mono" panose="020B0509030602030204" pitchFamily="49" charset="0"/>
              </a:rPr>
              <a:t>input:valid</a:t>
            </a:r>
            <a:r>
              <a:rPr lang="pt-BR" dirty="0">
                <a:latin typeface="Ubuntu Mono" panose="020B0509030602030204" pitchFamily="49" charset="0"/>
              </a:rPr>
              <a:t> {</a:t>
            </a:r>
          </a:p>
          <a:p>
            <a:r>
              <a:rPr lang="pt-BR" dirty="0">
                <a:latin typeface="Ubuntu Mono" panose="020B0509030602030204" pitchFamily="49" charset="0"/>
              </a:rPr>
              <a:t>    </a:t>
            </a:r>
            <a:r>
              <a:rPr lang="pt-BR" dirty="0" err="1">
                <a:latin typeface="Ubuntu Mono" panose="020B0509030602030204" pitchFamily="49" charset="0"/>
              </a:rPr>
              <a:t>outline</a:t>
            </a:r>
            <a:r>
              <a:rPr lang="pt-BR" dirty="0">
                <a:latin typeface="Ubuntu Mono" panose="020B0509030602030204" pitchFamily="49" charset="0"/>
              </a:rPr>
              <a:t>: 5px </a:t>
            </a:r>
            <a:r>
              <a:rPr lang="pt-BR" dirty="0" err="1">
                <a:latin typeface="Ubuntu Mono" panose="020B0509030602030204" pitchFamily="49" charset="0"/>
              </a:rPr>
              <a:t>solid</a:t>
            </a:r>
            <a:r>
              <a:rPr lang="pt-BR" dirty="0">
                <a:latin typeface="Ubuntu Mono" panose="020B0509030602030204" pitchFamily="49" charset="0"/>
              </a:rPr>
              <a:t> </a:t>
            </a:r>
            <a:r>
              <a:rPr lang="pt-BR" dirty="0" err="1">
                <a:latin typeface="Ubuntu Mono" panose="020B0509030602030204" pitchFamily="49" charset="0"/>
              </a:rPr>
              <a:t>green</a:t>
            </a:r>
            <a:r>
              <a:rPr lang="pt-BR" dirty="0">
                <a:latin typeface="Ubuntu Mono" panose="020B0509030602030204" pitchFamily="49" charset="0"/>
              </a:rPr>
              <a:t>;</a:t>
            </a:r>
          </a:p>
          <a:p>
            <a:r>
              <a:rPr lang="pt-BR" dirty="0">
                <a:latin typeface="Ubuntu Mono" panose="020B0509030602030204" pitchFamily="49" charset="0"/>
              </a:rPr>
              <a:t>}</a:t>
            </a:r>
          </a:p>
          <a:p>
            <a:r>
              <a:rPr lang="pt-BR" dirty="0" err="1">
                <a:latin typeface="Ubuntu Mono" panose="020B0509030602030204" pitchFamily="49" charset="0"/>
              </a:rPr>
              <a:t>input:invalid</a:t>
            </a:r>
            <a:r>
              <a:rPr lang="pt-BR" dirty="0">
                <a:latin typeface="Ubuntu Mono" panose="020B0509030602030204" pitchFamily="49" charset="0"/>
              </a:rPr>
              <a:t> {</a:t>
            </a:r>
          </a:p>
          <a:p>
            <a:r>
              <a:rPr lang="pt-BR" dirty="0">
                <a:latin typeface="Ubuntu Mono" panose="020B0509030602030204" pitchFamily="49" charset="0"/>
              </a:rPr>
              <a:t>    </a:t>
            </a:r>
            <a:r>
              <a:rPr lang="pt-BR" dirty="0" err="1">
                <a:latin typeface="Ubuntu Mono" panose="020B0509030602030204" pitchFamily="49" charset="0"/>
              </a:rPr>
              <a:t>outline</a:t>
            </a:r>
            <a:r>
              <a:rPr lang="pt-BR" dirty="0">
                <a:latin typeface="Ubuntu Mono" panose="020B0509030602030204" pitchFamily="49" charset="0"/>
              </a:rPr>
              <a:t>: 5px </a:t>
            </a:r>
            <a:r>
              <a:rPr lang="pt-BR" dirty="0" err="1">
                <a:latin typeface="Ubuntu Mono" panose="020B0509030602030204" pitchFamily="49" charset="0"/>
              </a:rPr>
              <a:t>dashed</a:t>
            </a:r>
            <a:r>
              <a:rPr lang="pt-BR" dirty="0">
                <a:latin typeface="Ubuntu Mono" panose="020B0509030602030204" pitchFamily="49" charset="0"/>
              </a:rPr>
              <a:t> </a:t>
            </a:r>
            <a:r>
              <a:rPr lang="pt-BR" dirty="0" err="1">
                <a:latin typeface="Ubuntu Mono" panose="020B0509030602030204" pitchFamily="49" charset="0"/>
              </a:rPr>
              <a:t>red</a:t>
            </a:r>
            <a:r>
              <a:rPr lang="pt-BR" dirty="0">
                <a:latin typeface="Ubuntu Mono" panose="020B0509030602030204" pitchFamily="49" charset="0"/>
              </a:rPr>
              <a:t>;</a:t>
            </a:r>
          </a:p>
          <a:p>
            <a:r>
              <a:rPr lang="pt-BR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700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Elementos e Tipos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4562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de Telefone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campo do formulário for específico para número de telefone, é possível usar o tipo de 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Como o número de telefone pode conter diversos caracteres, dependendo do país e região, esse campo não restringe nem valida os dados</a:t>
            </a:r>
          </a:p>
          <a:p>
            <a:pPr lvl="1"/>
            <a:r>
              <a:rPr lang="pt-BR" dirty="0"/>
              <a:t>Qual a vantagem, então?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4178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de Telefone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6812" y="1743075"/>
            <a:ext cx="62007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290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Formulários de busca geralmente possuem apenas um campo e um botão</a:t>
            </a:r>
          </a:p>
          <a:p>
            <a:pPr lvl="1"/>
            <a:r>
              <a:rPr lang="pt-BR" dirty="0"/>
              <a:t>Quais as particularidades de um campo de busca?</a:t>
            </a:r>
          </a:p>
          <a:p>
            <a:r>
              <a:rPr lang="pt-BR" dirty="0"/>
              <a:t>O HTML5 oferece um novo tipo de input para buscas: </a:t>
            </a:r>
            <a:r>
              <a:rPr lang="pt-BR" dirty="0" err="1"/>
              <a:t>search</a:t>
            </a:r>
            <a:endParaRPr lang="pt-BR" dirty="0"/>
          </a:p>
          <a:p>
            <a:pPr lvl="1"/>
            <a:r>
              <a:rPr lang="pt-BR" dirty="0"/>
              <a:t>Exibe um “x” no final do campo para limpar o conteúdo</a:t>
            </a:r>
          </a:p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24"/>
          <a:stretch/>
        </p:blipFill>
        <p:spPr bwMode="auto">
          <a:xfrm>
            <a:off x="3635896" y="4005065"/>
            <a:ext cx="1562100" cy="25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158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Cor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ainda oferece um novo tipo de input: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color</a:t>
            </a:r>
          </a:p>
          <a:p>
            <a:pPr lvl="1"/>
            <a:r>
              <a:rPr lang="pt-BR" dirty="0"/>
              <a:t>Qual a vantagem?</a:t>
            </a:r>
          </a:p>
          <a:p>
            <a:pPr lvl="1"/>
            <a:r>
              <a:rPr lang="pt-BR" dirty="0"/>
              <a:t>Com o desenvolvimento de aplicações ricas para internet, como editores de imagem e vídeo online, a necessidade por seletores de cor se torna maior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4207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4737918"/>
            <a:ext cx="4094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seção não tem título. O ideal seria trocar a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com a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2708920"/>
            <a:ext cx="567037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cont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-principal"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"noticias"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&lt;h2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"titulo"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span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Notícias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&lt;/h2&gt;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...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76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Cor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5910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361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Combo Box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criamos uma combo box em HTML4?</a:t>
            </a:r>
          </a:p>
          <a:p>
            <a:r>
              <a:rPr lang="pt-BR" dirty="0"/>
              <a:t>E se quisermos permitir que o usuário digite um valor, ao invés de restringir às opções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pt-BR" dirty="0"/>
              <a:t>?</a:t>
            </a:r>
          </a:p>
          <a:p>
            <a:r>
              <a:rPr lang="pt-BR" dirty="0"/>
              <a:t>O HTML5 oferece 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datalist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/>
              <a:t>É utilizado em conjunto com um campo de input do tipo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pt-BR" dirty="0"/>
              <a:t>Especifica a lista através do atributo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list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Dentro são adicionadas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option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s com possíveis valores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6795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Combo Box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43608" y="2420888"/>
            <a:ext cx="655272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"browser"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list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"browsers"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datalist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"browsers"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&lt;option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"Internet Explorer"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&lt;option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"Firefox"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&lt;option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"Safari"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&lt;option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"Chrome"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&lt;option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"Opera"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datalist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26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um feedback para o usuário enquanto ele preenche o formulário</a:t>
            </a:r>
          </a:p>
          <a:p>
            <a:r>
              <a:rPr lang="pt-BR" dirty="0"/>
              <a:t>Uma das formas é utilizar 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&lt;output&gt;</a:t>
            </a:r>
          </a:p>
          <a:p>
            <a:pPr lvl="1"/>
            <a:r>
              <a:rPr lang="pt-BR" dirty="0"/>
              <a:t>Para utilizá-lo, é necessário especificar quais inputs serão utilizados para exibir o retorno através do atributo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for</a:t>
            </a:r>
          </a:p>
          <a:p>
            <a:pPr lvl="1"/>
            <a:r>
              <a:rPr lang="pt-BR" dirty="0"/>
              <a:t>Por fim, é necessário utilizar </a:t>
            </a:r>
            <a:r>
              <a:rPr lang="pt-BR" dirty="0" err="1"/>
              <a:t>Javascript</a:t>
            </a:r>
            <a:r>
              <a:rPr lang="pt-BR" dirty="0"/>
              <a:t> no elemento pai (o próprio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ou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fieldset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0821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83568" y="2420888"/>
            <a:ext cx="72008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o.value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 = 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a.valueAsNumber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 + 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b.valueAsNumber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"a"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"a"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"number"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+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"number"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=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&lt;output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"o"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for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"a b"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&gt;&lt;/output&gt;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form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05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aulas anteriores vimos três elementos: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&lt;meter&gt;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details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dirty="0"/>
              <a:t>Por que são importantes?</a:t>
            </a:r>
          </a:p>
          <a:p>
            <a:pPr lvl="1"/>
            <a:r>
              <a:rPr lang="pt-BR" dirty="0"/>
              <a:t>Estes elementos também podem ser utilizados como saída de dados para fornecer informações importantes para o usuário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9750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pode ser utilizado para indicar o progresso do usuário no preenchimento de uma sequência de formulários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="5"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="9"&gt;</a:t>
            </a:r>
            <a:r>
              <a:rPr lang="pt-BR" dirty="0"/>
              <a:t>Página 5 de 9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1638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84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&lt;meter&gt;</a:t>
            </a:r>
            <a:r>
              <a:rPr lang="pt-BR" dirty="0"/>
              <a:t> é parecido com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, mas é de uso mais geral</a:t>
            </a:r>
          </a:p>
          <a:p>
            <a:pPr lvl="1"/>
            <a:r>
              <a:rPr lang="pt-BR" dirty="0"/>
              <a:t>Exemplos?</a:t>
            </a:r>
          </a:p>
          <a:p>
            <a:r>
              <a:rPr lang="pt-BR" dirty="0"/>
              <a:t>Devemos especificar o mínimo e máximo (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min</a:t>
            </a:r>
            <a:r>
              <a:rPr lang="pt-BR" dirty="0"/>
              <a:t>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r>
              <a:rPr lang="pt-BR" dirty="0"/>
              <a:t>)</a:t>
            </a:r>
          </a:p>
          <a:p>
            <a:r>
              <a:rPr lang="pt-BR" dirty="0"/>
              <a:t>Possui também os atributos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low</a:t>
            </a:r>
            <a:r>
              <a:rPr lang="pt-BR" dirty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high</a:t>
            </a:r>
            <a:r>
              <a:rPr lang="pt-BR" dirty="0"/>
              <a:t>,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optimum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&lt;meter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="3" min="0"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="7"&gt;</a:t>
            </a:r>
            <a:r>
              <a:rPr lang="pt-BR" dirty="0"/>
              <a:t>3 de 7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&lt;/meter&gt;</a:t>
            </a:r>
          </a:p>
          <a:p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37112"/>
            <a:ext cx="8382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320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details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, como vimos, contém informações adicionais que ficam ocultas em uma caixa até o usuário clicar na seta</a:t>
            </a:r>
          </a:p>
          <a:p>
            <a:r>
              <a:rPr lang="pt-BR" dirty="0"/>
              <a:t>Pode estar dentro de formulários, contendo campos não obrigatórios</a:t>
            </a:r>
          </a:p>
          <a:p>
            <a:r>
              <a:rPr lang="pt-BR" dirty="0"/>
              <a:t>É possível utilizar 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para esclarecer o que o elemento contém</a:t>
            </a:r>
          </a:p>
          <a:p>
            <a:pPr lvl="1"/>
            <a:r>
              <a:rPr lang="pt-BR" dirty="0"/>
              <a:t>Deve ser o primeiro elemento dentro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details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44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details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com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91680" y="2276872"/>
            <a:ext cx="523832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&lt;details&gt;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&lt;summary&gt;</a:t>
            </a:r>
            <a:r>
              <a:rPr lang="en-US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Arquivo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opcional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&lt;/summary&gt;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"file"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details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39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4737918"/>
            <a:ext cx="4094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Poderia ser utilizado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nav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para os links.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1600" y="2453942"/>
            <a:ext cx="6696744" cy="2055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"cotidiano"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"#politica"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Política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/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"cotidiano"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"#cotidiano"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Cotidiano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/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"cotidiano"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"#mercado"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Mercado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/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"cotidiano"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"#cultura"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Cultura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/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"cotidiano"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"#esporte"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Esporte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5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Atributos do Input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0949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 de Sugestão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vezes, ao criar um formulário, colocamos nos campos um texto de fundo (em cinza claro)</a:t>
            </a:r>
          </a:p>
          <a:p>
            <a:pPr lvl="1"/>
            <a:r>
              <a:rPr lang="pt-BR" dirty="0"/>
              <a:t>Para que serve?</a:t>
            </a:r>
          </a:p>
          <a:p>
            <a:pPr lvl="1"/>
            <a:r>
              <a:rPr lang="pt-BR" dirty="0"/>
              <a:t>Como fazer em HTML4?</a:t>
            </a:r>
          </a:p>
          <a:p>
            <a:r>
              <a:rPr lang="pt-BR" dirty="0"/>
              <a:t>Em HTML5 temos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placeholder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&lt;input type="email" placeholder="email@example.com"&gt;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5648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Foco em um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vezes, queremos que assim que uma página abra, o foco seja colocado no primeiro campo</a:t>
            </a:r>
          </a:p>
          <a:p>
            <a:pPr lvl="1"/>
            <a:r>
              <a:rPr lang="pt-BR" dirty="0"/>
              <a:t>Como fazer isso em HTML4?</a:t>
            </a:r>
          </a:p>
          <a:p>
            <a:r>
              <a:rPr lang="pt-BR" dirty="0"/>
              <a:t>Em HTML5, existe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autofocus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autofocus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6798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Autocompletar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navegadores hoje guardam informações digitadas em formulários para uso posterior</a:t>
            </a:r>
          </a:p>
          <a:p>
            <a:r>
              <a:rPr lang="pt-BR" dirty="0"/>
              <a:t>E se não quisermos que isso aconteça em algum campo?</a:t>
            </a:r>
          </a:p>
          <a:p>
            <a:pPr lvl="1"/>
            <a:r>
              <a:rPr lang="pt-BR" dirty="0"/>
              <a:t>Exemplos?</a:t>
            </a:r>
          </a:p>
          <a:p>
            <a:r>
              <a:rPr lang="pt-BR" dirty="0"/>
              <a:t>Em HTML5, podemos usar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autocomplete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com valor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off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&lt;input type="text" autocomplete="off"&gt;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5385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4279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utilizar </a:t>
            </a:r>
            <a:r>
              <a:rPr lang="pt-BR" dirty="0" err="1"/>
              <a:t>Javascript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Personalizar a ação do evento de validação</a:t>
            </a:r>
          </a:p>
          <a:p>
            <a:pPr lvl="1"/>
            <a:r>
              <a:rPr lang="pt-BR" dirty="0"/>
              <a:t>Personalizar as mensagens de validação</a:t>
            </a:r>
          </a:p>
          <a:p>
            <a:pPr lvl="1"/>
            <a:r>
              <a:rPr lang="pt-BR" dirty="0"/>
              <a:t>Validar um campo a qualquer momento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995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pt-BR" dirty="0"/>
              <a:t>Para personalizar a ação do evento de validação:</a:t>
            </a:r>
          </a:p>
          <a:p>
            <a:pPr lvl="1"/>
            <a:r>
              <a:rPr lang="pt-BR" dirty="0"/>
              <a:t>Pegar o campo através do id</a:t>
            </a:r>
          </a:p>
          <a:p>
            <a:pPr lvl="1"/>
            <a:r>
              <a:rPr lang="pt-BR" dirty="0"/>
              <a:t>Adicionar uma função no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oninvalid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Tratar o evento dentro de uma função anônima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6462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7584" y="2136887"/>
            <a:ext cx="7056784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&lt;form&gt;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"email"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&lt;/form&gt;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fldEmail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'email'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fldEmail.oninvalid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alert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Email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 inválido"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event.preventDefault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26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trocar a mensagem de validação:</a:t>
            </a:r>
          </a:p>
          <a:p>
            <a:pPr lvl="1"/>
            <a:r>
              <a:rPr lang="pt-BR" dirty="0"/>
              <a:t>Pegar o campo através do id</a:t>
            </a:r>
          </a:p>
          <a:p>
            <a:pPr lvl="1"/>
            <a:r>
              <a:rPr lang="pt-BR" dirty="0"/>
              <a:t>Adicionar uma função no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oninvalid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Utilizar o método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setCustomValidity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para trocar a mensagem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6546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7584" y="2075853"/>
            <a:ext cx="7128792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&lt;form&gt;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"campo1"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required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&lt;/form&gt;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fldName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'campo1'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fldName.oninvalid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fldName.setCustomValidity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""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if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(!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fldName.validity.valid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fldName.setCustomValidity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"Campo obrigatório"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24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27584" y="1969670"/>
            <a:ext cx="66967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"header"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JORNAL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&lt;p&gt;&lt;time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datetime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"2014-08-22"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22/08/2014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&lt;/time&gt;&lt;/p&gt;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"menu"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Política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Cotidiano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Cultura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Esporte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Mercado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div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6023029"/>
            <a:ext cx="4094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Tudo poderia estar em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/>
              <a:t>, não sendo necessário duas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xmlns="" val="168693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pt-BR" dirty="0"/>
              <a:t>Para validar um campo a qualquer momento:</a:t>
            </a:r>
          </a:p>
          <a:p>
            <a:pPr lvl="1"/>
            <a:r>
              <a:rPr lang="pt-BR" dirty="0"/>
              <a:t>Chamar o método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checkValidity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Exemplo: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2782552"/>
            <a:ext cx="712879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"email"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"button"</a:t>
            </a:r>
            <a:endParaRPr lang="en-US" dirty="0">
              <a:solidFill>
                <a:srgbClr val="000000"/>
              </a:solidFill>
              <a:latin typeface="Ubuntu Mono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('email').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checkValidity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();"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Validar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98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verificar todos os novos elementos e atributos, olhar na especificação da W3C:</a:t>
            </a:r>
          </a:p>
          <a:p>
            <a:pPr lvl="1"/>
            <a:r>
              <a:rPr lang="pt-BR" dirty="0">
                <a:hlinkClick r:id="rId2"/>
              </a:rPr>
              <a:t>http://www.w3.org/TR/html5/</a:t>
            </a:r>
            <a:endParaRPr lang="pt-BR" dirty="0"/>
          </a:p>
          <a:p>
            <a:r>
              <a:rPr lang="pt-BR" dirty="0"/>
              <a:t>Para dar suporte ao HTML5 em vários navegadores, utilizar o </a:t>
            </a:r>
            <a:r>
              <a:rPr lang="pt-BR" dirty="0" err="1"/>
              <a:t>Javascript</a:t>
            </a:r>
            <a:r>
              <a:rPr lang="pt-BR" dirty="0"/>
              <a:t> HTML5-now:</a:t>
            </a:r>
          </a:p>
          <a:p>
            <a:pPr lvl="1"/>
            <a:r>
              <a:rPr lang="pt-BR" dirty="0">
                <a:hlinkClick r:id="rId3"/>
              </a:rPr>
              <a:t>https://code.google.com/p/html5-now/</a:t>
            </a:r>
            <a:endParaRPr lang="pt-BR" dirty="0"/>
          </a:p>
          <a:p>
            <a:pPr lvl="1"/>
            <a:r>
              <a:rPr lang="pt-BR" dirty="0"/>
              <a:t>Só baixar e adicionar à página:</a:t>
            </a:r>
          </a:p>
          <a:p>
            <a:pPr lvl="2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&lt;script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="html5-now/html5-now.js"&gt;&lt;/script&gt;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369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formulário de pesquisa de satisfação em 3 páginas:</a:t>
            </a:r>
          </a:p>
          <a:p>
            <a:pPr lvl="1"/>
            <a:r>
              <a:rPr lang="pt-BR" dirty="0"/>
              <a:t>A primeira página deve solicitar informações pessoais (Ex.: nome, </a:t>
            </a:r>
            <a:r>
              <a:rPr lang="pt-BR" dirty="0" err="1"/>
              <a:t>email</a:t>
            </a:r>
            <a:r>
              <a:rPr lang="pt-BR" dirty="0"/>
              <a:t>, data de nascimento, página pessoal, número de telefone, endereço, etc.)</a:t>
            </a:r>
          </a:p>
          <a:p>
            <a:pPr lvl="1"/>
            <a:r>
              <a:rPr lang="pt-BR" dirty="0"/>
              <a:t>A segunda página deve ter perguntas sobre preferências de produtos e serviços (Ex.: navegador preferido, cor preferida, etc.)</a:t>
            </a:r>
          </a:p>
          <a:p>
            <a:pPr lvl="2"/>
            <a:r>
              <a:rPr lang="pt-BR" dirty="0"/>
              <a:t>Utilizar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s quando o usuário for obrigado a selecionar um valor em uma lista pré-determinada</a:t>
            </a:r>
          </a:p>
          <a:p>
            <a:pPr lvl="2"/>
            <a:r>
              <a:rPr lang="pt-BR" dirty="0"/>
              <a:t>Utilizar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datalist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s quando o usuário puder selecionar um valor diferente das opções dadas</a:t>
            </a:r>
          </a:p>
          <a:p>
            <a:pPr lvl="1"/>
            <a:r>
              <a:rPr lang="pt-BR" dirty="0"/>
              <a:t>A terceira página deve conter campos para texto livre (Ex.: comentários, sugestões, etc.)</a:t>
            </a:r>
          </a:p>
          <a:p>
            <a:r>
              <a:rPr lang="pt-BR" dirty="0"/>
              <a:t>Utilizar o máximo possível de elementos vistos em aula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2166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5949280"/>
            <a:ext cx="4094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Não confundir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/>
              <a:t> com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head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584" y="2190298"/>
            <a:ext cx="6984776" cy="3470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&lt;meta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charset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"utf-8"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Jornal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title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Jornal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title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"/Política"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Política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"/Cotidiano"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Cotidiano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"/Mercado"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Mercado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2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5734997"/>
            <a:ext cx="4094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/>
              <a:t> ficou sem título.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mark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não indica título, só dá destaque.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584" y="2396567"/>
            <a:ext cx="6984776" cy="290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mark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Jornal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mark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"menu-navigation"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Política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Mercado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Esportes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28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5733256"/>
            <a:ext cx="48408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deve ter apenas 1 título principal. “Política” deveria ficar em uma seção separada do “Mercado”.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584" y="2189012"/>
            <a:ext cx="6624736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Política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PGR volta a opinar contra...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 procurador-geral da República....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Mercado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Criação de empregos formais...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 Brasil criou 11.796 empregos...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30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5301208"/>
            <a:ext cx="48408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“</a:t>
            </a:r>
            <a:r>
              <a:rPr lang="pt-BR" dirty="0" err="1"/>
              <a:t>conteudo</a:t>
            </a:r>
            <a:r>
              <a:rPr lang="pt-BR" dirty="0"/>
              <a:t>” não tem título, deveria ser uma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nesse caso.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article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deve contemplar todo o conjunto de título mais conteúdo, não conter uma frase.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584" y="2866754"/>
            <a:ext cx="6624736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&lt;section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conteudo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&lt;section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politica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&lt;h3&gt;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Política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&lt;/h3&gt;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Ministro diz que espera...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&lt;h2&gt;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Parte da Paraná-Tietê está paralisada...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&lt;/h2&gt;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82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11707</TotalTime>
  <Words>2850</Words>
  <Application>Microsoft Office PowerPoint</Application>
  <PresentationFormat>Apresentação na tela (4:3)</PresentationFormat>
  <Paragraphs>396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Adjacência</vt:lpstr>
      <vt:lpstr>Formulários em HTML5</vt:lpstr>
      <vt:lpstr>Revisão</vt:lpstr>
      <vt:lpstr>Revisão dos Exercícios</vt:lpstr>
      <vt:lpstr>Revisão dos Exercícios</vt:lpstr>
      <vt:lpstr>Revisão dos Exercícios</vt:lpstr>
      <vt:lpstr>Revisão dos Exercícios</vt:lpstr>
      <vt:lpstr>Revisão dos Exercícios</vt:lpstr>
      <vt:lpstr>Revisão dos Exercícios</vt:lpstr>
      <vt:lpstr>Revisão dos Exercícios</vt:lpstr>
      <vt:lpstr>Revisão dos Exercícios</vt:lpstr>
      <vt:lpstr>Novos Tipos de Input</vt:lpstr>
      <vt:lpstr>Formulários em HTML5</vt:lpstr>
      <vt:lpstr>Números</vt:lpstr>
      <vt:lpstr>Números</vt:lpstr>
      <vt:lpstr>Data e Hora</vt:lpstr>
      <vt:lpstr>Data e Hora</vt:lpstr>
      <vt:lpstr>Validação de Formulários</vt:lpstr>
      <vt:lpstr>Validação em HTML4</vt:lpstr>
      <vt:lpstr>Campos Obrigatórios</vt:lpstr>
      <vt:lpstr>Validações de Quantidade</vt:lpstr>
      <vt:lpstr>Validações de Formato</vt:lpstr>
      <vt:lpstr>Email e URL</vt:lpstr>
      <vt:lpstr>Desligar a Validação</vt:lpstr>
      <vt:lpstr>Estilizando com CSS</vt:lpstr>
      <vt:lpstr>Outros Elementos e Tipos</vt:lpstr>
      <vt:lpstr>Números de Telefone</vt:lpstr>
      <vt:lpstr>Números de Telefone</vt:lpstr>
      <vt:lpstr>Campo de Busca</vt:lpstr>
      <vt:lpstr>Seleção de Cor</vt:lpstr>
      <vt:lpstr>Seleção de Cor</vt:lpstr>
      <vt:lpstr>Combo Box</vt:lpstr>
      <vt:lpstr>Combo Box</vt:lpstr>
      <vt:lpstr>Saída de Dados</vt:lpstr>
      <vt:lpstr>Saída de Dados</vt:lpstr>
      <vt:lpstr>Saída de Dados</vt:lpstr>
      <vt:lpstr>Saída de Dados</vt:lpstr>
      <vt:lpstr>Saída de Dados</vt:lpstr>
      <vt:lpstr>Saída de Dados</vt:lpstr>
      <vt:lpstr>Saída de Dados</vt:lpstr>
      <vt:lpstr>Novos Atributos do Input</vt:lpstr>
      <vt:lpstr>Texto de Sugestão</vt:lpstr>
      <vt:lpstr>Foco em um Campo</vt:lpstr>
      <vt:lpstr>Autocompletar</vt:lpstr>
      <vt:lpstr>Utilizando Javascript</vt:lpstr>
      <vt:lpstr>Personalizando com Javascript</vt:lpstr>
      <vt:lpstr>Personalizando com Javascript</vt:lpstr>
      <vt:lpstr>Personalizando com Javascript</vt:lpstr>
      <vt:lpstr>Personalizando com Javascript</vt:lpstr>
      <vt:lpstr>Personalizando com Javascript</vt:lpstr>
      <vt:lpstr>Personalizando com Javascript</vt:lpstr>
      <vt:lpstr>Referência</vt:lpstr>
      <vt:lpstr>Exercício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425</cp:revision>
  <dcterms:created xsi:type="dcterms:W3CDTF">2013-06-10T21:54:28Z</dcterms:created>
  <dcterms:modified xsi:type="dcterms:W3CDTF">2017-03-03T18:09:24Z</dcterms:modified>
</cp:coreProperties>
</file>