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8288000" cy="10287000"/>
  <p:notesSz cx="6858000" cy="9144000"/>
  <p:embeddedFontLst>
    <p:embeddedFont>
      <p:font typeface="Courier Prime" panose="00000509000000000000"/>
      <p:regular r:id="rId11"/>
    </p:embeddedFont>
    <p:embeddedFont>
      <p:font typeface="DM Sans"/>
      <p:regular r:id="rId12"/>
    </p:embeddedFont>
    <p:embeddedFont>
      <p:font typeface="DM Sans Bold"/>
      <p:bold r:id="rId13"/>
    </p:embeddedFont>
    <p:embeddedFont>
      <p:font typeface="cwTeXMing" panose="02000609000000000000"/>
      <p:regular r:id="rId14"/>
    </p:embeddedFont>
    <p:embeddedFont>
      <p:font typeface="Calibri" panose="020F050202020403020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openxmlformats.org/officeDocument/2006/relationships/hyperlink" Target="https://www.kaggle.com/uciml/red-wine-quality-cortez-et-al-2009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1909" t="23272" r="-11909" b="232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61098">
            <a:off x="-430613" y="545933"/>
            <a:ext cx="19149227" cy="9280647"/>
          </a:xfrm>
          <a:prstGeom prst="rect">
            <a:avLst/>
          </a:prstGeom>
          <a:solidFill>
            <a:srgbClr val="EDECE7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215950">
            <a:off x="2639286" y="2302304"/>
            <a:ext cx="4456085" cy="431835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465462">
            <a:off x="10541815" y="3609028"/>
            <a:ext cx="2654345" cy="350645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-66346">
            <a:off x="4871301" y="6774274"/>
            <a:ext cx="8558585" cy="872308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903222">
            <a:off x="10228141" y="5404626"/>
            <a:ext cx="2897102" cy="91469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 rot="-96244">
            <a:off x="5149339" y="6881167"/>
            <a:ext cx="8002357" cy="681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400">
                <a:solidFill>
                  <a:srgbClr val="FFFFFF"/>
                </a:solidFill>
                <a:ea typeface="Courier Prime" panose="00000509000000000000"/>
              </a:rPr>
              <a:t>第22組 4108029013許雅筑 4108029021丸田侑依  </a:t>
            </a:r>
            <a:endParaRPr lang="en-US" sz="2400">
              <a:solidFill>
                <a:srgbClr val="FFFFFF"/>
              </a:solidFill>
              <a:ea typeface="Courier Prime" panose="00000509000000000000"/>
            </a:endParaRPr>
          </a:p>
          <a:p>
            <a:pPr>
              <a:lnSpc>
                <a:spcPts val="2520"/>
              </a:lnSpc>
            </a:pPr>
            <a:r>
              <a:rPr lang="en-US" sz="2400">
                <a:solidFill>
                  <a:srgbClr val="FFFFFF"/>
                </a:solidFill>
                <a:ea typeface="Courier Prime" panose="00000509000000000000"/>
              </a:rPr>
              <a:t>指導老師:蔡孟勳</a:t>
            </a:r>
            <a:endParaRPr lang="en-US" sz="2400">
              <a:solidFill>
                <a:srgbClr val="FFFFFF"/>
              </a:solidFill>
              <a:ea typeface="Courier Prime" panose="00000509000000000000"/>
            </a:endParaRPr>
          </a:p>
        </p:txBody>
      </p:sp>
      <p:sp>
        <p:nvSpPr>
          <p:cNvPr id="9" name="AutoShape 9"/>
          <p:cNvSpPr/>
          <p:nvPr/>
        </p:nvSpPr>
        <p:spPr>
          <a:xfrm rot="-167779">
            <a:off x="4902365" y="4894921"/>
            <a:ext cx="4955679" cy="155728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0" name="AutoShape 10"/>
          <p:cNvSpPr/>
          <p:nvPr/>
        </p:nvSpPr>
        <p:spPr>
          <a:xfrm rot="82336">
            <a:off x="5149334" y="3065081"/>
            <a:ext cx="4393971" cy="155728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" name="TextBox 11"/>
          <p:cNvSpPr txBox="1"/>
          <p:nvPr/>
        </p:nvSpPr>
        <p:spPr>
          <a:xfrm rot="-167779">
            <a:off x="5235610" y="5223473"/>
            <a:ext cx="4295489" cy="106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000" spc="-69">
                <a:solidFill>
                  <a:srgbClr val="FFFFFF"/>
                </a:solidFill>
                <a:latin typeface="Hatton Bold" panose="00000700000000000000"/>
              </a:rPr>
              <a:t>Quality</a:t>
            </a:r>
            <a:endParaRPr lang="en-US" sz="7000" spc="-69">
              <a:solidFill>
                <a:srgbClr val="FFFFFF"/>
              </a:solidFill>
              <a:latin typeface="Hatton Bold" panose="000007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 rot="82336">
            <a:off x="5140938" y="3489089"/>
            <a:ext cx="4410928" cy="923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 spc="-60">
                <a:solidFill>
                  <a:srgbClr val="FFFFFF"/>
                </a:solidFill>
                <a:latin typeface="Hatton Bold" panose="00000700000000000000"/>
              </a:rPr>
              <a:t>Red-Wine</a:t>
            </a:r>
            <a:endParaRPr lang="en-US" sz="6000" spc="-60">
              <a:solidFill>
                <a:srgbClr val="FFFFFF"/>
              </a:solidFill>
              <a:latin typeface="Hatton Bold" panose="00000700000000000000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215950">
            <a:off x="15293691" y="7487621"/>
            <a:ext cx="4456085" cy="4318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1909" t="23272" r="-11909" b="232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61098">
            <a:off x="-430613" y="545933"/>
            <a:ext cx="19149227" cy="9280647"/>
          </a:xfrm>
          <a:prstGeom prst="rect">
            <a:avLst/>
          </a:prstGeom>
          <a:solidFill>
            <a:srgbClr val="EDECE7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48887">
            <a:off x="14764789" y="2862892"/>
            <a:ext cx="5619309" cy="544562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0">
            <a:off x="1949267" y="1733624"/>
            <a:ext cx="5788026" cy="1125753"/>
            <a:chOff x="0" y="0"/>
            <a:chExt cx="7717367" cy="1501004"/>
          </a:xfrm>
        </p:grpSpPr>
        <p:sp>
          <p:nvSpPr>
            <p:cNvPr id="6" name="AutoShape 6"/>
            <p:cNvSpPr/>
            <p:nvPr/>
          </p:nvSpPr>
          <p:spPr>
            <a:xfrm rot="110781">
              <a:off x="18211" y="123412"/>
              <a:ext cx="7680946" cy="1254180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490936" y="169878"/>
              <a:ext cx="6657689" cy="1181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420"/>
                </a:lnSpc>
                <a:spcBef>
                  <a:spcPct val="0"/>
                </a:spcBef>
              </a:pPr>
              <a:r>
                <a:rPr lang="en-US" sz="5300">
                  <a:solidFill>
                    <a:srgbClr val="FFFFFF"/>
                  </a:solidFill>
                  <a:ea typeface="DM Sans"/>
                </a:rPr>
                <a:t>資料集介紹</a:t>
              </a:r>
              <a:endParaRPr lang="en-US" sz="5300">
                <a:solidFill>
                  <a:srgbClr val="FFFFFF"/>
                </a:solidFill>
                <a:ea typeface="DM Sans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56270" y="3010186"/>
            <a:ext cx="5073848" cy="5073848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89568">
            <a:off x="10986994" y="7962023"/>
            <a:ext cx="3965715" cy="551569"/>
            <a:chOff x="0" y="0"/>
            <a:chExt cx="5287620" cy="735425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5287620" cy="73542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96744" y="170547"/>
              <a:ext cx="5128277" cy="526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25"/>
                </a:lnSpc>
              </a:pPr>
              <a:r>
                <a:rPr lang="en-US" sz="2825" spc="-28">
                  <a:solidFill>
                    <a:srgbClr val="FFFFFF"/>
                  </a:solidFill>
                  <a:latin typeface="Courier Prime" panose="00000509000000000000"/>
                </a:rPr>
                <a:t>Red-Wine Quality</a:t>
              </a:r>
              <a:endParaRPr lang="en-US" sz="2825" spc="-28">
                <a:solidFill>
                  <a:srgbClr val="FFFFFF"/>
                </a:solidFill>
                <a:latin typeface="Courier Prime" panose="0000050900000000000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144000" y="2511821"/>
            <a:ext cx="2336912" cy="2746064"/>
            <a:chOff x="0" y="0"/>
            <a:chExt cx="3115883" cy="366141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 rot="465462">
              <a:off x="365647" y="155814"/>
              <a:ext cx="2535755" cy="334979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903222">
              <a:off x="65988" y="1871189"/>
              <a:ext cx="2767665" cy="873829"/>
            </a:xfrm>
            <a:prstGeom prst="rect">
              <a:avLst/>
            </a:prstGeom>
          </p:spPr>
        </p:pic>
      </p:grpSp>
      <p:sp>
        <p:nvSpPr>
          <p:cNvPr id="15" name="TextBox 15"/>
          <p:cNvSpPr txBox="1"/>
          <p:nvPr/>
        </p:nvSpPr>
        <p:spPr>
          <a:xfrm>
            <a:off x="2045145" y="2962561"/>
            <a:ext cx="5596270" cy="83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ea typeface="DM Sans"/>
              </a:rPr>
              <a:t>選定的資料集是透過各種酒中的化學成分預測紅酒的品質</a:t>
            </a:r>
            <a:endParaRPr lang="en-US" sz="2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045145" y="3837229"/>
            <a:ext cx="5596270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 Bold"/>
                <a:hlinkClick r:id="rId6" tooltip="https://www.kaggle.com/uciml/red-wine-quality-cortez-et-al-2009"/>
              </a:rPr>
              <a:t>Red-Wine Quality</a:t>
            </a:r>
            <a:endParaRPr lang="en-US" sz="2400">
              <a:solidFill>
                <a:srgbClr val="000000"/>
              </a:solidFill>
              <a:latin typeface="DM Sans Bold"/>
              <a:hlinkClick r:id="rId6" tooltip="https://www.kaggle.com/uciml/red-wine-quality-cortez-et-al-2009"/>
            </a:endParaRPr>
          </a:p>
        </p:txBody>
      </p:sp>
      <p:grpSp>
        <p:nvGrpSpPr>
          <p:cNvPr id="17" name="Group 17"/>
          <p:cNvGrpSpPr/>
          <p:nvPr/>
        </p:nvGrpSpPr>
        <p:grpSpPr>
          <a:xfrm rot="0">
            <a:off x="1993391" y="4698927"/>
            <a:ext cx="5699778" cy="974658"/>
            <a:chOff x="0" y="0"/>
            <a:chExt cx="7599704" cy="1299544"/>
          </a:xfrm>
        </p:grpSpPr>
        <p:sp>
          <p:nvSpPr>
            <p:cNvPr id="18" name="AutoShape 18"/>
            <p:cNvSpPr/>
            <p:nvPr/>
          </p:nvSpPr>
          <p:spPr>
            <a:xfrm rot="-42073">
              <a:off x="6872" y="46377"/>
              <a:ext cx="7585961" cy="1169397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32564" y="117756"/>
              <a:ext cx="7167333" cy="1181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420"/>
                </a:lnSpc>
                <a:spcBef>
                  <a:spcPct val="0"/>
                </a:spcBef>
              </a:pPr>
              <a:r>
                <a:rPr lang="en-US" sz="5300">
                  <a:solidFill>
                    <a:srgbClr val="FFFFFF"/>
                  </a:solidFill>
                  <a:ea typeface="DM Sans"/>
                </a:rPr>
                <a:t>研究動機</a:t>
              </a:r>
              <a:endParaRPr lang="en-US" sz="5300">
                <a:solidFill>
                  <a:srgbClr val="FFFFFF"/>
                </a:solidFill>
                <a:ea typeface="DM Sans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155278" y="6152022"/>
            <a:ext cx="4602215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ea typeface="DM Sans"/>
              </a:rPr>
              <a:t>品質好的紅酒需要具備的條件</a:t>
            </a:r>
            <a:endParaRPr lang="en-US" sz="2400">
              <a:solidFill>
                <a:srgbClr val="000000"/>
              </a:solidFill>
              <a:ea typeface="DM Sans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10276163">
            <a:off x="2002810" y="6056650"/>
            <a:ext cx="801671" cy="766689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2173855" y="6125443"/>
            <a:ext cx="430014" cy="58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5"/>
              </a:lnSpc>
              <a:spcBef>
                <a:spcPct val="0"/>
              </a:spcBef>
            </a:pPr>
            <a:r>
              <a:rPr lang="en-US" sz="3280">
                <a:solidFill>
                  <a:srgbClr val="FFFFFF"/>
                </a:solidFill>
                <a:latin typeface="Hatton Bold Bold" panose="00000900000000000000"/>
              </a:rPr>
              <a:t>1</a:t>
            </a:r>
            <a:endParaRPr lang="en-US" sz="3280">
              <a:solidFill>
                <a:srgbClr val="FFFFFF"/>
              </a:solidFill>
              <a:latin typeface="Hatton Bold Bold" panose="000009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155278" y="7466675"/>
            <a:ext cx="4602215" cy="83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ea typeface="DM Sans"/>
              </a:rPr>
              <a:t>成分之中酸類成分較多，想觀察酸和酸之間的關係對於品質的相關性</a:t>
            </a:r>
            <a:endParaRPr lang="en-US" sz="2400">
              <a:solidFill>
                <a:srgbClr val="000000"/>
              </a:solidFill>
              <a:ea typeface="DM Sans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10276163">
            <a:off x="1988027" y="7492198"/>
            <a:ext cx="801671" cy="766689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2217979" y="7539745"/>
            <a:ext cx="430014" cy="585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5"/>
              </a:lnSpc>
              <a:spcBef>
                <a:spcPct val="0"/>
              </a:spcBef>
            </a:pPr>
            <a:r>
              <a:rPr lang="en-US" sz="3280">
                <a:solidFill>
                  <a:srgbClr val="FFFFFF"/>
                </a:solidFill>
                <a:latin typeface="Hatton Bold Bold" panose="00000900000000000000"/>
              </a:rPr>
              <a:t>2</a:t>
            </a:r>
            <a:endParaRPr lang="en-US" sz="3280">
              <a:solidFill>
                <a:srgbClr val="FFFFFF"/>
              </a:solidFill>
              <a:latin typeface="Hatton Bold Bold" panose="000009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1909" t="23272" r="-11909" b="232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61098">
            <a:off x="-430613" y="503177"/>
            <a:ext cx="19149227" cy="9280647"/>
          </a:xfrm>
          <a:prstGeom prst="rect">
            <a:avLst/>
          </a:prstGeom>
          <a:solidFill>
            <a:srgbClr val="EDECE7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215950">
            <a:off x="-966257" y="7099124"/>
            <a:ext cx="4456085" cy="4318351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rot="-13234">
            <a:off x="1650140" y="1716114"/>
            <a:ext cx="6067750" cy="99342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6" name="Group 6"/>
          <p:cNvGrpSpPr/>
          <p:nvPr/>
        </p:nvGrpSpPr>
        <p:grpSpPr>
          <a:xfrm rot="0">
            <a:off x="5969317" y="428009"/>
            <a:ext cx="2336912" cy="2746064"/>
            <a:chOff x="0" y="0"/>
            <a:chExt cx="3115883" cy="3661419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465462">
              <a:off x="365647" y="155814"/>
              <a:ext cx="2535755" cy="334979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 rot="903222">
              <a:off x="65988" y="1871189"/>
              <a:ext cx="2767665" cy="873829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 rot="0">
            <a:off x="1028700" y="2891659"/>
            <a:ext cx="2433606" cy="955599"/>
            <a:chOff x="0" y="0"/>
            <a:chExt cx="1837413" cy="7214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11" name="Group 11"/>
          <p:cNvGrpSpPr/>
          <p:nvPr/>
        </p:nvGrpSpPr>
        <p:grpSpPr>
          <a:xfrm rot="0">
            <a:off x="1028700" y="4187901"/>
            <a:ext cx="2433606" cy="955599"/>
            <a:chOff x="0" y="0"/>
            <a:chExt cx="1837413" cy="7214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13" name="Group 13"/>
          <p:cNvGrpSpPr/>
          <p:nvPr/>
        </p:nvGrpSpPr>
        <p:grpSpPr>
          <a:xfrm rot="0">
            <a:off x="1028700" y="5506753"/>
            <a:ext cx="2433606" cy="955599"/>
            <a:chOff x="0" y="0"/>
            <a:chExt cx="1837413" cy="7214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15" name="Group 15"/>
          <p:cNvGrpSpPr/>
          <p:nvPr/>
        </p:nvGrpSpPr>
        <p:grpSpPr>
          <a:xfrm rot="0">
            <a:off x="1028700" y="6752335"/>
            <a:ext cx="2433606" cy="955599"/>
            <a:chOff x="0" y="0"/>
            <a:chExt cx="1837413" cy="7214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17" name="Group 17"/>
          <p:cNvGrpSpPr/>
          <p:nvPr/>
        </p:nvGrpSpPr>
        <p:grpSpPr>
          <a:xfrm rot="0">
            <a:off x="1028700" y="7949071"/>
            <a:ext cx="2433606" cy="955599"/>
            <a:chOff x="0" y="0"/>
            <a:chExt cx="1837413" cy="72149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19" name="Group 19"/>
          <p:cNvGrpSpPr/>
          <p:nvPr/>
        </p:nvGrpSpPr>
        <p:grpSpPr>
          <a:xfrm rot="0">
            <a:off x="6856933" y="7949071"/>
            <a:ext cx="2433606" cy="955599"/>
            <a:chOff x="0" y="0"/>
            <a:chExt cx="1837413" cy="7214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21" name="Group 21"/>
          <p:cNvGrpSpPr/>
          <p:nvPr/>
        </p:nvGrpSpPr>
        <p:grpSpPr>
          <a:xfrm rot="0">
            <a:off x="9527094" y="7949071"/>
            <a:ext cx="2433606" cy="955599"/>
            <a:chOff x="0" y="0"/>
            <a:chExt cx="1837413" cy="72149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23" name="Group 23"/>
          <p:cNvGrpSpPr/>
          <p:nvPr/>
        </p:nvGrpSpPr>
        <p:grpSpPr>
          <a:xfrm rot="0">
            <a:off x="3686860" y="2891659"/>
            <a:ext cx="2433606" cy="955599"/>
            <a:chOff x="0" y="0"/>
            <a:chExt cx="1837413" cy="72149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25" name="Group 25"/>
          <p:cNvGrpSpPr/>
          <p:nvPr/>
        </p:nvGrpSpPr>
        <p:grpSpPr>
          <a:xfrm rot="0">
            <a:off x="3686860" y="4187901"/>
            <a:ext cx="2433606" cy="955599"/>
            <a:chOff x="0" y="0"/>
            <a:chExt cx="1837413" cy="72149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27" name="Group 27"/>
          <p:cNvGrpSpPr/>
          <p:nvPr/>
        </p:nvGrpSpPr>
        <p:grpSpPr>
          <a:xfrm rot="0">
            <a:off x="3686860" y="5506753"/>
            <a:ext cx="2433606" cy="955599"/>
            <a:chOff x="0" y="0"/>
            <a:chExt cx="1837413" cy="72149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29" name="Group 29"/>
          <p:cNvGrpSpPr/>
          <p:nvPr/>
        </p:nvGrpSpPr>
        <p:grpSpPr>
          <a:xfrm rot="0">
            <a:off x="3686860" y="6752335"/>
            <a:ext cx="2433606" cy="955599"/>
            <a:chOff x="0" y="0"/>
            <a:chExt cx="1837413" cy="72149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31" name="Group 31"/>
          <p:cNvGrpSpPr/>
          <p:nvPr/>
        </p:nvGrpSpPr>
        <p:grpSpPr>
          <a:xfrm rot="0">
            <a:off x="3686860" y="7949071"/>
            <a:ext cx="2433606" cy="955599"/>
            <a:chOff x="0" y="0"/>
            <a:chExt cx="1837413" cy="72149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33" name="Group 33"/>
          <p:cNvGrpSpPr/>
          <p:nvPr/>
        </p:nvGrpSpPr>
        <p:grpSpPr>
          <a:xfrm rot="0">
            <a:off x="6856933" y="2891659"/>
            <a:ext cx="2433606" cy="955599"/>
            <a:chOff x="0" y="0"/>
            <a:chExt cx="1837413" cy="72149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35" name="Group 35"/>
          <p:cNvGrpSpPr/>
          <p:nvPr/>
        </p:nvGrpSpPr>
        <p:grpSpPr>
          <a:xfrm rot="0">
            <a:off x="6856933" y="4187901"/>
            <a:ext cx="2433606" cy="955599"/>
            <a:chOff x="0" y="0"/>
            <a:chExt cx="1837413" cy="72149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37" name="Group 37"/>
          <p:cNvGrpSpPr/>
          <p:nvPr/>
        </p:nvGrpSpPr>
        <p:grpSpPr>
          <a:xfrm rot="0">
            <a:off x="6856933" y="5506753"/>
            <a:ext cx="2433606" cy="955599"/>
            <a:chOff x="0" y="0"/>
            <a:chExt cx="1837413" cy="72149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39" name="Group 39"/>
          <p:cNvGrpSpPr/>
          <p:nvPr/>
        </p:nvGrpSpPr>
        <p:grpSpPr>
          <a:xfrm rot="0">
            <a:off x="6856933" y="6752335"/>
            <a:ext cx="2433606" cy="955599"/>
            <a:chOff x="0" y="0"/>
            <a:chExt cx="1837413" cy="721493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41" name="Group 41"/>
          <p:cNvGrpSpPr/>
          <p:nvPr/>
        </p:nvGrpSpPr>
        <p:grpSpPr>
          <a:xfrm rot="0">
            <a:off x="9527094" y="2891659"/>
            <a:ext cx="2433606" cy="955599"/>
            <a:chOff x="0" y="0"/>
            <a:chExt cx="1837413" cy="721493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43" name="Group 43"/>
          <p:cNvGrpSpPr/>
          <p:nvPr/>
        </p:nvGrpSpPr>
        <p:grpSpPr>
          <a:xfrm rot="0">
            <a:off x="9527094" y="4187901"/>
            <a:ext cx="2433606" cy="955599"/>
            <a:chOff x="0" y="0"/>
            <a:chExt cx="1837413" cy="721493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45" name="Group 45"/>
          <p:cNvGrpSpPr/>
          <p:nvPr/>
        </p:nvGrpSpPr>
        <p:grpSpPr>
          <a:xfrm rot="0">
            <a:off x="9527094" y="5506753"/>
            <a:ext cx="2433606" cy="955599"/>
            <a:chOff x="0" y="0"/>
            <a:chExt cx="1837413" cy="72149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47" name="Group 47"/>
          <p:cNvGrpSpPr/>
          <p:nvPr/>
        </p:nvGrpSpPr>
        <p:grpSpPr>
          <a:xfrm rot="0">
            <a:off x="9527094" y="6752335"/>
            <a:ext cx="2433606" cy="955599"/>
            <a:chOff x="0" y="0"/>
            <a:chExt cx="1837413" cy="721493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49" name="Group 49"/>
          <p:cNvGrpSpPr/>
          <p:nvPr/>
        </p:nvGrpSpPr>
        <p:grpSpPr>
          <a:xfrm rot="0">
            <a:off x="12702108" y="4750263"/>
            <a:ext cx="2433606" cy="955599"/>
            <a:chOff x="0" y="0"/>
            <a:chExt cx="1837413" cy="72149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51" name="Group 51"/>
          <p:cNvGrpSpPr/>
          <p:nvPr/>
        </p:nvGrpSpPr>
        <p:grpSpPr>
          <a:xfrm rot="0">
            <a:off x="12702108" y="5984552"/>
            <a:ext cx="2433606" cy="955599"/>
            <a:chOff x="0" y="0"/>
            <a:chExt cx="1837413" cy="721493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53" name="Group 53"/>
          <p:cNvGrpSpPr/>
          <p:nvPr/>
        </p:nvGrpSpPr>
        <p:grpSpPr>
          <a:xfrm rot="0">
            <a:off x="15341507" y="4750263"/>
            <a:ext cx="2433606" cy="955599"/>
            <a:chOff x="0" y="0"/>
            <a:chExt cx="1837413" cy="721493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grpSp>
        <p:nvGrpSpPr>
          <p:cNvPr id="55" name="Group 55"/>
          <p:cNvGrpSpPr/>
          <p:nvPr/>
        </p:nvGrpSpPr>
        <p:grpSpPr>
          <a:xfrm rot="0">
            <a:off x="15341507" y="5984552"/>
            <a:ext cx="2433606" cy="955599"/>
            <a:chOff x="0" y="0"/>
            <a:chExt cx="1837413" cy="721493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837413" cy="721493"/>
            </a:xfrm>
            <a:custGeom>
              <a:avLst/>
              <a:gdLst/>
              <a:ahLst/>
              <a:cxnLst/>
              <a:rect l="l" t="t" r="r" b="b"/>
              <a:pathLst>
                <a:path w="1837413" h="721493">
                  <a:moveTo>
                    <a:pt x="0" y="0"/>
                  </a:moveTo>
                  <a:lnTo>
                    <a:pt x="1837413" y="0"/>
                  </a:lnTo>
                  <a:lnTo>
                    <a:pt x="1837413" y="721493"/>
                  </a:lnTo>
                  <a:lnTo>
                    <a:pt x="0" y="721493"/>
                  </a:lnTo>
                  <a:close/>
                </a:path>
              </a:pathLst>
            </a:custGeom>
            <a:solidFill>
              <a:srgbClr val="C5BCA3"/>
            </a:solidFill>
          </p:spPr>
        </p:sp>
      </p:grpSp>
      <p:sp>
        <p:nvSpPr>
          <p:cNvPr id="57" name="TextBox 57"/>
          <p:cNvSpPr txBox="1"/>
          <p:nvPr/>
        </p:nvSpPr>
        <p:spPr>
          <a:xfrm rot="-13234">
            <a:off x="1852629" y="1856584"/>
            <a:ext cx="4115148" cy="76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0"/>
              </a:lnSpc>
            </a:pPr>
            <a:r>
              <a:rPr lang="en-US" sz="5300" spc="-53">
                <a:solidFill>
                  <a:srgbClr val="FFFFFF"/>
                </a:solidFill>
                <a:ea typeface="DM Sans"/>
              </a:rPr>
              <a:t>欄位介紹</a:t>
            </a:r>
            <a:endParaRPr lang="en-US" sz="5300" spc="-53">
              <a:solidFill>
                <a:srgbClr val="FFFFFF"/>
              </a:solidFill>
              <a:ea typeface="DM Sans"/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903039" y="3138968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fixed acidity</a:t>
            </a:r>
            <a:endParaRPr lang="en-US" sz="240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59" name="TextBox 59"/>
          <p:cNvSpPr txBox="1"/>
          <p:nvPr/>
        </p:nvSpPr>
        <p:spPr>
          <a:xfrm>
            <a:off x="903039" y="4473311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volatile acidity</a:t>
            </a:r>
            <a:endParaRPr lang="en-US" sz="240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0" name="TextBox 60"/>
          <p:cNvSpPr txBox="1"/>
          <p:nvPr/>
        </p:nvSpPr>
        <p:spPr>
          <a:xfrm>
            <a:off x="6731272" y="2925623"/>
            <a:ext cx="2684929" cy="83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free sulfur </a:t>
            </a:r>
            <a:endParaRPr lang="en-US" sz="2400">
              <a:solidFill>
                <a:srgbClr val="000000"/>
              </a:solidFill>
              <a:latin typeface="DM Sans"/>
            </a:endParaRP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dioxide</a:t>
            </a:r>
            <a:endParaRPr lang="en-US" sz="240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1" name="TextBox 61"/>
          <p:cNvSpPr txBox="1"/>
          <p:nvPr/>
        </p:nvSpPr>
        <p:spPr>
          <a:xfrm>
            <a:off x="903039" y="6999644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residual sugar</a:t>
            </a:r>
            <a:endParaRPr lang="en-US" sz="240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2" name="TextBox 62"/>
          <p:cNvSpPr txBox="1"/>
          <p:nvPr/>
        </p:nvSpPr>
        <p:spPr>
          <a:xfrm>
            <a:off x="903039" y="5770305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citric acid</a:t>
            </a:r>
            <a:endParaRPr lang="en-US" sz="240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903039" y="8196380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chlorides</a:t>
            </a:r>
            <a:endParaRPr lang="en-US" sz="240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4" name="TextBox 64"/>
          <p:cNvSpPr txBox="1"/>
          <p:nvPr/>
        </p:nvSpPr>
        <p:spPr>
          <a:xfrm>
            <a:off x="6731272" y="4229485"/>
            <a:ext cx="2684929" cy="83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total sulfur dioxidesort</a:t>
            </a:r>
            <a:endParaRPr lang="en-US" sz="240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5" name="TextBox 65"/>
          <p:cNvSpPr txBox="1"/>
          <p:nvPr/>
        </p:nvSpPr>
        <p:spPr>
          <a:xfrm>
            <a:off x="6731272" y="5770305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pH</a:t>
            </a:r>
            <a:endParaRPr lang="en-US" sz="240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6731272" y="6999644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sulphates</a:t>
            </a:r>
            <a:endParaRPr lang="en-US" sz="240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7" name="TextBox 67"/>
          <p:cNvSpPr txBox="1"/>
          <p:nvPr/>
        </p:nvSpPr>
        <p:spPr>
          <a:xfrm>
            <a:off x="6731272" y="8196380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density</a:t>
            </a:r>
            <a:endParaRPr lang="en-US" sz="240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8" name="TextBox 68"/>
          <p:cNvSpPr txBox="1"/>
          <p:nvPr/>
        </p:nvSpPr>
        <p:spPr>
          <a:xfrm>
            <a:off x="12576446" y="6231862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quality</a:t>
            </a:r>
            <a:endParaRPr lang="en-US" sz="240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9" name="TextBox 69"/>
          <p:cNvSpPr txBox="1"/>
          <p:nvPr/>
        </p:nvSpPr>
        <p:spPr>
          <a:xfrm>
            <a:off x="12576446" y="4997572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alcohol</a:t>
            </a:r>
            <a:endParaRPr lang="en-US" sz="240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70" name="TextBox 70"/>
          <p:cNvSpPr txBox="1"/>
          <p:nvPr/>
        </p:nvSpPr>
        <p:spPr>
          <a:xfrm>
            <a:off x="3561198" y="3138968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ea typeface="DM Sans"/>
              </a:rPr>
              <a:t>非揮發性酸</a:t>
            </a:r>
            <a:endParaRPr lang="en-US" sz="2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71" name="TextBox 71"/>
          <p:cNvSpPr txBox="1"/>
          <p:nvPr/>
        </p:nvSpPr>
        <p:spPr>
          <a:xfrm>
            <a:off x="3561198" y="4473311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ea typeface="DM Sans"/>
              </a:rPr>
              <a:t>揮發性酸</a:t>
            </a:r>
            <a:endParaRPr lang="en-US" sz="2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72" name="TextBox 72"/>
          <p:cNvSpPr txBox="1"/>
          <p:nvPr/>
        </p:nvSpPr>
        <p:spPr>
          <a:xfrm>
            <a:off x="3561198" y="5770305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ea typeface="DM Sans"/>
              </a:rPr>
              <a:t>檸檬酸</a:t>
            </a:r>
            <a:endParaRPr lang="en-US" sz="2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73" name="TextBox 73"/>
          <p:cNvSpPr txBox="1"/>
          <p:nvPr/>
        </p:nvSpPr>
        <p:spPr>
          <a:xfrm>
            <a:off x="3561198" y="6999644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ea typeface="DM Sans"/>
              </a:rPr>
              <a:t>殘糖</a:t>
            </a:r>
            <a:endParaRPr lang="en-US" sz="2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74" name="TextBox 74"/>
          <p:cNvSpPr txBox="1"/>
          <p:nvPr/>
        </p:nvSpPr>
        <p:spPr>
          <a:xfrm>
            <a:off x="3561198" y="8196380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ea typeface="DM Sans"/>
              </a:rPr>
              <a:t>氯化物</a:t>
            </a:r>
            <a:endParaRPr lang="en-US" sz="2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75" name="TextBox 75"/>
          <p:cNvSpPr txBox="1"/>
          <p:nvPr/>
        </p:nvSpPr>
        <p:spPr>
          <a:xfrm>
            <a:off x="9401433" y="3138968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ea typeface="DM Sans"/>
              </a:rPr>
              <a:t>游離二氧化硫</a:t>
            </a:r>
            <a:endParaRPr lang="en-US" sz="2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76" name="TextBox 76"/>
          <p:cNvSpPr txBox="1"/>
          <p:nvPr/>
        </p:nvSpPr>
        <p:spPr>
          <a:xfrm>
            <a:off x="9401433" y="4442831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ea typeface="DM Sans"/>
              </a:rPr>
              <a:t>總二氧化硫</a:t>
            </a:r>
            <a:endParaRPr lang="en-US" sz="2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77" name="TextBox 77"/>
          <p:cNvSpPr txBox="1"/>
          <p:nvPr/>
        </p:nvSpPr>
        <p:spPr>
          <a:xfrm>
            <a:off x="9401433" y="5770305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ea typeface="DM Sans"/>
              </a:rPr>
              <a:t>酸鹼度</a:t>
            </a:r>
            <a:endParaRPr lang="en-US" sz="2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78" name="TextBox 78"/>
          <p:cNvSpPr txBox="1"/>
          <p:nvPr/>
        </p:nvSpPr>
        <p:spPr>
          <a:xfrm>
            <a:off x="9401433" y="6999644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ea typeface="DM Sans"/>
              </a:rPr>
              <a:t>硫酸鹽</a:t>
            </a:r>
            <a:endParaRPr lang="en-US" sz="2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79" name="TextBox 79"/>
          <p:cNvSpPr txBox="1"/>
          <p:nvPr/>
        </p:nvSpPr>
        <p:spPr>
          <a:xfrm>
            <a:off x="9401433" y="8196380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ea typeface="DM Sans"/>
              </a:rPr>
              <a:t>密度</a:t>
            </a:r>
            <a:endParaRPr lang="en-US" sz="2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80" name="TextBox 80"/>
          <p:cNvSpPr txBox="1"/>
          <p:nvPr/>
        </p:nvSpPr>
        <p:spPr>
          <a:xfrm>
            <a:off x="15215846" y="4997572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ea typeface="DM Sans"/>
              </a:rPr>
              <a:t>酒精</a:t>
            </a:r>
            <a:endParaRPr lang="en-US" sz="2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81" name="TextBox 81"/>
          <p:cNvSpPr txBox="1"/>
          <p:nvPr/>
        </p:nvSpPr>
        <p:spPr>
          <a:xfrm>
            <a:off x="15215846" y="6231862"/>
            <a:ext cx="2684929" cy="4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ea typeface="DM Sans"/>
              </a:rPr>
              <a:t>紅酒品質質量</a:t>
            </a:r>
            <a:endParaRPr lang="en-US" sz="2400">
              <a:solidFill>
                <a:srgbClr val="000000"/>
              </a:solidFill>
              <a:ea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1909" t="23272" r="-11909" b="232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61098">
            <a:off x="-440138" y="545933"/>
            <a:ext cx="19149227" cy="9280647"/>
          </a:xfrm>
          <a:prstGeom prst="rect">
            <a:avLst/>
          </a:prstGeom>
          <a:solidFill>
            <a:srgbClr val="EDECE7"/>
          </a:solidFill>
        </p:spPr>
      </p:sp>
      <p:sp>
        <p:nvSpPr>
          <p:cNvPr id="4" name="AutoShape 4"/>
          <p:cNvSpPr/>
          <p:nvPr/>
        </p:nvSpPr>
        <p:spPr>
          <a:xfrm rot="-13234">
            <a:off x="1336856" y="1040376"/>
            <a:ext cx="6067750" cy="9934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" name="TextBox 5"/>
          <p:cNvSpPr txBox="1"/>
          <p:nvPr/>
        </p:nvSpPr>
        <p:spPr>
          <a:xfrm rot="-13234">
            <a:off x="1923918" y="1180871"/>
            <a:ext cx="4893626" cy="76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0"/>
              </a:lnSpc>
            </a:pPr>
            <a:r>
              <a:rPr lang="en-US" sz="5300" spc="-53">
                <a:solidFill>
                  <a:srgbClr val="FFFFFF"/>
                </a:solidFill>
                <a:ea typeface="DM Sans"/>
              </a:rPr>
              <a:t>魚骨圖</a:t>
            </a:r>
            <a:endParaRPr lang="en-US" sz="5300" spc="-53">
              <a:solidFill>
                <a:srgbClr val="FFFFFF"/>
              </a:solidFill>
              <a:ea typeface="DM San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215950">
            <a:off x="15560355" y="6999027"/>
            <a:ext cx="4456085" cy="431835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 rot="7412823">
            <a:off x="6277279" y="-1560307"/>
            <a:ext cx="2844770" cy="3718442"/>
            <a:chOff x="0" y="0"/>
            <a:chExt cx="3793027" cy="4957923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88184">
              <a:off x="51191" y="41443"/>
              <a:ext cx="3283313" cy="4033785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 rot="-1925517">
              <a:off x="209714" y="2975940"/>
              <a:ext cx="3556750" cy="1122965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-5400000">
            <a:off x="14041844" y="4359917"/>
            <a:ext cx="4803569" cy="2689687"/>
            <a:chOff x="0" y="0"/>
            <a:chExt cx="1386690" cy="77645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86689" cy="776456"/>
            </a:xfrm>
            <a:custGeom>
              <a:avLst/>
              <a:gdLst/>
              <a:ahLst/>
              <a:cxnLst/>
              <a:rect l="l" t="t" r="r" b="b"/>
              <a:pathLst>
                <a:path w="1386689" h="776456">
                  <a:moveTo>
                    <a:pt x="0" y="0"/>
                  </a:moveTo>
                  <a:lnTo>
                    <a:pt x="693345" y="776456"/>
                  </a:lnTo>
                  <a:lnTo>
                    <a:pt x="1386689" y="0"/>
                  </a:lnTo>
                  <a:close/>
                </a:path>
              </a:pathLst>
            </a:custGeom>
            <a:solidFill>
              <a:srgbClr val="93873E"/>
            </a:solidFill>
          </p:spPr>
        </p:sp>
      </p:grpSp>
      <p:sp>
        <p:nvSpPr>
          <p:cNvPr id="12" name="AutoShape 12"/>
          <p:cNvSpPr/>
          <p:nvPr/>
        </p:nvSpPr>
        <p:spPr>
          <a:xfrm rot="-1627">
            <a:off x="1922392" y="5654017"/>
            <a:ext cx="13176330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3574307">
            <a:off x="10479165" y="4548167"/>
            <a:ext cx="2537016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rot="-3629432">
            <a:off x="8778967" y="6719352"/>
            <a:ext cx="2483210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rot="3617001">
            <a:off x="5493063" y="4571980"/>
            <a:ext cx="253773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rot="7220508">
            <a:off x="4072660" y="6713494"/>
            <a:ext cx="248979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 rot="0">
            <a:off x="125051" y="4565675"/>
            <a:ext cx="2419831" cy="2177489"/>
            <a:chOff x="0" y="0"/>
            <a:chExt cx="5697593" cy="51269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697593" cy="5126990"/>
            </a:xfrm>
            <a:custGeom>
              <a:avLst/>
              <a:gdLst/>
              <a:ahLst/>
              <a:cxnLst/>
              <a:rect l="l" t="t" r="r" b="b"/>
              <a:pathLst>
                <a:path w="5697593" h="5126990">
                  <a:moveTo>
                    <a:pt x="2875653" y="0"/>
                  </a:moveTo>
                  <a:lnTo>
                    <a:pt x="2853913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2853913" y="5126990"/>
                  </a:lnTo>
                  <a:lnTo>
                    <a:pt x="2875653" y="5126990"/>
                  </a:lnTo>
                  <a:lnTo>
                    <a:pt x="5697593" y="2564130"/>
                  </a:lnTo>
                  <a:lnTo>
                    <a:pt x="2875653" y="0"/>
                  </a:lnTo>
                  <a:close/>
                </a:path>
              </a:pathLst>
            </a:custGeom>
            <a:solidFill>
              <a:srgbClr val="93873E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5098785" y="5022962"/>
            <a:ext cx="2160590" cy="1189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ea typeface="cwTeXMing" panose="02000609000000000000"/>
              </a:rPr>
              <a:t>影響紅酒品質的因素</a:t>
            </a:r>
            <a:endParaRPr lang="en-US" sz="3400">
              <a:solidFill>
                <a:srgbClr val="FFFFFF"/>
              </a:solidFill>
              <a:ea typeface="cwTeXMing" panose="02000609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652869" y="2892456"/>
            <a:ext cx="863650" cy="584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ea typeface="DM Sans"/>
              </a:rPr>
              <a:t>模型</a:t>
            </a:r>
            <a:endParaRPr lang="en-US" sz="3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98719" y="2881424"/>
            <a:ext cx="4427078" cy="584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ea typeface="DM Sans"/>
              </a:rPr>
              <a:t>殘餘糖及其他化學物質</a:t>
            </a:r>
            <a:endParaRPr lang="en-US" sz="3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740574" y="7780855"/>
            <a:ext cx="1295400" cy="584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ea typeface="DM Sans"/>
              </a:rPr>
              <a:t>酸鹼度</a:t>
            </a:r>
            <a:endParaRPr lang="en-US" sz="3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23" name="AutoShape 23"/>
          <p:cNvSpPr/>
          <p:nvPr/>
        </p:nvSpPr>
        <p:spPr>
          <a:xfrm>
            <a:off x="11345567" y="3848249"/>
            <a:ext cx="80421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0712305" y="4194200"/>
            <a:ext cx="80421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1747673" y="4571980"/>
            <a:ext cx="80421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2149780" y="5243984"/>
            <a:ext cx="80421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0139246" y="6537227"/>
            <a:ext cx="80421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9633867" y="7356826"/>
            <a:ext cx="80421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9618465" y="6035938"/>
            <a:ext cx="80421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11209662" y="5029671"/>
            <a:ext cx="80421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6819080" y="4690303"/>
            <a:ext cx="80421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5752011" y="4241825"/>
            <a:ext cx="80421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6359823" y="5291609"/>
            <a:ext cx="80421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4797980" y="6188346"/>
            <a:ext cx="80421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4370731" y="6980254"/>
            <a:ext cx="80421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9060804" y="6980254"/>
            <a:ext cx="804214" cy="0"/>
          </a:xfrm>
          <a:prstGeom prst="line">
            <a:avLst/>
          </a:prstGeom>
          <a:ln w="47625" cap="rnd">
            <a:solidFill>
              <a:srgbClr val="9387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TextBox 37"/>
          <p:cNvSpPr txBox="1"/>
          <p:nvPr/>
        </p:nvSpPr>
        <p:spPr>
          <a:xfrm>
            <a:off x="3460115" y="7799705"/>
            <a:ext cx="2141855" cy="604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ea typeface="DM Sans"/>
              </a:rPr>
              <a:t>物理性質</a:t>
            </a:r>
            <a:endParaRPr lang="en-US" sz="3400">
              <a:solidFill>
                <a:srgbClr val="000000"/>
              </a:solidFill>
              <a:ea typeface="DM Sans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2124502" y="3656817"/>
            <a:ext cx="547588" cy="382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DM Sans"/>
              </a:rPr>
              <a:t>KNN</a:t>
            </a:r>
            <a:endParaRPr lang="en-US" sz="220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9192260" y="3978910"/>
            <a:ext cx="1520190" cy="391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ea typeface="DM Sans"/>
              </a:rPr>
              <a:t>隨機森林</a:t>
            </a:r>
            <a:endParaRPr lang="en-US" sz="2200">
              <a:solidFill>
                <a:srgbClr val="000000"/>
              </a:solidFill>
              <a:ea typeface="DM Sans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2551887" y="4375716"/>
            <a:ext cx="1760736" cy="382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DM Sans"/>
              </a:rPr>
              <a:t>Decision Tree</a:t>
            </a:r>
            <a:endParaRPr lang="en-US" sz="220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2953994" y="5052551"/>
            <a:ext cx="1562100" cy="382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DM Sans"/>
              </a:rPr>
              <a:t>Naive Bayes</a:t>
            </a:r>
            <a:endParaRPr lang="en-US" sz="220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3553460" y="5100320"/>
            <a:ext cx="2806065" cy="391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ea typeface="DM Sans"/>
              </a:rPr>
              <a:t>甜度是否會影響口感</a:t>
            </a:r>
            <a:endParaRPr lang="en-US" sz="2200">
              <a:solidFill>
                <a:srgbClr val="000000"/>
              </a:solidFill>
              <a:ea typeface="DM Sans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0943590" y="6345555"/>
            <a:ext cx="3311525" cy="391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ea typeface="DM Sans"/>
              </a:rPr>
              <a:t>揮發酸和非揮發酸相關性</a:t>
            </a:r>
            <a:endParaRPr lang="en-US" sz="2200">
              <a:solidFill>
                <a:srgbClr val="000000"/>
              </a:solidFill>
              <a:ea typeface="DM Sans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8325485" y="4642485"/>
            <a:ext cx="2884170" cy="78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ea typeface="DM Sans"/>
              </a:rPr>
              <a:t>預測哪些化學物質對</a:t>
            </a:r>
            <a:endParaRPr lang="en-US" sz="2200">
              <a:solidFill>
                <a:srgbClr val="000000"/>
              </a:solidFill>
              <a:ea typeface="DM Sans"/>
            </a:endParaRPr>
          </a:p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ea typeface="DM Sans"/>
              </a:rPr>
              <a:t>品質的影響程度</a:t>
            </a:r>
            <a:endParaRPr lang="en-US" sz="2200">
              <a:solidFill>
                <a:srgbClr val="000000"/>
              </a:solidFill>
              <a:ea typeface="DM Sans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8326120" y="5844540"/>
            <a:ext cx="1308100" cy="391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ea typeface="DM Sans"/>
              </a:rPr>
              <a:t>檸檬酸</a:t>
            </a:r>
            <a:endParaRPr lang="en-US" sz="2200">
              <a:solidFill>
                <a:srgbClr val="000000"/>
              </a:solidFill>
              <a:ea typeface="DM Sans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3237907" y="3854832"/>
            <a:ext cx="2514104" cy="78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ea typeface="DM Sans"/>
              </a:rPr>
              <a:t>游離二氧化硫和總二氧化硫的相關性</a:t>
            </a:r>
            <a:endParaRPr lang="en-US" sz="2200">
              <a:solidFill>
                <a:srgbClr val="000000"/>
              </a:solidFill>
              <a:ea typeface="DM Sans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6360160" y="6593205"/>
            <a:ext cx="2700655" cy="78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DM Sans"/>
              </a:rPr>
              <a:t>pH值對於區分品質</a:t>
            </a:r>
            <a:endParaRPr lang="en-US" sz="2200">
              <a:solidFill>
                <a:srgbClr val="000000"/>
              </a:solidFill>
              <a:latin typeface="DM Sans"/>
            </a:endParaRPr>
          </a:p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ea typeface="DM Sans"/>
              </a:rPr>
              <a:t>好壞影響程度有多大</a:t>
            </a:r>
            <a:endParaRPr lang="en-US" sz="2200">
              <a:solidFill>
                <a:srgbClr val="000000"/>
              </a:solidFill>
              <a:ea typeface="DM Sans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7623294" y="4498871"/>
            <a:ext cx="880584" cy="382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ea typeface="DM Sans"/>
              </a:rPr>
              <a:t>氯化物</a:t>
            </a:r>
            <a:endParaRPr lang="en-US" sz="2200">
              <a:solidFill>
                <a:srgbClr val="000000"/>
              </a:solidFill>
              <a:ea typeface="DM Sans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10422890" y="6969760"/>
            <a:ext cx="4093210" cy="78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spc="-43">
                <a:solidFill>
                  <a:srgbClr val="000000"/>
                </a:solidFill>
                <a:ea typeface="DM Sans"/>
              </a:rPr>
              <a:t>檸檬酸、揮發酸、非揮發酸三者</a:t>
            </a:r>
            <a:endParaRPr lang="en-US" sz="2200" spc="-43">
              <a:solidFill>
                <a:srgbClr val="000000"/>
              </a:solidFill>
              <a:ea typeface="DM Sans"/>
            </a:endParaRPr>
          </a:p>
          <a:p>
            <a:pPr algn="ctr">
              <a:lnSpc>
                <a:spcPts val="3080"/>
              </a:lnSpc>
            </a:pPr>
            <a:r>
              <a:rPr lang="en-US" sz="2200" spc="-43">
                <a:solidFill>
                  <a:srgbClr val="000000"/>
                </a:solidFill>
                <a:ea typeface="DM Sans"/>
              </a:rPr>
              <a:t>的比例分配是否影響品質</a:t>
            </a:r>
            <a:endParaRPr lang="en-US" sz="2200" spc="-43">
              <a:solidFill>
                <a:srgbClr val="000000"/>
              </a:solidFill>
              <a:ea typeface="DM Sans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2304415" y="6012180"/>
            <a:ext cx="2493645" cy="391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ea typeface="DM Sans"/>
              </a:rPr>
              <a:t>酒精和密度的關係</a:t>
            </a:r>
            <a:endParaRPr lang="en-US" sz="2200">
              <a:solidFill>
                <a:srgbClr val="000000"/>
              </a:solidFill>
              <a:ea typeface="DM Sans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2113915" y="6788785"/>
            <a:ext cx="2256790" cy="391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ea typeface="DM Sans"/>
              </a:rPr>
              <a:t>酒精濃度的高低</a:t>
            </a:r>
            <a:endParaRPr lang="en-US" sz="2200">
              <a:solidFill>
                <a:srgbClr val="000000"/>
              </a:solidFill>
              <a:ea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1909" t="23272" r="-11909" b="232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61098">
            <a:off x="-430613" y="545933"/>
            <a:ext cx="19149227" cy="9280647"/>
          </a:xfrm>
          <a:prstGeom prst="rect">
            <a:avLst/>
          </a:prstGeom>
          <a:solidFill>
            <a:srgbClr val="EDECE7"/>
          </a:solidFill>
        </p:spPr>
      </p:sp>
      <p:grpSp>
        <p:nvGrpSpPr>
          <p:cNvPr id="4" name="Group 4"/>
          <p:cNvGrpSpPr/>
          <p:nvPr/>
        </p:nvGrpSpPr>
        <p:grpSpPr>
          <a:xfrm rot="0">
            <a:off x="4372375" y="3892000"/>
            <a:ext cx="10187942" cy="4358360"/>
            <a:chOff x="0" y="0"/>
            <a:chExt cx="13583923" cy="5811147"/>
          </a:xfrm>
        </p:grpSpPr>
        <p:sp>
          <p:nvSpPr>
            <p:cNvPr id="5" name="AutoShape 5"/>
            <p:cNvSpPr/>
            <p:nvPr/>
          </p:nvSpPr>
          <p:spPr>
            <a:xfrm rot="-66346">
              <a:off x="8174" y="2731317"/>
              <a:ext cx="6627959" cy="911053"/>
            </a:xfrm>
            <a:prstGeom prst="rect">
              <a:avLst/>
            </a:prstGeom>
            <a:solidFill>
              <a:srgbClr val="000000"/>
            </a:solidFill>
          </p:spPr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903222">
              <a:off x="8210509" y="2588306"/>
              <a:ext cx="3862802" cy="1219594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 rot="-96244">
              <a:off x="357215" y="2985224"/>
              <a:ext cx="6281694" cy="477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2400">
                  <a:solidFill>
                    <a:srgbClr val="FFFFFF"/>
                  </a:solidFill>
                  <a:latin typeface="Courier Prime" panose="00000509000000000000"/>
                </a:rPr>
                <a:t>Have a great day ahead.</a:t>
              </a:r>
              <a:endParaRPr lang="en-US" sz="2400">
                <a:solidFill>
                  <a:srgbClr val="FFFFFF"/>
                </a:solidFill>
                <a:latin typeface="Courier Prime" panose="00000509000000000000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271">
              <a:off x="23370" y="412"/>
              <a:ext cx="10414977" cy="2076374"/>
            </a:xfrm>
            <a:prstGeom prst="rect">
              <a:avLst/>
            </a:prstGeom>
            <a:solidFill>
              <a:srgbClr val="000000"/>
            </a:solidFill>
          </p:spPr>
        </p: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2700000">
              <a:off x="8910132" y="569286"/>
              <a:ext cx="3539127" cy="4675268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 rot="271">
              <a:off x="472215" y="275463"/>
              <a:ext cx="9481387" cy="1801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710"/>
                </a:lnSpc>
              </a:pPr>
              <a:r>
                <a:rPr lang="en-US" sz="8830" spc="-88">
                  <a:solidFill>
                    <a:srgbClr val="FFFFFF"/>
                  </a:solidFill>
                  <a:latin typeface="Hatton Bold" panose="00000700000000000000"/>
                </a:rPr>
                <a:t>Thank you!</a:t>
              </a:r>
              <a:endParaRPr lang="en-US" sz="8830" spc="-88">
                <a:solidFill>
                  <a:srgbClr val="FFFFFF"/>
                </a:solidFill>
                <a:latin typeface="Hatton Bold" panose="0000070000000000000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Presentation</Application>
  <PresentationFormat>On-screen Show (4:3)</PresentationFormat>
  <Paragraphs>123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新細明體</vt:lpstr>
      <vt:lpstr>Wingdings</vt:lpstr>
      <vt:lpstr>Courier Prime</vt:lpstr>
      <vt:lpstr>Hatton Bold</vt:lpstr>
      <vt:lpstr>DM Sans</vt:lpstr>
      <vt:lpstr>DM Sans Bold</vt:lpstr>
      <vt:lpstr>Hatton Bold Bold</vt:lpstr>
      <vt:lpstr>cwTeXMing</vt:lpstr>
      <vt:lpstr>SimSun</vt:lpstr>
      <vt:lpstr>Calibri</vt:lpstr>
      <vt:lpstr>Microsoft YaHei</vt:lpstr>
      <vt:lpstr>Arial Unicode MS</vt:lpstr>
      <vt:lpstr>新細明體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Red-Wine</dc:title>
  <dc:creator/>
  <cp:lastModifiedBy>USER</cp:lastModifiedBy>
  <cp:revision>4</cp:revision>
  <dcterms:created xsi:type="dcterms:W3CDTF">2006-08-16T00:00:00Z</dcterms:created>
  <dcterms:modified xsi:type="dcterms:W3CDTF">2021-12-02T13:29:27Z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