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97" r:id="rId2"/>
    <p:sldId id="300" r:id="rId3"/>
    <p:sldId id="358" r:id="rId4"/>
    <p:sldId id="386" r:id="rId5"/>
    <p:sldId id="387" r:id="rId6"/>
    <p:sldId id="389" r:id="rId7"/>
    <p:sldId id="388" r:id="rId8"/>
    <p:sldId id="359" r:id="rId9"/>
    <p:sldId id="357" r:id="rId10"/>
    <p:sldId id="390" r:id="rId11"/>
    <p:sldId id="391" r:id="rId12"/>
    <p:sldId id="394" r:id="rId13"/>
    <p:sldId id="392" r:id="rId14"/>
    <p:sldId id="393" r:id="rId15"/>
    <p:sldId id="395" r:id="rId16"/>
    <p:sldId id="396" r:id="rId17"/>
    <p:sldId id="399" r:id="rId18"/>
    <p:sldId id="345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F3FB5D-8415-4A51-99A8-AADF3388EC0A}">
          <p14:sldIdLst>
            <p14:sldId id="297"/>
            <p14:sldId id="300"/>
          </p14:sldIdLst>
        </p14:section>
        <p14:section name="Homework discussion" id="{C6D695D5-C5B1-40C7-960C-E8F014D5658A}">
          <p14:sldIdLst>
            <p14:sldId id="358"/>
          </p14:sldIdLst>
        </p14:section>
        <p14:section name="Built-In functions" id="{423DC07A-FCB8-4F39-B50C-BE2467C3633D}">
          <p14:sldIdLst>
            <p14:sldId id="386"/>
            <p14:sldId id="387"/>
            <p14:sldId id="389"/>
            <p14:sldId id="388"/>
          </p14:sldIdLst>
        </p14:section>
        <p14:section name="Grouping data" id="{BD2188F5-9A77-4138-9EA1-C2C5AE85EC5E}">
          <p14:sldIdLst>
            <p14:sldId id="359"/>
            <p14:sldId id="357"/>
            <p14:sldId id="390"/>
            <p14:sldId id="391"/>
          </p14:sldIdLst>
        </p14:section>
        <p14:section name="Filtering by grouped data" id="{EA36FF9C-C8D5-4322-89FD-7F21068038B2}">
          <p14:sldIdLst>
            <p14:sldId id="394"/>
            <p14:sldId id="392"/>
            <p14:sldId id="393"/>
          </p14:sldIdLst>
        </p14:section>
        <p14:section name="Views" id="{CFFE392E-95E9-4484-A479-E932D7096D3E}">
          <p14:sldIdLst>
            <p14:sldId id="395"/>
            <p14:sldId id="396"/>
            <p14:sldId id="399"/>
          </p14:sldIdLst>
        </p14:section>
        <p14:section name="Knowkedge check" id="{7F13F0BD-463B-4E66-B361-2CF87ADAE1D9}">
          <p14:sldIdLst>
            <p14:sldId id="345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1636" autoAdjust="0"/>
  </p:normalViewPr>
  <p:slideViewPr>
    <p:cSldViewPr snapToGrid="0">
      <p:cViewPr varScale="1">
        <p:scale>
          <a:sx n="81" d="100"/>
          <a:sy n="81" d="100"/>
        </p:scale>
        <p:origin x="7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C2AC4-95A3-4C7D-BB88-DA8C525E531F}" type="datetimeFigureOut">
              <a:rPr lang="en-US" smtClean="0"/>
              <a:t>18-May-19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33DEA-58EC-4007-8734-9A11230A2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43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8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61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18-May-19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18-May-19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18-May-19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18-May-19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946" y="2653048"/>
            <a:ext cx="8500057" cy="1397788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Welcome!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Database Development and Design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546924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Developing and Design of databases using SQL Server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30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 aggregation functions</a:t>
            </a:r>
          </a:p>
          <a:p>
            <a:pPr lvl="1"/>
            <a:r>
              <a:rPr lang="en-US" b="1" dirty="0" smtClean="0"/>
              <a:t>COUNT</a:t>
            </a:r>
            <a:endParaRPr lang="en-US" b="1" dirty="0"/>
          </a:p>
          <a:p>
            <a:pPr lvl="1"/>
            <a:r>
              <a:rPr lang="en-US" b="1" dirty="0"/>
              <a:t>SUM</a:t>
            </a:r>
          </a:p>
          <a:p>
            <a:pPr lvl="1"/>
            <a:r>
              <a:rPr lang="en-US" b="1" dirty="0"/>
              <a:t>AVG</a:t>
            </a:r>
          </a:p>
          <a:p>
            <a:pPr lvl="1"/>
            <a:r>
              <a:rPr lang="en-US" b="1" dirty="0"/>
              <a:t>MIN</a:t>
            </a:r>
          </a:p>
          <a:p>
            <a:pPr lvl="1"/>
            <a:r>
              <a:rPr lang="en-US" b="1" dirty="0"/>
              <a:t>MAX</a:t>
            </a:r>
          </a:p>
          <a:p>
            <a:r>
              <a:rPr lang="en-US" dirty="0" smtClean="0"/>
              <a:t>String aggregation functions</a:t>
            </a:r>
          </a:p>
          <a:p>
            <a:pPr lvl="1"/>
            <a:r>
              <a:rPr lang="en-US" b="1" dirty="0" smtClean="0"/>
              <a:t>STRING_AGG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082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functions -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</a:t>
            </a:r>
            <a:r>
              <a:rPr lang="en-US" dirty="0"/>
              <a:t>the total amount on all orders in the system</a:t>
            </a:r>
          </a:p>
          <a:p>
            <a:r>
              <a:rPr lang="en-US" dirty="0"/>
              <a:t>Calculate the total amount per </a:t>
            </a:r>
            <a:r>
              <a:rPr lang="en-US" dirty="0" err="1"/>
              <a:t>BusinessEntity</a:t>
            </a:r>
            <a:r>
              <a:rPr lang="en-US" dirty="0"/>
              <a:t> on all orders in the system</a:t>
            </a:r>
          </a:p>
          <a:p>
            <a:r>
              <a:rPr lang="en-US" dirty="0"/>
              <a:t>Calculate the total amount per </a:t>
            </a:r>
            <a:r>
              <a:rPr lang="en-US" dirty="0" err="1"/>
              <a:t>BusinessEntity</a:t>
            </a:r>
            <a:r>
              <a:rPr lang="en-US" dirty="0"/>
              <a:t> on all orders in the system from Customers with ID &lt; 20</a:t>
            </a:r>
          </a:p>
          <a:p>
            <a:r>
              <a:rPr lang="en-US" dirty="0"/>
              <a:t>Find the Maximal Order amount, and the Average Order amount per </a:t>
            </a:r>
            <a:r>
              <a:rPr lang="en-US" dirty="0" err="1"/>
              <a:t>BusinessEntity</a:t>
            </a:r>
            <a:r>
              <a:rPr lang="en-US" dirty="0"/>
              <a:t> on all orders in the system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Suggest a question about some information that needs to be extracted from the Orders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984" y="2331148"/>
            <a:ext cx="23145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by grouped data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HAVING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functions – filtering by grouped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often we need to perform search operations on already aggregated data</a:t>
            </a:r>
          </a:p>
          <a:p>
            <a:r>
              <a:rPr lang="en-US" dirty="0" smtClean="0"/>
              <a:t>WHERE expression filter the resultset before grouping</a:t>
            </a:r>
          </a:p>
          <a:p>
            <a:r>
              <a:rPr lang="en-US" dirty="0" smtClean="0"/>
              <a:t>HAVING operator is used to filter data after grouping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93336" y="4287036"/>
            <a:ext cx="69281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BusinessEntityId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[Order]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BusinessEntityId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628920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5656" y="42870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Column1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Table1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condition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Column1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76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functions filtering -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total amount per </a:t>
            </a:r>
            <a:r>
              <a:rPr lang="en-US" dirty="0" err="1"/>
              <a:t>BusinessEntity</a:t>
            </a:r>
            <a:r>
              <a:rPr lang="en-US" dirty="0"/>
              <a:t> on all orders in the system and filter only total orders greater then 635558</a:t>
            </a:r>
          </a:p>
          <a:p>
            <a:r>
              <a:rPr lang="en-US" dirty="0"/>
              <a:t>Calculate the total amount per </a:t>
            </a:r>
            <a:r>
              <a:rPr lang="en-US" dirty="0" err="1"/>
              <a:t>BusinessEntity</a:t>
            </a:r>
            <a:r>
              <a:rPr lang="en-US" dirty="0"/>
              <a:t> on all orders in the system from Customers with ID &lt; 20 and filter only total orders less then 100000</a:t>
            </a:r>
          </a:p>
          <a:p>
            <a:r>
              <a:rPr lang="en-US" dirty="0"/>
              <a:t>Find the Maximal Order amount, and the Average Order amount per </a:t>
            </a:r>
            <a:r>
              <a:rPr lang="en-US" dirty="0" err="1"/>
              <a:t>BusinessEntity</a:t>
            </a:r>
            <a:r>
              <a:rPr lang="en-US" dirty="0"/>
              <a:t> on all orders in the system. Filter only records where Total order amount is more then 4x bigger then </a:t>
            </a:r>
            <a:r>
              <a:rPr lang="en-US" dirty="0" smtClean="0"/>
              <a:t>average</a:t>
            </a:r>
          </a:p>
          <a:p>
            <a:r>
              <a:rPr lang="en-US" dirty="0" smtClean="0"/>
              <a:t>List all </a:t>
            </a:r>
            <a:r>
              <a:rPr lang="en-US" dirty="0" err="1" smtClean="0"/>
              <a:t>BusinessEntity</a:t>
            </a:r>
            <a:r>
              <a:rPr lang="en-US" dirty="0" smtClean="0"/>
              <a:t> names next to the other details from the previous query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Suggest a question about some information that needs to be extracted from the Orders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984" y="2331148"/>
            <a:ext cx="23145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66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3155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</a:t>
            </a:r>
            <a:r>
              <a:rPr lang="en-US" dirty="0" smtClean="0"/>
              <a:t>views </a:t>
            </a:r>
            <a:r>
              <a:rPr lang="en-US" dirty="0"/>
              <a:t>you can present the contents of one or more base data </a:t>
            </a:r>
            <a:r>
              <a:rPr lang="en-US" dirty="0" smtClean="0"/>
              <a:t>tables to </a:t>
            </a:r>
            <a:r>
              <a:rPr lang="en-US" dirty="0"/>
              <a:t>users, and you can encapsulate complex logic such as joins and filters so that the user </a:t>
            </a:r>
            <a:r>
              <a:rPr lang="en-US" dirty="0" smtClean="0"/>
              <a:t>does not </a:t>
            </a:r>
            <a:r>
              <a:rPr lang="en-US" dirty="0"/>
              <a:t>need to remember </a:t>
            </a:r>
            <a:r>
              <a:rPr lang="en-US" dirty="0" smtClean="0"/>
              <a:t>them.</a:t>
            </a:r>
          </a:p>
          <a:p>
            <a:r>
              <a:rPr lang="en-US" dirty="0"/>
              <a:t>To create a view, you name the view and then specify the SELECT statement that </a:t>
            </a:r>
            <a:r>
              <a:rPr lang="en-US" dirty="0" smtClean="0"/>
              <a:t>will constitute </a:t>
            </a:r>
            <a:r>
              <a:rPr lang="en-US" dirty="0"/>
              <a:t>the view</a:t>
            </a:r>
            <a:r>
              <a:rPr lang="en-US" dirty="0" smtClean="0"/>
              <a:t>.</a:t>
            </a:r>
          </a:p>
          <a:p>
            <a:r>
              <a:rPr lang="en-US" dirty="0"/>
              <a:t>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578" y="3108960"/>
            <a:ext cx="4019550" cy="26955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63752" y="517668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MaleEmployees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/>
              <a:t>Id,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Gender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'M'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3752" y="337960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ViewName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Column1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Column2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,...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15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-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2160589"/>
            <a:ext cx="9326880" cy="3880773"/>
          </a:xfrm>
        </p:spPr>
        <p:txBody>
          <a:bodyPr>
            <a:normAutofit fontScale="92500"/>
          </a:bodyPr>
          <a:lstStyle/>
          <a:p>
            <a:r>
              <a:rPr lang="en-US" dirty="0"/>
              <a:t> Create new view (</a:t>
            </a:r>
            <a:r>
              <a:rPr lang="en-US" dirty="0" err="1"/>
              <a:t>vv_CustomerOrders</a:t>
            </a:r>
            <a:r>
              <a:rPr lang="en-US" dirty="0"/>
              <a:t>) that will List all </a:t>
            </a:r>
            <a:r>
              <a:rPr lang="en-US" dirty="0" err="1"/>
              <a:t>CustomerIds</a:t>
            </a:r>
            <a:r>
              <a:rPr lang="en-US" dirty="0"/>
              <a:t> and sum of total Orders per customer</a:t>
            </a:r>
          </a:p>
          <a:p>
            <a:r>
              <a:rPr lang="en-US" dirty="0"/>
              <a:t> Change the view to show Customer Names instead of </a:t>
            </a:r>
            <a:r>
              <a:rPr lang="en-US" dirty="0" err="1"/>
              <a:t>CustomerId</a:t>
            </a:r>
            <a:endParaRPr lang="en-US" dirty="0"/>
          </a:p>
          <a:p>
            <a:r>
              <a:rPr lang="en-US" dirty="0"/>
              <a:t> Change the view to show the results ordered by the customer with biggest total price</a:t>
            </a:r>
          </a:p>
          <a:p>
            <a:endParaRPr lang="en-US" dirty="0"/>
          </a:p>
          <a:p>
            <a:r>
              <a:rPr lang="en-US" dirty="0"/>
              <a:t> Create new view (</a:t>
            </a:r>
            <a:r>
              <a:rPr lang="en-US" dirty="0" err="1"/>
              <a:t>vv_EmployeeOrders</a:t>
            </a:r>
            <a:r>
              <a:rPr lang="en-US" dirty="0"/>
              <a:t>) that will List all Employees (</a:t>
            </a:r>
            <a:r>
              <a:rPr lang="en-US" dirty="0" err="1"/>
              <a:t>FirstName</a:t>
            </a:r>
            <a:r>
              <a:rPr lang="en-US" dirty="0"/>
              <a:t> and </a:t>
            </a:r>
            <a:r>
              <a:rPr lang="en-US" dirty="0" err="1"/>
              <a:t>LastName</a:t>
            </a:r>
            <a:r>
              <a:rPr lang="en-US" dirty="0"/>
              <a:t>) , Product name and total quantity </a:t>
            </a:r>
            <a:r>
              <a:rPr lang="en-US" dirty="0" smtClean="0"/>
              <a:t>sold </a:t>
            </a:r>
            <a:endParaRPr lang="en-US" dirty="0"/>
          </a:p>
          <a:p>
            <a:r>
              <a:rPr lang="en-US" dirty="0"/>
              <a:t> Alter the view to show only sales from Business entities belonging to region '</a:t>
            </a:r>
            <a:r>
              <a:rPr lang="en-US" dirty="0" err="1"/>
              <a:t>Skopski</a:t>
            </a:r>
            <a:r>
              <a:rPr lang="en-US" dirty="0"/>
              <a:t>'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Suggest a question about some information that needs to be extracted from the Order details table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515" y="904113"/>
            <a:ext cx="26098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26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check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Quiz, Discussion, Homework</a:t>
            </a:r>
          </a:p>
        </p:txBody>
      </p:sp>
    </p:spTree>
    <p:extLst>
      <p:ext uri="{BB962C8B-B14F-4D97-AF65-F5344CB8AC3E}">
        <p14:creationId xmlns:p14="http://schemas.microsoft.com/office/powerpoint/2010/main" val="22578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439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039"/>
            <a:ext cx="8596668" cy="520306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Can we assign multiple values to scalar variable?</a:t>
            </a:r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a.</a:t>
            </a:r>
            <a:r>
              <a:rPr lang="en-US" dirty="0"/>
              <a:t> </a:t>
            </a:r>
            <a:r>
              <a:rPr lang="en-US" dirty="0" smtClean="0"/>
              <a:t>Yes</a:t>
            </a:r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b. </a:t>
            </a:r>
            <a:r>
              <a:rPr lang="en-US" dirty="0" smtClean="0"/>
              <a:t>No</a:t>
            </a:r>
          </a:p>
          <a:p>
            <a:r>
              <a:rPr lang="en-US" dirty="0"/>
              <a:t>Can we </a:t>
            </a:r>
            <a:r>
              <a:rPr lang="en-US" dirty="0" smtClean="0"/>
              <a:t>have WHERE operator in the same statement with GROUP BY operator?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a</a:t>
            </a:r>
            <a:r>
              <a:rPr lang="en-US" b="1" dirty="0"/>
              <a:t>.</a:t>
            </a:r>
            <a:r>
              <a:rPr lang="en-US" dirty="0"/>
              <a:t> Yes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No</a:t>
            </a:r>
          </a:p>
          <a:p>
            <a:r>
              <a:rPr lang="en-US" dirty="0" smtClean="0"/>
              <a:t>Which SQL function is used to determine number of characters in the string?</a:t>
            </a:r>
          </a:p>
          <a:p>
            <a:pPr marL="457200" lvl="1" indent="0">
              <a:buNone/>
            </a:pPr>
            <a:r>
              <a:rPr lang="en-US" b="1" dirty="0" smtClean="0"/>
              <a:t>a</a:t>
            </a:r>
            <a:r>
              <a:rPr lang="en-US" b="1" dirty="0"/>
              <a:t>. </a:t>
            </a:r>
            <a:r>
              <a:rPr lang="en-US" dirty="0" smtClean="0"/>
              <a:t>LEFT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 smtClean="0"/>
              <a:t>STRING</a:t>
            </a:r>
          </a:p>
          <a:p>
            <a:pPr marL="457200" lvl="1" indent="0">
              <a:buNone/>
            </a:pPr>
            <a:r>
              <a:rPr lang="en-US" b="1" dirty="0" smtClean="0"/>
              <a:t>c. </a:t>
            </a:r>
            <a:r>
              <a:rPr lang="en-US" dirty="0" smtClean="0"/>
              <a:t>STRING_SIZE</a:t>
            </a:r>
          </a:p>
          <a:p>
            <a:pPr marL="457200" lvl="1" indent="0">
              <a:buNone/>
            </a:pPr>
            <a:r>
              <a:rPr lang="en-US" b="1" dirty="0" smtClean="0"/>
              <a:t>d</a:t>
            </a:r>
            <a:r>
              <a:rPr lang="en-US" b="1" dirty="0"/>
              <a:t>. </a:t>
            </a:r>
            <a:r>
              <a:rPr lang="en-US" dirty="0" smtClean="0"/>
              <a:t>LEN</a:t>
            </a:r>
          </a:p>
          <a:p>
            <a:r>
              <a:rPr lang="en-US" dirty="0" smtClean="0"/>
              <a:t>Which SQL function is used to concatenate multiple string records into single value?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dirty="0" smtClean="0"/>
              <a:t>a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en-US" dirty="0" smtClean="0"/>
              <a:t>AGG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b</a:t>
            </a:r>
            <a:r>
              <a:rPr lang="en-US" b="1" dirty="0"/>
              <a:t>. </a:t>
            </a:r>
            <a:r>
              <a:rPr lang="en-US" dirty="0" smtClean="0"/>
              <a:t>CONCAT 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 smtClean="0"/>
              <a:t>STRING_AGG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 smtClean="0"/>
              <a:t>MERGE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4517"/>
            <a:ext cx="8596668" cy="955964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1348"/>
            <a:ext cx="8596668" cy="5345723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 smtClean="0"/>
              <a:t>Session 1</a:t>
            </a:r>
          </a:p>
          <a:p>
            <a:r>
              <a:rPr lang="en-US" sz="2900" dirty="0" smtClean="0"/>
              <a:t>Session 2</a:t>
            </a:r>
          </a:p>
          <a:p>
            <a:r>
              <a:rPr lang="en-US" sz="2900" u="sng" dirty="0" smtClean="0"/>
              <a:t>Session 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Homework discussion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Built-In functions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900" dirty="0"/>
              <a:t>Workshop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900" dirty="0" smtClean="0"/>
              <a:t>Grouping functions</a:t>
            </a:r>
            <a:endParaRPr lang="en-US" sz="29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900" dirty="0" smtClean="0"/>
              <a:t>Aggregate </a:t>
            </a:r>
            <a:r>
              <a:rPr lang="en-US" sz="2900" dirty="0"/>
              <a:t>functions (Min, Max, Sum,  </a:t>
            </a:r>
            <a:r>
              <a:rPr lang="en-US" sz="2900" dirty="0" err="1"/>
              <a:t>Avg</a:t>
            </a:r>
            <a:r>
              <a:rPr lang="en-US" sz="2900" dirty="0"/>
              <a:t>, Count</a:t>
            </a:r>
            <a:r>
              <a:rPr lang="en-US" sz="2900" dirty="0" smtClean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900" dirty="0" smtClean="0"/>
              <a:t>Workshop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Filtering by </a:t>
            </a:r>
            <a:r>
              <a:rPr lang="en-US" sz="2900" dirty="0"/>
              <a:t>grouped </a:t>
            </a:r>
            <a:r>
              <a:rPr lang="en-US" sz="2900" dirty="0" smtClean="0"/>
              <a:t>data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900" dirty="0" smtClean="0"/>
              <a:t>Workshop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Views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900" dirty="0" smtClean="0"/>
              <a:t>Workshop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Knowledge </a:t>
            </a:r>
            <a:r>
              <a:rPr lang="en-US" sz="2900" dirty="0"/>
              <a:t>check (Quiz, Discussion, Homework)</a:t>
            </a:r>
          </a:p>
          <a:p>
            <a:r>
              <a:rPr lang="en-US" sz="2900" dirty="0" smtClean="0"/>
              <a:t>Session 4</a:t>
            </a:r>
          </a:p>
          <a:p>
            <a:r>
              <a:rPr lang="en-US" sz="2900" dirty="0" smtClean="0"/>
              <a:t>Session 5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1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5254580"/>
          </a:xfrm>
        </p:spPr>
        <p:txBody>
          <a:bodyPr>
            <a:normAutofit/>
          </a:bodyPr>
          <a:lstStyle/>
          <a:p>
            <a:r>
              <a:rPr lang="en-US" dirty="0" smtClean="0"/>
              <a:t>Can we group data from multiple records without using GROUP BY function?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a</a:t>
            </a:r>
            <a:r>
              <a:rPr lang="en-US" b="1" dirty="0"/>
              <a:t>. </a:t>
            </a:r>
            <a:r>
              <a:rPr lang="en-US" dirty="0" smtClean="0"/>
              <a:t>Yes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 smtClean="0"/>
              <a:t>No</a:t>
            </a:r>
            <a:endParaRPr lang="en-US" dirty="0"/>
          </a:p>
          <a:p>
            <a:r>
              <a:rPr lang="en-US" dirty="0" smtClean="0"/>
              <a:t>Which operator is used to filter the resultset by the result of aggregate function?</a:t>
            </a:r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a. </a:t>
            </a:r>
            <a:r>
              <a:rPr lang="en-US" dirty="0" smtClean="0"/>
              <a:t>FILTER</a:t>
            </a:r>
          </a:p>
          <a:p>
            <a:pPr marL="457200" lvl="1" indent="0">
              <a:buNone/>
            </a:pPr>
            <a:r>
              <a:rPr lang="en-US" b="1" dirty="0" smtClean="0"/>
              <a:t>b</a:t>
            </a:r>
            <a:r>
              <a:rPr lang="en-US" b="1" dirty="0"/>
              <a:t>. </a:t>
            </a:r>
            <a:r>
              <a:rPr lang="en-US" dirty="0" smtClean="0"/>
              <a:t>CHECK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 smtClean="0"/>
              <a:t>WHERE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 smtClean="0"/>
              <a:t>HAVING</a:t>
            </a:r>
            <a:endParaRPr lang="en-US" dirty="0"/>
          </a:p>
          <a:p>
            <a:r>
              <a:rPr lang="en-US" dirty="0" smtClean="0"/>
              <a:t>Can we have ORDER BY and HAVING operator in the same statement?</a:t>
            </a:r>
          </a:p>
          <a:p>
            <a:pPr marL="457200" lvl="1" indent="0">
              <a:buNone/>
            </a:pPr>
            <a:r>
              <a:rPr lang="en-US" b="1" dirty="0" smtClean="0"/>
              <a:t>a</a:t>
            </a:r>
            <a:r>
              <a:rPr lang="en-US" b="1" dirty="0"/>
              <a:t>. </a:t>
            </a:r>
            <a:r>
              <a:rPr lang="en-US" dirty="0" smtClean="0"/>
              <a:t>Yes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78288"/>
          </a:xfrm>
        </p:spPr>
        <p:txBody>
          <a:bodyPr>
            <a:normAutofit/>
          </a:bodyPr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039"/>
            <a:ext cx="8596668" cy="5479961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main difference between View and Indexed View?</a:t>
            </a:r>
          </a:p>
          <a:p>
            <a:r>
              <a:rPr lang="en-US" dirty="0" smtClean="0"/>
              <a:t>What is the purpose of SCHEMABINDING option in View creation?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discussion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</a:t>
            </a:r>
            <a:r>
              <a:rPr lang="en-US" dirty="0" smtClean="0"/>
              <a:t>functions -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3880773"/>
          </a:xfrm>
        </p:spPr>
        <p:txBody>
          <a:bodyPr/>
          <a:lstStyle/>
          <a:p>
            <a:r>
              <a:rPr lang="en-US" dirty="0" smtClean="0"/>
              <a:t>Scalar variable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Table variable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US" dirty="0" smtClean="0"/>
          </a:p>
          <a:p>
            <a:r>
              <a:rPr lang="en-US" dirty="0" smtClean="0"/>
              <a:t>Temp table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74228" y="2998554"/>
            <a:ext cx="87142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 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EmployeeList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4228" y="5045853"/>
            <a:ext cx="90573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EmployeeList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EmployeeList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4228" y="18450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7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</a:t>
            </a:r>
            <a:r>
              <a:rPr lang="en-US" dirty="0" smtClean="0"/>
              <a:t>functions – 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9693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LEFT(), RIGHT(), LEN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SUBSTRING</a:t>
            </a:r>
            <a:endParaRPr lang="en-US" dirty="0"/>
          </a:p>
          <a:p>
            <a:pPr lvl="1"/>
            <a:r>
              <a:rPr lang="en-US" dirty="0"/>
              <a:t>SUBSTRING ( expression ,start , length )</a:t>
            </a:r>
          </a:p>
          <a:p>
            <a:r>
              <a:rPr lang="en-US" dirty="0"/>
              <a:t>REPLACE</a:t>
            </a:r>
          </a:p>
          <a:p>
            <a:pPr lvl="1"/>
            <a:r>
              <a:rPr lang="en-US" dirty="0"/>
              <a:t>REPLACE ( </a:t>
            </a:r>
            <a:r>
              <a:rPr lang="en-US" dirty="0" err="1"/>
              <a:t>string_expression</a:t>
            </a:r>
            <a:r>
              <a:rPr lang="en-US" dirty="0"/>
              <a:t> , </a:t>
            </a:r>
            <a:r>
              <a:rPr lang="en-US" dirty="0" err="1"/>
              <a:t>string_pattern</a:t>
            </a:r>
            <a:r>
              <a:rPr lang="en-US" dirty="0"/>
              <a:t> , </a:t>
            </a:r>
            <a:r>
              <a:rPr lang="en-US" dirty="0" err="1"/>
              <a:t>string_replacement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Example: </a:t>
            </a:r>
            <a:endParaRPr lang="en-US" dirty="0"/>
          </a:p>
          <a:p>
            <a:endParaRPr lang="en-GB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3208" y="4120587"/>
            <a:ext cx="89032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LEFT(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LeftFunction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RIGHT(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RightFunction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LenFunction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SubstringFunction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REPLACE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Ale'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'X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ReplaceFunction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1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 -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66002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Declare scalar variable for storing </a:t>
            </a:r>
            <a:r>
              <a:rPr lang="en-US" dirty="0" err="1" smtClean="0"/>
              <a:t>FirstName</a:t>
            </a:r>
            <a:r>
              <a:rPr lang="en-US" dirty="0" smtClean="0"/>
              <a:t> values</a:t>
            </a:r>
          </a:p>
          <a:p>
            <a:pPr lvl="1"/>
            <a:r>
              <a:rPr lang="en-US" dirty="0" smtClean="0"/>
              <a:t>Assign value ‘Aleksandar’ to the </a:t>
            </a:r>
            <a:r>
              <a:rPr lang="en-US" dirty="0" err="1" smtClean="0"/>
              <a:t>FirstName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Find all Employees having </a:t>
            </a:r>
            <a:r>
              <a:rPr lang="en-US" dirty="0" err="1" smtClean="0"/>
              <a:t>FirstName</a:t>
            </a:r>
            <a:r>
              <a:rPr lang="en-US" dirty="0" smtClean="0"/>
              <a:t> same as the variable</a:t>
            </a:r>
          </a:p>
          <a:p>
            <a:r>
              <a:rPr lang="en-US" dirty="0" smtClean="0"/>
              <a:t>Declare table variable that will contain </a:t>
            </a:r>
            <a:r>
              <a:rPr lang="en-US" dirty="0" err="1" smtClean="0"/>
              <a:t>EmployeeId</a:t>
            </a:r>
            <a:r>
              <a:rPr lang="en-US" dirty="0" smtClean="0"/>
              <a:t> and </a:t>
            </a:r>
            <a:r>
              <a:rPr lang="en-US" dirty="0" err="1" smtClean="0"/>
              <a:t>DateOfBirth</a:t>
            </a:r>
            <a:endParaRPr lang="en-US" dirty="0" smtClean="0"/>
          </a:p>
          <a:p>
            <a:pPr lvl="1"/>
            <a:r>
              <a:rPr lang="en-US" dirty="0" smtClean="0"/>
              <a:t>Fill the table variable with all Female employees</a:t>
            </a:r>
          </a:p>
          <a:p>
            <a:r>
              <a:rPr lang="en-US" dirty="0" smtClean="0"/>
              <a:t>Declare temp table that will contain </a:t>
            </a:r>
            <a:r>
              <a:rPr lang="en-US" dirty="0" err="1" smtClean="0"/>
              <a:t>LastName</a:t>
            </a:r>
            <a:r>
              <a:rPr lang="en-US" dirty="0" smtClean="0"/>
              <a:t> and </a:t>
            </a:r>
            <a:r>
              <a:rPr lang="en-US" dirty="0" err="1" smtClean="0"/>
              <a:t>HireDate</a:t>
            </a:r>
            <a:r>
              <a:rPr lang="en-US" dirty="0" smtClean="0"/>
              <a:t> columns</a:t>
            </a:r>
          </a:p>
          <a:p>
            <a:pPr lvl="1"/>
            <a:r>
              <a:rPr lang="en-US" dirty="0" smtClean="0"/>
              <a:t>Fill the temp table with all Male employees having First Name starting with ‘A’</a:t>
            </a:r>
          </a:p>
          <a:p>
            <a:pPr lvl="1"/>
            <a:r>
              <a:rPr lang="en-GB" dirty="0" smtClean="0"/>
              <a:t>Retrieve the employees from the table which last name is with 7 characters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714" y="274320"/>
            <a:ext cx="40195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5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functions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Min, Max, Sum, </a:t>
            </a:r>
            <a:r>
              <a:rPr lang="en-US" dirty="0" err="1" smtClean="0"/>
              <a:t>Avg</a:t>
            </a:r>
            <a:r>
              <a:rPr lang="en-US" dirty="0" smtClean="0"/>
              <a:t>, Count, </a:t>
            </a:r>
            <a:r>
              <a:rPr lang="en-US" dirty="0" err="1" smtClean="0"/>
              <a:t>String_agg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grouped queries, you can arrange the rows you’re querying in groups and apply </a:t>
            </a:r>
            <a:r>
              <a:rPr lang="en-US" dirty="0" smtClean="0"/>
              <a:t>data analysis </a:t>
            </a:r>
            <a:r>
              <a:rPr lang="en-US" dirty="0"/>
              <a:t>computations like aggregate functions against those groups.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query becomes </a:t>
            </a:r>
            <a:r>
              <a:rPr lang="en-US" dirty="0" smtClean="0"/>
              <a:t>a grouped </a:t>
            </a:r>
            <a:r>
              <a:rPr lang="en-US" dirty="0"/>
              <a:t>query when you use a group function, a GROUP BY clause, or both</a:t>
            </a:r>
            <a:r>
              <a:rPr lang="en-US" dirty="0" smtClean="0"/>
              <a:t>.</a:t>
            </a:r>
          </a:p>
          <a:p>
            <a:r>
              <a:rPr lang="en-US" dirty="0"/>
              <a:t>A query that invokes a group function but doesn’t have an explicit GROUP BY clause </a:t>
            </a:r>
            <a:r>
              <a:rPr lang="en-US" dirty="0" smtClean="0"/>
              <a:t>arranges all </a:t>
            </a:r>
            <a:r>
              <a:rPr lang="en-US" dirty="0"/>
              <a:t>rows in one group. Consider the following query as an </a:t>
            </a: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8888" y="481040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(*)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Gender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243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13211</TotalTime>
  <Words>1014</Words>
  <Application>Microsoft Office PowerPoint</Application>
  <PresentationFormat>Widescreen</PresentationFormat>
  <Paragraphs>181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Welcome! Database Development and Design</vt:lpstr>
      <vt:lpstr>Agenda</vt:lpstr>
      <vt:lpstr>Homework discussion </vt:lpstr>
      <vt:lpstr>Built-In functions</vt:lpstr>
      <vt:lpstr>Built-In functions - Declarations</vt:lpstr>
      <vt:lpstr>Built-In functions – String functions</vt:lpstr>
      <vt:lpstr>Built-in functions - Workshop</vt:lpstr>
      <vt:lpstr>Grouping functions</vt:lpstr>
      <vt:lpstr>Grouping functions</vt:lpstr>
      <vt:lpstr>Grouping functions</vt:lpstr>
      <vt:lpstr>Grouping functions - Workshop</vt:lpstr>
      <vt:lpstr>Filtering by grouped data</vt:lpstr>
      <vt:lpstr>Grouping functions – filtering by grouped data</vt:lpstr>
      <vt:lpstr>Grouping functions filtering - Workshop</vt:lpstr>
      <vt:lpstr>Views</vt:lpstr>
      <vt:lpstr>View definition</vt:lpstr>
      <vt:lpstr>Views - Workshop</vt:lpstr>
      <vt:lpstr>Knowledge check</vt:lpstr>
      <vt:lpstr>Quiz</vt:lpstr>
      <vt:lpstr>Quiz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Development and Design</dc:title>
  <dc:creator>Igor Micev</dc:creator>
  <cp:lastModifiedBy>Windows User</cp:lastModifiedBy>
  <cp:revision>230</cp:revision>
  <dcterms:created xsi:type="dcterms:W3CDTF">2016-04-05T14:42:04Z</dcterms:created>
  <dcterms:modified xsi:type="dcterms:W3CDTF">2019-05-18T13:06:42Z</dcterms:modified>
</cp:coreProperties>
</file>