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97" r:id="rId2"/>
    <p:sldId id="300" r:id="rId3"/>
    <p:sldId id="358" r:id="rId4"/>
    <p:sldId id="359" r:id="rId5"/>
    <p:sldId id="357" r:id="rId6"/>
    <p:sldId id="390" r:id="rId7"/>
    <p:sldId id="391" r:id="rId8"/>
    <p:sldId id="394" r:id="rId9"/>
    <p:sldId id="392" r:id="rId10"/>
    <p:sldId id="393" r:id="rId11"/>
    <p:sldId id="395" r:id="rId12"/>
    <p:sldId id="396" r:id="rId13"/>
    <p:sldId id="399" r:id="rId14"/>
    <p:sldId id="345" r:id="rId15"/>
    <p:sldId id="281" r:id="rId16"/>
    <p:sldId id="282" r:id="rId17"/>
    <p:sldId id="400" r:id="rId18"/>
    <p:sldId id="402" r:id="rId19"/>
    <p:sldId id="403" r:id="rId20"/>
    <p:sldId id="4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F3FB5D-8415-4A51-99A8-AADF3388EC0A}">
          <p14:sldIdLst>
            <p14:sldId id="297"/>
            <p14:sldId id="300"/>
          </p14:sldIdLst>
        </p14:section>
        <p14:section name="Homework discussion" id="{C6D695D5-C5B1-40C7-960C-E8F014D5658A}">
          <p14:sldIdLst>
            <p14:sldId id="358"/>
          </p14:sldIdLst>
        </p14:section>
        <p14:section name="Grouping data" id="{BD2188F5-9A77-4138-9EA1-C2C5AE85EC5E}">
          <p14:sldIdLst>
            <p14:sldId id="359"/>
            <p14:sldId id="357"/>
            <p14:sldId id="390"/>
            <p14:sldId id="391"/>
          </p14:sldIdLst>
        </p14:section>
        <p14:section name="Filtering by grouped data" id="{EA36FF9C-C8D5-4322-89FD-7F21068038B2}">
          <p14:sldIdLst>
            <p14:sldId id="394"/>
            <p14:sldId id="392"/>
            <p14:sldId id="393"/>
          </p14:sldIdLst>
        </p14:section>
        <p14:section name="Views" id="{CFFE392E-95E9-4484-A479-E932D7096D3E}">
          <p14:sldIdLst>
            <p14:sldId id="395"/>
            <p14:sldId id="396"/>
            <p14:sldId id="399"/>
          </p14:sldIdLst>
        </p14:section>
        <p14:section name="Knowkedge check" id="{7F13F0BD-463B-4E66-B361-2CF87ADAE1D9}">
          <p14:sldIdLst>
            <p14:sldId id="345"/>
            <p14:sldId id="281"/>
            <p14:sldId id="282"/>
          </p14:sldIdLst>
        </p14:section>
        <p14:section name="Homework" id="{3638468B-2668-4040-841F-6E04CB1EAC2F}">
          <p14:sldIdLst>
            <p14:sldId id="400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636" autoAdjust="0"/>
  </p:normalViewPr>
  <p:slideViewPr>
    <p:cSldViewPr snapToGrid="0">
      <p:cViewPr varScale="1">
        <p:scale>
          <a:sx n="106" d="100"/>
          <a:sy n="106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2AC4-95A3-4C7D-BB88-DA8C525E531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3DEA-58EC-4007-8734-9A11230A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33DEA-58EC-4007-8734-9A11230A2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Welcome!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Database Development and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Developing and Design of databases using SQL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filtering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and filter only total orders greater then 635558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 and filter only total orders less then 100000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system. Filter only records where Total order amount is more then 4x bigger then </a:t>
            </a:r>
            <a:r>
              <a:rPr lang="en-US" dirty="0" smtClean="0"/>
              <a:t>average</a:t>
            </a:r>
          </a:p>
          <a:p>
            <a:r>
              <a:rPr lang="en-US" dirty="0" smtClean="0"/>
              <a:t>List all </a:t>
            </a:r>
            <a:r>
              <a:rPr lang="en-US" dirty="0" err="1" smtClean="0"/>
              <a:t>BusinessEntity</a:t>
            </a:r>
            <a:r>
              <a:rPr lang="en-US" dirty="0" smtClean="0"/>
              <a:t> names next to the other details from the previous query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315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smtClean="0"/>
              <a:t>views </a:t>
            </a:r>
            <a:r>
              <a:rPr lang="en-US" dirty="0"/>
              <a:t>you can present the contents of one or more base data </a:t>
            </a:r>
            <a:r>
              <a:rPr lang="en-US" dirty="0" smtClean="0"/>
              <a:t>tables to </a:t>
            </a:r>
            <a:r>
              <a:rPr lang="en-US" dirty="0"/>
              <a:t>users, and you can encapsulate complex logic such as joins and filters so that the user </a:t>
            </a:r>
            <a:r>
              <a:rPr lang="en-US" dirty="0" smtClean="0"/>
              <a:t>does not </a:t>
            </a:r>
            <a:r>
              <a:rPr lang="en-US" dirty="0"/>
              <a:t>need to remember </a:t>
            </a:r>
            <a:r>
              <a:rPr lang="en-US" dirty="0" smtClean="0"/>
              <a:t>them.</a:t>
            </a:r>
          </a:p>
          <a:p>
            <a:r>
              <a:rPr lang="en-US" dirty="0"/>
              <a:t>To create a view, you name the view and then specify the SELECT statement that </a:t>
            </a:r>
            <a:r>
              <a:rPr lang="en-US" dirty="0" smtClean="0"/>
              <a:t>will constitute </a:t>
            </a:r>
            <a:r>
              <a:rPr lang="en-US" dirty="0"/>
              <a:t>the view</a:t>
            </a:r>
            <a:r>
              <a:rPr lang="en-US" dirty="0" smtClean="0"/>
              <a:t>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78" y="3108960"/>
            <a:ext cx="4019550" cy="2695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3752" y="51766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MaleEmployees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Id,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'M'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752" y="33796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,...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5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2160589"/>
            <a:ext cx="9326880" cy="3880773"/>
          </a:xfrm>
        </p:spPr>
        <p:txBody>
          <a:bodyPr>
            <a:normAutofit fontScale="92500"/>
          </a:bodyPr>
          <a:lstStyle/>
          <a:p>
            <a:r>
              <a:rPr lang="en-US" dirty="0"/>
              <a:t> Create new view (</a:t>
            </a:r>
            <a:r>
              <a:rPr lang="en-US" dirty="0" err="1"/>
              <a:t>vv_CustomerOrders</a:t>
            </a:r>
            <a:r>
              <a:rPr lang="en-US" dirty="0"/>
              <a:t>) that will List all </a:t>
            </a:r>
            <a:r>
              <a:rPr lang="en-US" dirty="0" err="1"/>
              <a:t>CustomerIds</a:t>
            </a:r>
            <a:r>
              <a:rPr lang="en-US" dirty="0"/>
              <a:t> and sum of total Orders per customer</a:t>
            </a:r>
          </a:p>
          <a:p>
            <a:r>
              <a:rPr lang="en-US" dirty="0"/>
              <a:t> Change the view to show Customer Names instead of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Change the view to show the results ordered by the customer with biggest total price</a:t>
            </a:r>
          </a:p>
          <a:p>
            <a:endParaRPr lang="en-US" dirty="0"/>
          </a:p>
          <a:p>
            <a:r>
              <a:rPr lang="en-US" dirty="0"/>
              <a:t> Create new view (</a:t>
            </a:r>
            <a:r>
              <a:rPr lang="en-US" dirty="0" err="1"/>
              <a:t>vv_EmployeeOrders</a:t>
            </a:r>
            <a:r>
              <a:rPr lang="en-US" dirty="0"/>
              <a:t>) that will List all Employees (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) , Product name and total quantity </a:t>
            </a:r>
            <a:r>
              <a:rPr lang="en-US" dirty="0" smtClean="0"/>
              <a:t>sold </a:t>
            </a:r>
            <a:endParaRPr lang="en-US" dirty="0"/>
          </a:p>
          <a:p>
            <a:r>
              <a:rPr lang="en-US" dirty="0"/>
              <a:t> Alter the view to show only sales from Business entities belonging to region '</a:t>
            </a:r>
            <a:r>
              <a:rPr lang="en-US" dirty="0" err="1"/>
              <a:t>Skopski</a:t>
            </a:r>
            <a:r>
              <a:rPr lang="en-US" dirty="0"/>
              <a:t>'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 details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515" y="904113"/>
            <a:ext cx="26098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check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22578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we </a:t>
            </a:r>
            <a:r>
              <a:rPr lang="en-US" dirty="0" smtClean="0"/>
              <a:t>have WHERE operator in the same statement with GROUP BY operator?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Yes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No</a:t>
            </a:r>
          </a:p>
          <a:p>
            <a:r>
              <a:rPr lang="en-US" dirty="0" smtClean="0"/>
              <a:t>Which SQL function is used to concatenate multiple string records into single value?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 smtClean="0"/>
              <a:t>a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dirty="0" smtClean="0"/>
              <a:t>AGG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CONCAT 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STRING_AGG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MERGE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/>
          </a:bodyPr>
          <a:lstStyle/>
          <a:p>
            <a:r>
              <a:rPr lang="en-US" dirty="0" smtClean="0"/>
              <a:t>Can we group data from multiple records without using GROUP BY function?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  <a:p>
            <a:r>
              <a:rPr lang="en-US" dirty="0" smtClean="0"/>
              <a:t>Which operator is used to filter the resultset by the result of aggregate function?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/>
              <a:t>a. </a:t>
            </a:r>
            <a:r>
              <a:rPr lang="en-US" dirty="0" smtClean="0"/>
              <a:t>FILTER</a:t>
            </a:r>
          </a:p>
          <a:p>
            <a:pPr marL="457200" lvl="1" indent="0">
              <a:buNone/>
            </a:pPr>
            <a:r>
              <a:rPr lang="en-US" b="1" dirty="0" smtClean="0"/>
              <a:t>b</a:t>
            </a:r>
            <a:r>
              <a:rPr lang="en-US" b="1" dirty="0"/>
              <a:t>. </a:t>
            </a:r>
            <a:r>
              <a:rPr lang="en-US" dirty="0" smtClean="0"/>
              <a:t>CHECK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smtClean="0"/>
              <a:t>WHERE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smtClean="0"/>
              <a:t>HAVING</a:t>
            </a:r>
            <a:endParaRPr lang="en-US" dirty="0"/>
          </a:p>
          <a:p>
            <a:r>
              <a:rPr lang="en-US" dirty="0" smtClean="0"/>
              <a:t>Can we have ORDER BY and HAVING operator in the same statement?</a:t>
            </a:r>
          </a:p>
          <a:p>
            <a:pPr marL="457200" lvl="1" indent="0">
              <a:buNone/>
            </a:pPr>
            <a:r>
              <a:rPr lang="en-US" b="1" dirty="0" smtClean="0"/>
              <a:t>a</a:t>
            </a:r>
            <a:r>
              <a:rPr lang="en-US" b="1" dirty="0"/>
              <a:t>. </a:t>
            </a:r>
            <a:r>
              <a:rPr lang="en-US" dirty="0" smtClean="0"/>
              <a:t>Yes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Homework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4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 smtClean="0"/>
              <a:t>1</a:t>
            </a:r>
            <a:r>
              <a:rPr lang="mk-MK" dirty="0" smtClean="0"/>
              <a:t>/</a:t>
            </a:r>
            <a:r>
              <a:rPr lang="en-US" dirty="0" smtClean="0"/>
              <a:t>3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in the system</a:t>
            </a:r>
          </a:p>
          <a:p>
            <a:r>
              <a:rPr lang="en-US" dirty="0"/>
              <a:t>Calculate the count of all grades per Teacher in the system</a:t>
            </a:r>
          </a:p>
          <a:p>
            <a:r>
              <a:rPr lang="en-US" dirty="0"/>
              <a:t>Calculate the count of all grades per Teacher in the system for first 100 Students (ID &lt; 100)</a:t>
            </a:r>
          </a:p>
          <a:p>
            <a:r>
              <a:rPr lang="en-US" dirty="0"/>
              <a:t>Find the Maximal Grade, and the Average Grade per Student on all grades in the system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9164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5624F9-B711-4FC6-8E9F-742526A0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 smtClean="0"/>
              <a:t>2/3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19AFA7-0A3C-4606-9F32-1D2D20C9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count of all grades per Teacher in the system and filter only grade count greater then 200</a:t>
            </a:r>
          </a:p>
          <a:p>
            <a:r>
              <a:rPr lang="en-US" dirty="0"/>
              <a:t>Calculate the count of all grades per Teacher in the system for first 100 Students (ID &lt; 100) and filter teachers with more than 50 Grade count</a:t>
            </a:r>
          </a:p>
          <a:p>
            <a:r>
              <a:rPr lang="en-US" dirty="0"/>
              <a:t>Find the Grade Count, Maximal Grade, and the Average Grade per Student on all grades in the system. Filter only records where Maximal Grade is equal to Average Grade</a:t>
            </a:r>
          </a:p>
          <a:p>
            <a:r>
              <a:rPr lang="en-US" dirty="0"/>
              <a:t>List Student First Name and Last Name next to the other details from previous query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03451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 smtClean="0"/>
              <a:t>Session 1</a:t>
            </a:r>
          </a:p>
          <a:p>
            <a:r>
              <a:rPr lang="en-US" sz="2900" dirty="0" smtClean="0"/>
              <a:t>Session 2</a:t>
            </a:r>
          </a:p>
          <a:p>
            <a:r>
              <a:rPr lang="en-US" sz="2900" u="sng" dirty="0" smtClean="0"/>
              <a:t>Session 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Homework discussion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900" dirty="0" smtClean="0"/>
              <a:t>Grouping functions</a:t>
            </a:r>
            <a:endParaRPr lang="en-US" sz="29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Aggregate </a:t>
            </a:r>
            <a:r>
              <a:rPr lang="en-US" sz="2900" dirty="0"/>
              <a:t>functions (Min, Max, Sum,  </a:t>
            </a:r>
            <a:r>
              <a:rPr lang="en-US" sz="2900" dirty="0" err="1"/>
              <a:t>Avg</a:t>
            </a:r>
            <a:r>
              <a:rPr lang="en-US" sz="2900" dirty="0"/>
              <a:t>, Count</a:t>
            </a:r>
            <a:r>
              <a:rPr lang="en-US" sz="29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Filtering by </a:t>
            </a:r>
            <a:r>
              <a:rPr lang="en-US" sz="2900" dirty="0"/>
              <a:t>grouped </a:t>
            </a:r>
            <a:r>
              <a:rPr lang="en-US" sz="2900" dirty="0" smtClean="0"/>
              <a:t>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Views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 smtClean="0"/>
              <a:t>Workshop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Knowledge </a:t>
            </a:r>
            <a:r>
              <a:rPr lang="en-US" sz="2900" dirty="0"/>
              <a:t>check (Quiz, Discussion, Homework)</a:t>
            </a:r>
          </a:p>
          <a:p>
            <a:r>
              <a:rPr lang="en-US" sz="2900" dirty="0" smtClean="0"/>
              <a:t>Session 4</a:t>
            </a:r>
          </a:p>
          <a:p>
            <a:r>
              <a:rPr lang="en-US" sz="2900" dirty="0" smtClean="0"/>
              <a:t>Session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F7738A-FD6F-49D4-B79B-FD3113C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  <a:r>
              <a:rPr lang="mk-MK" dirty="0"/>
              <a:t> </a:t>
            </a:r>
            <a:r>
              <a:rPr lang="en-US" dirty="0" smtClean="0"/>
              <a:t>3/3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722F95-08C4-464F-A600-DC906632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view (</a:t>
            </a:r>
            <a:r>
              <a:rPr lang="en-US" dirty="0" err="1"/>
              <a:t>vv_StudentGrades</a:t>
            </a:r>
            <a:r>
              <a:rPr lang="en-US" dirty="0"/>
              <a:t>) that will List all </a:t>
            </a:r>
            <a:r>
              <a:rPr lang="en-US" dirty="0" err="1"/>
              <a:t>StudentIds</a:t>
            </a:r>
            <a:r>
              <a:rPr lang="en-US" dirty="0"/>
              <a:t> and count of Grades per student</a:t>
            </a:r>
          </a:p>
          <a:p>
            <a:r>
              <a:rPr lang="en-US" dirty="0"/>
              <a:t>Change the view to show Student First and Last Names instead of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List all rows from view ordered by biggest Grade Count</a:t>
            </a:r>
          </a:p>
          <a:p>
            <a:endParaRPr lang="en-US" dirty="0"/>
          </a:p>
          <a:p>
            <a:r>
              <a:rPr lang="en-US" dirty="0"/>
              <a:t>Create new view (</a:t>
            </a:r>
            <a:r>
              <a:rPr lang="en-US" dirty="0" err="1"/>
              <a:t>vv_StudentGradeDetails</a:t>
            </a:r>
            <a:r>
              <a:rPr lang="en-US" dirty="0"/>
              <a:t>) that will List all Students (FirstName and </a:t>
            </a:r>
            <a:r>
              <a:rPr lang="en-US" dirty="0" err="1"/>
              <a:t>LastName</a:t>
            </a:r>
            <a:r>
              <a:rPr lang="en-US" dirty="0"/>
              <a:t>) and Count the courses he passed through the exam(</a:t>
            </a:r>
            <a:r>
              <a:rPr lang="en-US" dirty="0" err="1"/>
              <a:t>Ispit</a:t>
            </a:r>
            <a:r>
              <a:rPr lang="en-US" dirty="0"/>
              <a:t>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531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Homework discussion</a:t>
            </a:r>
            <a:br>
              <a:rPr lang="en-US" dirty="0" smtClean="0"/>
            </a:b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Session 1</a:t>
            </a:r>
            <a:b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Session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Min, Max, Sum, </a:t>
            </a:r>
            <a:r>
              <a:rPr lang="en-US" dirty="0" err="1" smtClean="0"/>
              <a:t>Avg</a:t>
            </a:r>
            <a:r>
              <a:rPr lang="en-US" dirty="0" smtClean="0"/>
              <a:t>, Count, </a:t>
            </a:r>
            <a:r>
              <a:rPr lang="en-US" dirty="0" err="1" smtClean="0"/>
              <a:t>String_agg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grouped queries, you can arrange the rows you’re querying in groups and apply </a:t>
            </a:r>
            <a:r>
              <a:rPr lang="en-US" dirty="0" smtClean="0"/>
              <a:t>data analysis </a:t>
            </a:r>
            <a:r>
              <a:rPr lang="en-US" dirty="0"/>
              <a:t>computations like aggregate functions against those groups.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query becomes </a:t>
            </a:r>
            <a:r>
              <a:rPr lang="en-US" dirty="0" smtClean="0"/>
              <a:t>a grouped </a:t>
            </a:r>
            <a:r>
              <a:rPr lang="en-US" dirty="0"/>
              <a:t>query when you use a group function, a GROUP BY clause, or both</a:t>
            </a:r>
            <a:r>
              <a:rPr lang="en-US" dirty="0" smtClean="0"/>
              <a:t>.</a:t>
            </a:r>
          </a:p>
          <a:p>
            <a:r>
              <a:rPr lang="en-US" dirty="0"/>
              <a:t>A query that invokes a group function but doesn’t have an explicit GROUP BY clause </a:t>
            </a:r>
            <a:r>
              <a:rPr lang="en-US" dirty="0" smtClean="0"/>
              <a:t>arranges all </a:t>
            </a:r>
            <a:r>
              <a:rPr lang="en-US" dirty="0"/>
              <a:t>rows in one group. Consider the following query as an </a:t>
            </a: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8888" y="481040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(*)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2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aggregation functions</a:t>
            </a:r>
          </a:p>
          <a:p>
            <a:pPr lvl="1"/>
            <a:r>
              <a:rPr lang="en-US" b="1" dirty="0" smtClean="0"/>
              <a:t>COUNT</a:t>
            </a:r>
            <a:endParaRPr lang="en-US" b="1" dirty="0"/>
          </a:p>
          <a:p>
            <a:pPr lvl="1"/>
            <a:r>
              <a:rPr lang="en-US" b="1" dirty="0"/>
              <a:t>SUM</a:t>
            </a:r>
          </a:p>
          <a:p>
            <a:pPr lvl="1"/>
            <a:r>
              <a:rPr lang="en-US" b="1" dirty="0"/>
              <a:t>AVG</a:t>
            </a:r>
          </a:p>
          <a:p>
            <a:pPr lvl="1"/>
            <a:r>
              <a:rPr lang="en-US" b="1" dirty="0"/>
              <a:t>MIN</a:t>
            </a:r>
          </a:p>
          <a:p>
            <a:pPr lvl="1"/>
            <a:r>
              <a:rPr lang="en-US" b="1" dirty="0"/>
              <a:t>MAX</a:t>
            </a:r>
          </a:p>
          <a:p>
            <a:r>
              <a:rPr lang="en-US" dirty="0" smtClean="0"/>
              <a:t>String aggregation functions</a:t>
            </a:r>
          </a:p>
          <a:p>
            <a:pPr lvl="1"/>
            <a:r>
              <a:rPr lang="en-US" b="1" dirty="0" smtClean="0"/>
              <a:t>STRING_AGG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082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-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</a:t>
            </a:r>
            <a:r>
              <a:rPr lang="en-US" dirty="0"/>
              <a:t>the total amount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/>
              <a:t>Calculate the total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 from Customers with ID &lt; 20</a:t>
            </a:r>
          </a:p>
          <a:p>
            <a:r>
              <a:rPr lang="en-US" dirty="0"/>
              <a:t>Find the Maximal Order amount, and the Average Order amount per </a:t>
            </a:r>
            <a:r>
              <a:rPr lang="en-US" dirty="0" err="1"/>
              <a:t>BusinessEntity</a:t>
            </a:r>
            <a:r>
              <a:rPr lang="en-US" dirty="0"/>
              <a:t> on all orders in the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Suggest a question about some information that needs to be extracted from the Orders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84" y="2331148"/>
            <a:ext cx="2314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grouped data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HAVING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functions – filtering by grouped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often we need to perform search operations on already aggregated data</a:t>
            </a:r>
          </a:p>
          <a:p>
            <a:r>
              <a:rPr lang="en-US" dirty="0" smtClean="0"/>
              <a:t>WHERE expression filter the resultset before grouping</a:t>
            </a:r>
          </a:p>
          <a:p>
            <a:r>
              <a:rPr lang="en-US" dirty="0" smtClean="0"/>
              <a:t>HAVING operator is used to filter data after grouping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336" y="4287036"/>
            <a:ext cx="6928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[Order]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BusinessEntityId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628920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656" y="4287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Table1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Column1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6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13234</TotalTime>
  <Words>975</Words>
  <Application>Microsoft Office PowerPoint</Application>
  <PresentationFormat>Widescreen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Welcome! Database Development and Design</vt:lpstr>
      <vt:lpstr>Agenda</vt:lpstr>
      <vt:lpstr>Homework discussion  Session 1  Session 2 </vt:lpstr>
      <vt:lpstr>Grouping functions</vt:lpstr>
      <vt:lpstr>Grouping functions</vt:lpstr>
      <vt:lpstr>Grouping functions</vt:lpstr>
      <vt:lpstr>Grouping functions - Workshop</vt:lpstr>
      <vt:lpstr>Filtering by grouped data</vt:lpstr>
      <vt:lpstr>Grouping functions – filtering by grouped data</vt:lpstr>
      <vt:lpstr>Grouping functions filtering - Workshop</vt:lpstr>
      <vt:lpstr>Views</vt:lpstr>
      <vt:lpstr>View definition</vt:lpstr>
      <vt:lpstr>Views - Workshop</vt:lpstr>
      <vt:lpstr>Knowledge check</vt:lpstr>
      <vt:lpstr>Quiz</vt:lpstr>
      <vt:lpstr>Quiz</vt:lpstr>
      <vt:lpstr> Homework </vt:lpstr>
      <vt:lpstr>Homework requirement 1/3</vt:lpstr>
      <vt:lpstr>Homework requirement 2/3</vt:lpstr>
      <vt:lpstr>Homework requirement 3/3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and Design</dc:title>
  <dc:creator>Igor Micev</dc:creator>
  <cp:lastModifiedBy>Dejan Blazheski</cp:lastModifiedBy>
  <cp:revision>234</cp:revision>
  <dcterms:created xsi:type="dcterms:W3CDTF">2016-04-05T14:42:04Z</dcterms:created>
  <dcterms:modified xsi:type="dcterms:W3CDTF">2019-05-18T08:47:34Z</dcterms:modified>
</cp:coreProperties>
</file>