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2" r:id="rId3"/>
    <p:sldId id="276" r:id="rId4"/>
    <p:sldId id="27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AB71-7332-408F-89E7-845549A03FCE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B1D0-3822-4B66-A108-E579E75D5E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308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548E9-095C-4A90-BBB6-A5596688FFA0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807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02D3-95DE-8762-40EB-1594023C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EEE8D-E3FB-BEF0-A323-F3C0C3976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A857-8D95-3A8F-D1A4-83E4EF40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B68D-49B3-B5DF-2F23-5BE638ED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EA9C-98E8-1213-D6E4-431E91D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54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5534-A6D2-3AB5-3108-DCCF423F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F7F45-6746-070A-A2B6-A9B0FFB4D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F118-B9FA-DEC2-068A-ECA18BEA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94E9-9136-507F-5FD3-E54BC9EB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B01D-57C0-E9B1-2DFE-EA2BF6DF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69777-0B64-C93F-0E2D-B43750A35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29665-CB27-4EF2-CB81-6179DBCB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5766-6ADD-8B2C-9563-5653ED0F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0B99-E3CC-74FA-3658-BCAA4B56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6C9C-0F7E-83FA-42D2-1C863F7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408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06D0-CBDC-00CA-3B73-347ED9CB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8B9C-54D1-2288-DE08-69E7893E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012A-A5A6-F1F1-84B9-A30C6B5E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CE82-AB20-A7EA-0E9F-369B52FE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09BB-AD62-0688-0BC7-6DCE7382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46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9E48-88F8-C623-4366-CD5EBCEE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82C8-CD8E-971A-A809-7913C040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CD20-F862-F8B6-E3F4-2FE71FBA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A7DB-0E4C-DE0C-3F1D-3822F94D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FEDE-68A8-1DEC-E018-DDF19B8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129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3B37-32F5-0323-4307-FF389837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D6C6-4738-CD0E-957B-9214CB65F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66B50-AC5D-2EA4-BC56-D7CB7ECB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37FE-3A0D-D7DF-480D-AC47D7A7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3E71F-ED40-D452-7BF8-C511D9CB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E2EDA-0AB3-2C4D-AD68-BD4AE7E1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40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E624-B264-0CB0-A8ED-F5DDD3A9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81E0-8990-EAC3-7B05-EFCD97E7D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D1F9B-6E28-EFD3-B65C-55E89DA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7C9E0-7AD0-AA0E-8FDB-DD4EC63D9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FA8E7-EFD0-578E-277E-4FBA5C50F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39B51-BCF7-4E53-C65B-DC0651AE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128F8-7126-CCAF-A104-34A37B99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E3C05-F0B4-1D3C-8853-9D47C680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19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EC57-3C52-23EE-792E-91C6E888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7440A-440F-B87C-DF4B-152EEEAF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238D2-BFBA-AC6C-EC96-B2B6C0FC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3F0B-2228-371D-B272-CEADD8E3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427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BFCA1-128D-A17B-44DD-C2BF8860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6D851-B6A1-3C1A-9DCD-D9A4D625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55F2-9637-2E1E-D382-7D950D38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250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7C6D-B9D3-AC31-2D87-AE609E4B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EA32-7327-A482-6116-90B045A0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801E-4C26-DE41-8DB7-34A85299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B33B-CF63-92CD-B30F-DCB53A56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8F32-7882-A5D0-9268-84E326B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86C5-CEF4-139C-8AF2-FFD4877D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51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41B9-5A11-1347-A924-4156E48B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1B8F6-66D0-4332-A226-0CEF981CF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934A-C7B0-BCD0-BCC6-158FA6E2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433D-F82A-A42D-BB10-FBCE96ED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6608-CDCE-D9C0-04EE-CBC24E04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F445D-4E2A-523B-BE74-2DB062FB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1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E9D5D-1D28-9B66-7106-8549FE2D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8F48-91A3-2DF2-8737-810A5ECB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73E7-8B62-E3D9-D949-C4033737D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74A1-9E05-FBF6-A264-DC5B3AFEF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C548-6920-0331-38FA-FE1F49E6C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74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ce.org.uk/guidance/ng188/resources/covid19-rapid-guideline-managing-the-longterm-effects-of-covid19-pdf-51035515742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77D89-A156-4EF0-B25C-7A99CF96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>
                <a:solidFill>
                  <a:srgbClr val="FFFFFF"/>
                </a:solidFill>
              </a:rPr>
              <a:t>Prototype Long COVID model</a:t>
            </a:r>
            <a:endParaRPr lang="en-NL" sz="4800" b="1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292D2A-1694-04CB-132F-416B8EECA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824" y="4664636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Ângela Jornada Ben, Elizabeth Berghuis-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Mutubuki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Johanna M. van Dongen,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Idah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Kinya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Welcome Wami, Gershim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Asiki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Isaac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Kisinagani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Menno D. de Jong, Judith E. Bosmans, Constance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Schultsz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Anna Vassal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248">
            <a:extLst>
              <a:ext uri="{FF2B5EF4-FFF2-40B4-BE49-F238E27FC236}">
                <a16:creationId xmlns:a16="http://schemas.microsoft.com/office/drawing/2014/main" id="{B06A0681-FEE8-9205-574D-AC4117E62331}"/>
              </a:ext>
            </a:extLst>
          </p:cNvPr>
          <p:cNvSpPr/>
          <p:nvPr/>
        </p:nvSpPr>
        <p:spPr>
          <a:xfrm>
            <a:off x="1866712" y="1401731"/>
            <a:ext cx="4595547" cy="3546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8673011-7C7B-AD7F-5A24-3DB67EF02C85}"/>
              </a:ext>
            </a:extLst>
          </p:cNvPr>
          <p:cNvSpPr/>
          <p:nvPr/>
        </p:nvSpPr>
        <p:spPr>
          <a:xfrm>
            <a:off x="6507378" y="1404401"/>
            <a:ext cx="4538850" cy="3544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 descr="Covid-19 with solid fill">
            <a:extLst>
              <a:ext uri="{FF2B5EF4-FFF2-40B4-BE49-F238E27FC236}">
                <a16:creationId xmlns:a16="http://schemas.microsoft.com/office/drawing/2014/main" id="{2DE565F7-4558-F433-3DC4-7CDE1006A07B}"/>
              </a:ext>
            </a:extLst>
          </p:cNvPr>
          <p:cNvSpPr/>
          <p:nvPr/>
        </p:nvSpPr>
        <p:spPr>
          <a:xfrm>
            <a:off x="817384" y="3374486"/>
            <a:ext cx="524156" cy="530808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426EA-84E5-BF4E-217B-F955F3020AAE}"/>
              </a:ext>
            </a:extLst>
          </p:cNvPr>
          <p:cNvSpPr txBox="1"/>
          <p:nvPr/>
        </p:nvSpPr>
        <p:spPr>
          <a:xfrm>
            <a:off x="601121" y="3931184"/>
            <a:ext cx="97535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COVID-19 infection</a:t>
            </a:r>
          </a:p>
          <a:p>
            <a:pPr algn="ctr"/>
            <a:r>
              <a:rPr lang="en-GB" sz="800" dirty="0"/>
              <a:t>PCR +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E7DC58-77A0-875E-6204-7769929A8D8F}"/>
              </a:ext>
            </a:extLst>
          </p:cNvPr>
          <p:cNvCxnSpPr/>
          <p:nvPr/>
        </p:nvCxnSpPr>
        <p:spPr>
          <a:xfrm>
            <a:off x="11794508" y="3165049"/>
            <a:ext cx="0" cy="12600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4E1B0C-FC67-F376-87A0-33C0993879B6}"/>
              </a:ext>
            </a:extLst>
          </p:cNvPr>
          <p:cNvCxnSpPr>
            <a:cxnSpLocks/>
          </p:cNvCxnSpPr>
          <p:nvPr/>
        </p:nvCxnSpPr>
        <p:spPr>
          <a:xfrm>
            <a:off x="2548985" y="2000229"/>
            <a:ext cx="0" cy="160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E801CE2-228F-B01F-9C13-AF698BF5F908}"/>
              </a:ext>
            </a:extLst>
          </p:cNvPr>
          <p:cNvSpPr/>
          <p:nvPr/>
        </p:nvSpPr>
        <p:spPr>
          <a:xfrm>
            <a:off x="3258128" y="3270620"/>
            <a:ext cx="762001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Mild/</a:t>
            </a:r>
          </a:p>
          <a:p>
            <a:pPr algn="ctr"/>
            <a:r>
              <a:rPr lang="en-GB" sz="800" dirty="0"/>
              <a:t>Mod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74AC152-8C82-AE4A-064F-9455243E589F}"/>
              </a:ext>
            </a:extLst>
          </p:cNvPr>
          <p:cNvCxnSpPr/>
          <p:nvPr/>
        </p:nvCxnSpPr>
        <p:spPr>
          <a:xfrm>
            <a:off x="3946107" y="3597183"/>
            <a:ext cx="3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C609D00A-4451-2B62-6D5D-3DE4063B4135}"/>
              </a:ext>
            </a:extLst>
          </p:cNvPr>
          <p:cNvSpPr/>
          <p:nvPr/>
        </p:nvSpPr>
        <p:spPr>
          <a:xfrm>
            <a:off x="4329283" y="3229156"/>
            <a:ext cx="743855" cy="67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Severe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D3E3ABE-67E7-DE34-629D-D5D5D48F59B3}"/>
              </a:ext>
            </a:extLst>
          </p:cNvPr>
          <p:cNvCxnSpPr/>
          <p:nvPr/>
        </p:nvCxnSpPr>
        <p:spPr>
          <a:xfrm>
            <a:off x="5017262" y="3597183"/>
            <a:ext cx="3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70E5BE8-CEC6-3B44-7280-B3916853AB01}"/>
              </a:ext>
            </a:extLst>
          </p:cNvPr>
          <p:cNvSpPr/>
          <p:nvPr/>
        </p:nvSpPr>
        <p:spPr>
          <a:xfrm>
            <a:off x="5400438" y="3270620"/>
            <a:ext cx="743858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Critical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30F3C7-C596-4509-55FC-5FF4ED5B33C1}"/>
              </a:ext>
            </a:extLst>
          </p:cNvPr>
          <p:cNvCxnSpPr/>
          <p:nvPr/>
        </p:nvCxnSpPr>
        <p:spPr>
          <a:xfrm>
            <a:off x="1821269" y="1171764"/>
            <a:ext cx="0" cy="2960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3FE1F93-9326-F465-05E8-EC0172FEE0E5}"/>
              </a:ext>
            </a:extLst>
          </p:cNvPr>
          <p:cNvCxnSpPr/>
          <p:nvPr/>
        </p:nvCxnSpPr>
        <p:spPr>
          <a:xfrm>
            <a:off x="6477605" y="1164917"/>
            <a:ext cx="0" cy="2960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90970-67F5-0DA6-6823-B1A397895035}"/>
              </a:ext>
            </a:extLst>
          </p:cNvPr>
          <p:cNvSpPr txBox="1"/>
          <p:nvPr/>
        </p:nvSpPr>
        <p:spPr>
          <a:xfrm>
            <a:off x="3313166" y="1212087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4 weeks</a:t>
            </a:r>
            <a:endParaRPr lang="en-NL" sz="8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AABD62D-1DA2-5128-095B-9E3C5DFA4970}"/>
              </a:ext>
            </a:extLst>
          </p:cNvPr>
          <p:cNvSpPr txBox="1"/>
          <p:nvPr/>
        </p:nvSpPr>
        <p:spPr>
          <a:xfrm>
            <a:off x="7822176" y="1205240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12 weeks</a:t>
            </a:r>
            <a:endParaRPr lang="en-NL" sz="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C26683-E884-8E2E-32E2-D2FBF4D37921}"/>
              </a:ext>
            </a:extLst>
          </p:cNvPr>
          <p:cNvSpPr txBox="1"/>
          <p:nvPr/>
        </p:nvSpPr>
        <p:spPr>
          <a:xfrm>
            <a:off x="6498450" y="9073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N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3EBA14-2408-405C-D11C-1646FAB3CD1E}"/>
              </a:ext>
            </a:extLst>
          </p:cNvPr>
          <p:cNvCxnSpPr>
            <a:cxnSpLocks/>
          </p:cNvCxnSpPr>
          <p:nvPr/>
        </p:nvCxnSpPr>
        <p:spPr>
          <a:xfrm>
            <a:off x="2548985" y="2010142"/>
            <a:ext cx="389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0015143-A7D7-BF98-030A-EB15EDA5E811}"/>
              </a:ext>
            </a:extLst>
          </p:cNvPr>
          <p:cNvCxnSpPr>
            <a:cxnSpLocks/>
          </p:cNvCxnSpPr>
          <p:nvPr/>
        </p:nvCxnSpPr>
        <p:spPr>
          <a:xfrm flipV="1">
            <a:off x="3541627" y="2438004"/>
            <a:ext cx="0" cy="94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0F3CB86-AECB-0873-46A3-E1DD7FC4ABBD}"/>
              </a:ext>
            </a:extLst>
          </p:cNvPr>
          <p:cNvCxnSpPr>
            <a:cxnSpLocks/>
          </p:cNvCxnSpPr>
          <p:nvPr/>
        </p:nvCxnSpPr>
        <p:spPr>
          <a:xfrm>
            <a:off x="3541627" y="2438004"/>
            <a:ext cx="2882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5651C506-5895-8007-CB67-9A76523779EC}"/>
              </a:ext>
            </a:extLst>
          </p:cNvPr>
          <p:cNvSpPr/>
          <p:nvPr/>
        </p:nvSpPr>
        <p:spPr>
          <a:xfrm>
            <a:off x="8048470" y="2717592"/>
            <a:ext cx="762001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Mild</a:t>
            </a:r>
          </a:p>
          <a:p>
            <a:pPr algn="ctr"/>
            <a:r>
              <a:rPr lang="en-GB" sz="800" dirty="0"/>
              <a:t>LCOVID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EEB2D22-DC24-21B9-61E8-4803B079D175}"/>
              </a:ext>
            </a:extLst>
          </p:cNvPr>
          <p:cNvSpPr/>
          <p:nvPr/>
        </p:nvSpPr>
        <p:spPr>
          <a:xfrm>
            <a:off x="9069216" y="2150150"/>
            <a:ext cx="743855" cy="67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Mod</a:t>
            </a:r>
          </a:p>
          <a:p>
            <a:pPr algn="ctr"/>
            <a:r>
              <a:rPr lang="en-GB" sz="800" dirty="0"/>
              <a:t>LCOVD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99AAF80-8DF6-C73F-55DE-A549C85BC0F2}"/>
              </a:ext>
            </a:extLst>
          </p:cNvPr>
          <p:cNvSpPr/>
          <p:nvPr/>
        </p:nvSpPr>
        <p:spPr>
          <a:xfrm>
            <a:off x="10114281" y="2741195"/>
            <a:ext cx="743858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Severe</a:t>
            </a:r>
          </a:p>
          <a:p>
            <a:pPr algn="ctr"/>
            <a:r>
              <a:rPr lang="en-GB" sz="800" dirty="0"/>
              <a:t>LCOVID</a:t>
            </a:r>
          </a:p>
        </p:txBody>
      </p: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6D0C4B12-06C4-6DE9-6257-76133D788314}"/>
              </a:ext>
            </a:extLst>
          </p:cNvPr>
          <p:cNvCxnSpPr/>
          <p:nvPr/>
        </p:nvCxnSpPr>
        <p:spPr>
          <a:xfrm rot="5400000" flipH="1" flipV="1">
            <a:off x="8253660" y="2659549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67910A0E-541A-1CF8-BEC2-B4CB7D78472C}"/>
              </a:ext>
            </a:extLst>
          </p:cNvPr>
          <p:cNvCxnSpPr/>
          <p:nvPr/>
        </p:nvCxnSpPr>
        <p:spPr>
          <a:xfrm rot="5400000" flipH="1" flipV="1">
            <a:off x="9246465" y="2073653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89DF61EB-F9A3-17AE-2E3C-BD26B06FE148}"/>
              </a:ext>
            </a:extLst>
          </p:cNvPr>
          <p:cNvCxnSpPr/>
          <p:nvPr/>
        </p:nvCxnSpPr>
        <p:spPr>
          <a:xfrm rot="5400000" flipH="1" flipV="1">
            <a:off x="10310159" y="2664698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D3B33D0-65B5-C176-4A9B-53E2816FB0EB}"/>
              </a:ext>
            </a:extLst>
          </p:cNvPr>
          <p:cNvSpPr/>
          <p:nvPr/>
        </p:nvSpPr>
        <p:spPr>
          <a:xfrm>
            <a:off x="9108728" y="3433989"/>
            <a:ext cx="762001" cy="66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Recover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68438A0-6F3E-71C4-35F5-1A92BB2029E7}"/>
              </a:ext>
            </a:extLst>
          </p:cNvPr>
          <p:cNvCxnSpPr>
            <a:cxnSpLocks/>
          </p:cNvCxnSpPr>
          <p:nvPr/>
        </p:nvCxnSpPr>
        <p:spPr>
          <a:xfrm>
            <a:off x="8724973" y="3245579"/>
            <a:ext cx="376859" cy="3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1ACA7B29-BAD2-5E93-6FE5-B2225507289E}"/>
              </a:ext>
            </a:extLst>
          </p:cNvPr>
          <p:cNvCxnSpPr/>
          <p:nvPr/>
        </p:nvCxnSpPr>
        <p:spPr>
          <a:xfrm rot="5400000" flipH="1" flipV="1">
            <a:off x="9300461" y="3361025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5DD4D-28FF-C0D4-246B-315EF51D0B96}"/>
              </a:ext>
            </a:extLst>
          </p:cNvPr>
          <p:cNvCxnSpPr>
            <a:cxnSpLocks/>
            <a:stCxn id="177" idx="7"/>
          </p:cNvCxnSpPr>
          <p:nvPr/>
        </p:nvCxnSpPr>
        <p:spPr>
          <a:xfrm flipV="1">
            <a:off x="8698878" y="2635869"/>
            <a:ext cx="364760" cy="17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5908CF9-3C1C-4111-4096-4B34891E77F4}"/>
              </a:ext>
            </a:extLst>
          </p:cNvPr>
          <p:cNvCxnSpPr>
            <a:cxnSpLocks/>
          </p:cNvCxnSpPr>
          <p:nvPr/>
        </p:nvCxnSpPr>
        <p:spPr>
          <a:xfrm>
            <a:off x="9800864" y="2548667"/>
            <a:ext cx="330227" cy="33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763A34-31D7-0A0D-7E03-585FE8C217A7}"/>
              </a:ext>
            </a:extLst>
          </p:cNvPr>
          <p:cNvCxnSpPr>
            <a:cxnSpLocks/>
          </p:cNvCxnSpPr>
          <p:nvPr/>
        </p:nvCxnSpPr>
        <p:spPr>
          <a:xfrm flipV="1">
            <a:off x="4683810" y="2874881"/>
            <a:ext cx="0" cy="39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3D1443A-290C-2D8D-D451-282688D8B57C}"/>
              </a:ext>
            </a:extLst>
          </p:cNvPr>
          <p:cNvCxnSpPr>
            <a:cxnSpLocks/>
          </p:cNvCxnSpPr>
          <p:nvPr/>
        </p:nvCxnSpPr>
        <p:spPr>
          <a:xfrm>
            <a:off x="4683811" y="2874880"/>
            <a:ext cx="173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7CBEF8DD-A8E0-D0B0-1D95-1D27848C4329}"/>
              </a:ext>
            </a:extLst>
          </p:cNvPr>
          <p:cNvSpPr txBox="1"/>
          <p:nvPr/>
        </p:nvSpPr>
        <p:spPr>
          <a:xfrm>
            <a:off x="6565519" y="1417640"/>
            <a:ext cx="12906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Long COVID</a:t>
            </a:r>
            <a:endParaRPr lang="en-NL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0A63E98-3266-3A8A-E20B-12A0B6F1721C}"/>
              </a:ext>
            </a:extLst>
          </p:cNvPr>
          <p:cNvSpPr txBox="1"/>
          <p:nvPr/>
        </p:nvSpPr>
        <p:spPr>
          <a:xfrm>
            <a:off x="1902775" y="1401228"/>
            <a:ext cx="7271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Acute</a:t>
            </a:r>
            <a:endParaRPr lang="en-NL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F42999-1315-E120-A336-15B86F87455D}"/>
              </a:ext>
            </a:extLst>
          </p:cNvPr>
          <p:cNvCxnSpPr>
            <a:cxnSpLocks/>
          </p:cNvCxnSpPr>
          <p:nvPr/>
        </p:nvCxnSpPr>
        <p:spPr>
          <a:xfrm>
            <a:off x="6144297" y="3597183"/>
            <a:ext cx="27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47B8868E-A9DF-FAB2-3245-8ABA3ED568C5}"/>
              </a:ext>
            </a:extLst>
          </p:cNvPr>
          <p:cNvCxnSpPr>
            <a:cxnSpLocks/>
          </p:cNvCxnSpPr>
          <p:nvPr/>
        </p:nvCxnSpPr>
        <p:spPr>
          <a:xfrm>
            <a:off x="6991758" y="1164916"/>
            <a:ext cx="405444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305215C-5B5C-8154-776C-ADFD788C6C92}"/>
              </a:ext>
            </a:extLst>
          </p:cNvPr>
          <p:cNvSpPr txBox="1"/>
          <p:nvPr/>
        </p:nvSpPr>
        <p:spPr>
          <a:xfrm>
            <a:off x="1862208" y="4986343"/>
            <a:ext cx="459554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/>
              <a:t>Acute: </a:t>
            </a:r>
            <a:r>
              <a:rPr lang="en-NL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Signs and symptoms of COVID‑19 for up to 4 weeks</a:t>
            </a:r>
            <a:r>
              <a:rPr lang="en-NL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0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1000" b="1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9BE3EF5-5864-A207-F193-66AAB11A35ED}"/>
              </a:ext>
            </a:extLst>
          </p:cNvPr>
          <p:cNvSpPr txBox="1"/>
          <p:nvPr/>
        </p:nvSpPr>
        <p:spPr>
          <a:xfrm>
            <a:off x="6498450" y="4979720"/>
            <a:ext cx="45477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/>
              <a:t>Long COVID: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Signs</a:t>
            </a:r>
            <a:r>
              <a:rPr lang="en-NL" sz="1000" dirty="0">
                <a:ea typeface="Calibri" panose="020F0502020204030204" pitchFamily="34" charset="0"/>
                <a:cs typeface="Times New Roman" panose="02020603050405020304" pitchFamily="18" charset="0"/>
              </a:rPr>
              <a:t> and symptoms that continue or develop after acute COVID‑19. It includes both ongoing symptomatic COVID‑19 (from 4 to 12 weeks) and post‑COVID‑19 syndrome (12 weeks or more).</a:t>
            </a: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617A672-1C92-C028-687D-EF71D9B740B2}"/>
              </a:ext>
            </a:extLst>
          </p:cNvPr>
          <p:cNvSpPr txBox="1"/>
          <p:nvPr/>
        </p:nvSpPr>
        <p:spPr>
          <a:xfrm>
            <a:off x="1821269" y="5739632"/>
            <a:ext cx="4116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900" dirty="0">
                <a:hlinkClick r:id="rId5"/>
              </a:rPr>
              <a:t>COVID-19 rapid guideline: managing the long-term effects of COVID-19. NICE 2022 </a:t>
            </a:r>
            <a:endParaRPr lang="en-NL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FA2658-A260-41BD-F86E-77DA1280F235}"/>
              </a:ext>
            </a:extLst>
          </p:cNvPr>
          <p:cNvSpPr/>
          <p:nvPr/>
        </p:nvSpPr>
        <p:spPr>
          <a:xfrm>
            <a:off x="6950088" y="3961157"/>
            <a:ext cx="762001" cy="67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Die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6A1F9DF-E9BE-5FC3-DC72-1A35297036B2}"/>
              </a:ext>
            </a:extLst>
          </p:cNvPr>
          <p:cNvSpPr/>
          <p:nvPr/>
        </p:nvSpPr>
        <p:spPr>
          <a:xfrm>
            <a:off x="6938017" y="2699733"/>
            <a:ext cx="762001" cy="67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Survive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75611A-BB63-D94F-F514-D7533D8BE38A}"/>
              </a:ext>
            </a:extLst>
          </p:cNvPr>
          <p:cNvCxnSpPr/>
          <p:nvPr/>
        </p:nvCxnSpPr>
        <p:spPr>
          <a:xfrm>
            <a:off x="6701465" y="3093686"/>
            <a:ext cx="0" cy="119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3AEFAF-69BA-E3A4-2230-AC9BCDE1D565}"/>
              </a:ext>
            </a:extLst>
          </p:cNvPr>
          <p:cNvCxnSpPr>
            <a:cxnSpLocks/>
          </p:cNvCxnSpPr>
          <p:nvPr/>
        </p:nvCxnSpPr>
        <p:spPr>
          <a:xfrm>
            <a:off x="6701465" y="3093686"/>
            <a:ext cx="22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2446B1-AE16-C0EB-9AD2-1A8C5849CC54}"/>
              </a:ext>
            </a:extLst>
          </p:cNvPr>
          <p:cNvCxnSpPr>
            <a:cxnSpLocks/>
          </p:cNvCxnSpPr>
          <p:nvPr/>
        </p:nvCxnSpPr>
        <p:spPr>
          <a:xfrm>
            <a:off x="6701465" y="4278772"/>
            <a:ext cx="22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05E5CD-E5E8-3169-4883-981781711652}"/>
              </a:ext>
            </a:extLst>
          </p:cNvPr>
          <p:cNvCxnSpPr>
            <a:cxnSpLocks/>
          </p:cNvCxnSpPr>
          <p:nvPr/>
        </p:nvCxnSpPr>
        <p:spPr>
          <a:xfrm>
            <a:off x="7648010" y="3050013"/>
            <a:ext cx="37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32D3C-BC51-FDD6-9D99-46AD68B8CC78}"/>
              </a:ext>
            </a:extLst>
          </p:cNvPr>
          <p:cNvCxnSpPr>
            <a:cxnSpLocks/>
          </p:cNvCxnSpPr>
          <p:nvPr/>
        </p:nvCxnSpPr>
        <p:spPr>
          <a:xfrm>
            <a:off x="7633048" y="3238481"/>
            <a:ext cx="1430590" cy="55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E0F3C1-A9FE-21B6-691A-F7FBC5540A64}"/>
              </a:ext>
            </a:extLst>
          </p:cNvPr>
          <p:cNvCxnSpPr>
            <a:cxnSpLocks/>
            <a:endCxn id="179" idx="1"/>
          </p:cNvCxnSpPr>
          <p:nvPr/>
        </p:nvCxnSpPr>
        <p:spPr>
          <a:xfrm flipV="1">
            <a:off x="7621834" y="2249168"/>
            <a:ext cx="1556317" cy="61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86EB18-17E5-EF15-C70B-3FCE1143F975}"/>
              </a:ext>
            </a:extLst>
          </p:cNvPr>
          <p:cNvCxnSpPr>
            <a:cxnSpLocks/>
            <a:stCxn id="177" idx="6"/>
          </p:cNvCxnSpPr>
          <p:nvPr/>
        </p:nvCxnSpPr>
        <p:spPr>
          <a:xfrm flipV="1">
            <a:off x="8810470" y="3034929"/>
            <a:ext cx="1262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EAB6EF-8A8E-D4CC-DDE0-722F9B4BC2E5}"/>
              </a:ext>
            </a:extLst>
          </p:cNvPr>
          <p:cNvCxnSpPr>
            <a:cxnSpLocks/>
            <a:stCxn id="181" idx="3"/>
          </p:cNvCxnSpPr>
          <p:nvPr/>
        </p:nvCxnSpPr>
        <p:spPr>
          <a:xfrm flipH="1">
            <a:off x="9861114" y="3282924"/>
            <a:ext cx="362103" cy="28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74AAC8-F96E-7917-22CD-BA6A9E15E581}"/>
              </a:ext>
            </a:extLst>
          </p:cNvPr>
          <p:cNvCxnSpPr>
            <a:cxnSpLocks/>
          </p:cNvCxnSpPr>
          <p:nvPr/>
        </p:nvCxnSpPr>
        <p:spPr>
          <a:xfrm>
            <a:off x="7674790" y="3157917"/>
            <a:ext cx="239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5A58094-B074-EBA0-7568-AB7F3008D059}"/>
              </a:ext>
            </a:extLst>
          </p:cNvPr>
          <p:cNvCxnSpPr>
            <a:cxnSpLocks/>
          </p:cNvCxnSpPr>
          <p:nvPr/>
        </p:nvCxnSpPr>
        <p:spPr>
          <a:xfrm>
            <a:off x="6507379" y="3695579"/>
            <a:ext cx="194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07101F-77DB-F862-F02C-B60AFD043C5D}"/>
              </a:ext>
            </a:extLst>
          </p:cNvPr>
          <p:cNvSpPr txBox="1"/>
          <p:nvPr/>
        </p:nvSpPr>
        <p:spPr>
          <a:xfrm>
            <a:off x="429515" y="4567979"/>
            <a:ext cx="140294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2"/>
                </a:solidFill>
              </a:rPr>
              <a:t>Model adjustment </a:t>
            </a:r>
          </a:p>
          <a:p>
            <a:r>
              <a:rPr lang="en-GB" sz="900" b="1" dirty="0">
                <a:solidFill>
                  <a:schemeClr val="accent2"/>
                </a:solidFill>
              </a:rPr>
              <a:t>National statistics: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Vaccination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Primary care coverage</a:t>
            </a:r>
            <a:endParaRPr lang="en-NL" sz="9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HIV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Obesity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3E5E2D-8809-968E-995F-2FA67F8B0765}"/>
              </a:ext>
            </a:extLst>
          </p:cNvPr>
          <p:cNvCxnSpPr>
            <a:cxnSpLocks/>
          </p:cNvCxnSpPr>
          <p:nvPr/>
        </p:nvCxnSpPr>
        <p:spPr>
          <a:xfrm flipV="1">
            <a:off x="1088799" y="4258765"/>
            <a:ext cx="0" cy="3092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3C0D477-6826-55AA-5B03-06E89135DECE}"/>
              </a:ext>
            </a:extLst>
          </p:cNvPr>
          <p:cNvSpPr/>
          <p:nvPr/>
        </p:nvSpPr>
        <p:spPr>
          <a:xfrm>
            <a:off x="6646275" y="2548667"/>
            <a:ext cx="1209918" cy="22238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n>
                <a:solidFill>
                  <a:schemeClr val="accent6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08B469-1978-973E-F952-928062ED58D9}"/>
              </a:ext>
            </a:extLst>
          </p:cNvPr>
          <p:cNvCxnSpPr/>
          <p:nvPr/>
        </p:nvCxnSpPr>
        <p:spPr>
          <a:xfrm>
            <a:off x="7856194" y="4637293"/>
            <a:ext cx="3209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2DF0E2-3051-8506-9443-DB49B0D63436}"/>
              </a:ext>
            </a:extLst>
          </p:cNvPr>
          <p:cNvSpPr txBox="1"/>
          <p:nvPr/>
        </p:nvSpPr>
        <p:spPr>
          <a:xfrm>
            <a:off x="8176484" y="4529571"/>
            <a:ext cx="970137" cy="2154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National life tables</a:t>
            </a:r>
            <a:endParaRPr lang="en-NL" sz="800" dirty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F0FE23-77C6-D1CF-6654-84CD5412E01A}"/>
              </a:ext>
            </a:extLst>
          </p:cNvPr>
          <p:cNvCxnSpPr/>
          <p:nvPr/>
        </p:nvCxnSpPr>
        <p:spPr>
          <a:xfrm>
            <a:off x="9467200" y="2862912"/>
            <a:ext cx="0" cy="4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069F464-37E8-53C3-D2E8-69F9C3B28F84}"/>
              </a:ext>
            </a:extLst>
          </p:cNvPr>
          <p:cNvSpPr/>
          <p:nvPr/>
        </p:nvSpPr>
        <p:spPr>
          <a:xfrm>
            <a:off x="2186974" y="3280392"/>
            <a:ext cx="761997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Asymp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8659141-DE94-30E4-46B0-CD50DF9D6FC5}"/>
              </a:ext>
            </a:extLst>
          </p:cNvPr>
          <p:cNvCxnSpPr/>
          <p:nvPr/>
        </p:nvCxnSpPr>
        <p:spPr>
          <a:xfrm>
            <a:off x="2874951" y="3594955"/>
            <a:ext cx="3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30AC6-48ED-CD29-EE8F-4CD77675B9C8}"/>
              </a:ext>
            </a:extLst>
          </p:cNvPr>
          <p:cNvCxnSpPr>
            <a:cxnSpLocks/>
          </p:cNvCxnSpPr>
          <p:nvPr/>
        </p:nvCxnSpPr>
        <p:spPr>
          <a:xfrm>
            <a:off x="1350105" y="3605947"/>
            <a:ext cx="82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5C6E97-F049-70F3-8F4F-0CB6B53789CE}"/>
              </a:ext>
            </a:extLst>
          </p:cNvPr>
          <p:cNvCxnSpPr>
            <a:cxnSpLocks/>
          </p:cNvCxnSpPr>
          <p:nvPr/>
        </p:nvCxnSpPr>
        <p:spPr>
          <a:xfrm flipV="1">
            <a:off x="1812372" y="1167581"/>
            <a:ext cx="4686079" cy="1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7766-47AE-76A6-002E-956D4F04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Transition probability matrix (mock data)</a:t>
            </a:r>
            <a:endParaRPr lang="en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E4EBBA-A3AE-1FDC-90FE-DD5ABA759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554828"/>
              </p:ext>
            </p:extLst>
          </p:nvPr>
        </p:nvGraphicFramePr>
        <p:xfrm>
          <a:off x="1106293" y="1844040"/>
          <a:ext cx="986895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>
                  <a:extLst>
                    <a:ext uri="{9D8B030D-6E8A-4147-A177-3AD203B41FA5}">
                      <a16:colId xmlns:a16="http://schemas.microsoft.com/office/drawing/2014/main" val="1623715708"/>
                    </a:ext>
                  </a:extLst>
                </a:gridCol>
                <a:gridCol w="681092">
                  <a:extLst>
                    <a:ext uri="{9D8B030D-6E8A-4147-A177-3AD203B41FA5}">
                      <a16:colId xmlns:a16="http://schemas.microsoft.com/office/drawing/2014/main" val="3139658337"/>
                    </a:ext>
                  </a:extLst>
                </a:gridCol>
                <a:gridCol w="982816">
                  <a:extLst>
                    <a:ext uri="{9D8B030D-6E8A-4147-A177-3AD203B41FA5}">
                      <a16:colId xmlns:a16="http://schemas.microsoft.com/office/drawing/2014/main" val="3727011687"/>
                    </a:ext>
                  </a:extLst>
                </a:gridCol>
                <a:gridCol w="1059340">
                  <a:extLst>
                    <a:ext uri="{9D8B030D-6E8A-4147-A177-3AD203B41FA5}">
                      <a16:colId xmlns:a16="http://schemas.microsoft.com/office/drawing/2014/main" val="130721413"/>
                    </a:ext>
                  </a:extLst>
                </a:gridCol>
                <a:gridCol w="1129110">
                  <a:extLst>
                    <a:ext uri="{9D8B030D-6E8A-4147-A177-3AD203B41FA5}">
                      <a16:colId xmlns:a16="http://schemas.microsoft.com/office/drawing/2014/main" val="606487467"/>
                    </a:ext>
                  </a:extLst>
                </a:gridCol>
                <a:gridCol w="939489">
                  <a:extLst>
                    <a:ext uri="{9D8B030D-6E8A-4147-A177-3AD203B41FA5}">
                      <a16:colId xmlns:a16="http://schemas.microsoft.com/office/drawing/2014/main" val="1451497056"/>
                    </a:ext>
                  </a:extLst>
                </a:gridCol>
                <a:gridCol w="861917">
                  <a:extLst>
                    <a:ext uri="{9D8B030D-6E8A-4147-A177-3AD203B41FA5}">
                      <a16:colId xmlns:a16="http://schemas.microsoft.com/office/drawing/2014/main" val="695244529"/>
                    </a:ext>
                  </a:extLst>
                </a:gridCol>
                <a:gridCol w="844679">
                  <a:extLst>
                    <a:ext uri="{9D8B030D-6E8A-4147-A177-3AD203B41FA5}">
                      <a16:colId xmlns:a16="http://schemas.microsoft.com/office/drawing/2014/main" val="1499812189"/>
                    </a:ext>
                  </a:extLst>
                </a:gridCol>
                <a:gridCol w="853300">
                  <a:extLst>
                    <a:ext uri="{9D8B030D-6E8A-4147-A177-3AD203B41FA5}">
                      <a16:colId xmlns:a16="http://schemas.microsoft.com/office/drawing/2014/main" val="2605362744"/>
                    </a:ext>
                  </a:extLst>
                </a:gridCol>
                <a:gridCol w="853300">
                  <a:extLst>
                    <a:ext uri="{9D8B030D-6E8A-4147-A177-3AD203B41FA5}">
                      <a16:colId xmlns:a16="http://schemas.microsoft.com/office/drawing/2014/main" val="3641061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asymp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Mild/mod COVID-19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Severe COVID-19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Critical COVID-19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Mild LCOVID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Mod LCOVID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Severe</a:t>
                      </a:r>
                    </a:p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LCOVID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Recover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Dead*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asymp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0.88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49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Mild/mod COVID-19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0.69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Severe COVID-19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0.50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Critical COVID-19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0.47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44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Mild LCOVID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0.68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1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Mod LCOVID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0.37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Sev LCOVID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17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Recover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0.88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57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Dead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86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598566-3295-2E06-DE49-20ABB71AD773}"/>
              </a:ext>
            </a:extLst>
          </p:cNvPr>
          <p:cNvSpPr txBox="1"/>
          <p:nvPr/>
        </p:nvSpPr>
        <p:spPr>
          <a:xfrm>
            <a:off x="1106293" y="6262042"/>
            <a:ext cx="5548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*The probability of dying will vary according to the age category described in slide 5</a:t>
            </a:r>
          </a:p>
          <a:p>
            <a:r>
              <a:rPr lang="en-GB" sz="1200"/>
              <a:t>   Transition probabilities will also be adjusted according to the ORs described in slide 6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40102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F74F-8B2B-F9DD-24B8-BBAA9FBE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Payoff (mock data)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0056C1-D16A-14F7-D64C-E5485312D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445208"/>
              </p:ext>
            </p:extLst>
          </p:nvPr>
        </p:nvGraphicFramePr>
        <p:xfrm>
          <a:off x="838200" y="1881051"/>
          <a:ext cx="105156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83">
                  <a:extLst>
                    <a:ext uri="{9D8B030D-6E8A-4147-A177-3AD203B41FA5}">
                      <a16:colId xmlns:a16="http://schemas.microsoft.com/office/drawing/2014/main" val="1969504249"/>
                    </a:ext>
                  </a:extLst>
                </a:gridCol>
                <a:gridCol w="2440309">
                  <a:extLst>
                    <a:ext uri="{9D8B030D-6E8A-4147-A177-3AD203B41FA5}">
                      <a16:colId xmlns:a16="http://schemas.microsoft.com/office/drawing/2014/main" val="2643673516"/>
                    </a:ext>
                  </a:extLst>
                </a:gridCol>
                <a:gridCol w="2940604">
                  <a:extLst>
                    <a:ext uri="{9D8B030D-6E8A-4147-A177-3AD203B41FA5}">
                      <a16:colId xmlns:a16="http://schemas.microsoft.com/office/drawing/2014/main" val="3352848327"/>
                    </a:ext>
                  </a:extLst>
                </a:gridCol>
                <a:gridCol w="2940604">
                  <a:extLst>
                    <a:ext uri="{9D8B030D-6E8A-4147-A177-3AD203B41FA5}">
                      <a16:colId xmlns:a16="http://schemas.microsoft.com/office/drawing/2014/main" val="3770043725"/>
                    </a:ext>
                  </a:extLst>
                </a:gridCol>
              </a:tblGrid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health state</a:t>
                      </a:r>
                      <a:endParaRPr lang="pt-B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noProof="0" dirty="0">
                          <a:effectLst/>
                        </a:rPr>
                        <a:t>Lost</a:t>
                      </a:r>
                      <a:r>
                        <a:rPr lang="pt-BR" sz="2400" u="none" strike="noStrike" dirty="0">
                          <a:effectLst/>
                        </a:rPr>
                        <a:t> </a:t>
                      </a:r>
                      <a:r>
                        <a:rPr lang="en-GB" sz="2400" u="none" strike="noStrike" noProof="0" dirty="0">
                          <a:effectLst/>
                        </a:rPr>
                        <a:t>productivity</a:t>
                      </a:r>
                      <a:r>
                        <a:rPr lang="pt-BR" sz="2400" u="none" strike="noStrike" dirty="0">
                          <a:effectLst/>
                        </a:rPr>
                        <a:t> costs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QALY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Disability</a:t>
                      </a:r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9899652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asymp   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10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0.95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895352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mild.mod_COV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800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0.65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502489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sev_COV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1500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0.45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7443684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crit_COV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3000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0.1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0457469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mild_LCOV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800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0.65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069143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mod_LCOV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1500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0.45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396261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sev_LCOV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3000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0.1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025431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Recovery 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0.95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5715558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Death    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116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52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380</Words>
  <Application>Microsoft Office PowerPoint</Application>
  <PresentationFormat>Widescreen</PresentationFormat>
  <Paragraphs>170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Prototype Long COVID model</vt:lpstr>
      <vt:lpstr>PowerPoint Presentation</vt:lpstr>
      <vt:lpstr>Transition probability matrix (mock data)</vt:lpstr>
      <vt:lpstr>Payoff (mock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Ângela Ben</dc:creator>
  <cp:lastModifiedBy>Ângela Ben</cp:lastModifiedBy>
  <cp:revision>10</cp:revision>
  <dcterms:created xsi:type="dcterms:W3CDTF">2022-07-21T11:38:21Z</dcterms:created>
  <dcterms:modified xsi:type="dcterms:W3CDTF">2022-07-26T09:21:11Z</dcterms:modified>
</cp:coreProperties>
</file>