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0" r:id="rId2"/>
    <p:sldMasterId id="2147483672" r:id="rId3"/>
  </p:sldMasterIdLst>
  <p:notesMasterIdLst>
    <p:notesMasterId r:id="rId27"/>
  </p:notesMasterIdLst>
  <p:handoutMasterIdLst>
    <p:handoutMasterId r:id="rId28"/>
  </p:handoutMasterIdLst>
  <p:sldIdLst>
    <p:sldId id="260" r:id="rId4"/>
    <p:sldId id="257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3" r:id="rId14"/>
    <p:sldId id="296" r:id="rId15"/>
    <p:sldId id="297" r:id="rId16"/>
    <p:sldId id="298" r:id="rId17"/>
    <p:sldId id="299" r:id="rId18"/>
    <p:sldId id="294" r:id="rId19"/>
    <p:sldId id="295" r:id="rId20"/>
    <p:sldId id="300" r:id="rId21"/>
    <p:sldId id="301" r:id="rId22"/>
    <p:sldId id="302" r:id="rId23"/>
    <p:sldId id="303" r:id="rId24"/>
    <p:sldId id="292" r:id="rId25"/>
    <p:sldId id="283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6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76"/>
    </p:cViewPr>
  </p:sorterViewPr>
  <p:notesViewPr>
    <p:cSldViewPr snapToGrid="0" showGuides="1">
      <p:cViewPr varScale="1">
        <p:scale>
          <a:sx n="63" d="100"/>
          <a:sy n="63" d="100"/>
        </p:scale>
        <p:origin x="254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53D39A-FB07-40D8-B455-E5E7D563DE76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58EA67-873D-465F-B78C-7C9FBF3A9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4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646EDAF-F59A-44B6-A5DA-0F4A4C9E7CA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B3E39A-294E-4BDA-9788-0157C945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16759-7E8C-4C2B-863D-A4456994ED6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1970531"/>
            <a:ext cx="8229600" cy="1175005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spcBef>
                <a:spcPts val="600"/>
              </a:spcBef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43483"/>
            <a:ext cx="8229600" cy="1527048"/>
          </a:xfrm>
          <a:prstGeom prst="rect">
            <a:avLst/>
          </a:prstGeom>
        </p:spPr>
        <p:txBody>
          <a:bodyPr/>
          <a:lstStyle>
            <a:lvl1pPr>
              <a:lnSpc>
                <a:spcPts val="5700"/>
              </a:lnSpc>
              <a:spcBef>
                <a:spcPts val="600"/>
              </a:spcBef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Click, add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8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04672"/>
          </a:xfrm>
        </p:spPr>
        <p:txBody>
          <a:bodyPr/>
          <a:lstStyle>
            <a:lvl1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3992563"/>
          </a:xfrm>
        </p:spPr>
        <p:txBody>
          <a:bodyPr/>
          <a:lstStyle>
            <a:lvl1pPr>
              <a:defRPr baseline="0"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rgbClr val="19216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CE1126"/>
              </a:buCl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(not recommended)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96400" y="6335376"/>
            <a:ext cx="5791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rgbClr val="002060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bls.gov</a:t>
            </a:r>
          </a:p>
        </p:txBody>
      </p:sp>
    </p:spTree>
    <p:extLst>
      <p:ext uri="{BB962C8B-B14F-4D97-AF65-F5344CB8AC3E}">
        <p14:creationId xmlns:p14="http://schemas.microsoft.com/office/powerpoint/2010/main" val="4509417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pos="5472">
          <p15:clr>
            <a:srgbClr val="FBAE40"/>
          </p15:clr>
        </p15:guide>
        <p15:guide id="3" orient="horz" pos="2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11163" y="1689100"/>
            <a:ext cx="4122737" cy="45640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767263" y="1689100"/>
            <a:ext cx="4122737" cy="45640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5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33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2093913"/>
            <a:ext cx="3871913" cy="40560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814887" y="2093913"/>
            <a:ext cx="3871913" cy="4056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08138"/>
            <a:ext cx="3871913" cy="485775"/>
          </a:xfrm>
        </p:spPr>
        <p:txBody>
          <a:bodyPr/>
          <a:lstStyle>
            <a:lvl1pPr marL="0" indent="0">
              <a:buFontTx/>
              <a:buNone/>
              <a:defRPr sz="2800"/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 smtClean="0"/>
              <a:t>Compare 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6" y="1608138"/>
            <a:ext cx="3871913" cy="485775"/>
          </a:xfrm>
        </p:spPr>
        <p:txBody>
          <a:bodyPr/>
          <a:lstStyle>
            <a:lvl1pPr marL="0" indent="0">
              <a:buFontTx/>
              <a:buNone/>
              <a:defRPr sz="2800"/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 dirty="0" smtClean="0"/>
              <a:t>Compare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9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8316" y="2516393"/>
            <a:ext cx="8229600" cy="1096962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429000" y="722672"/>
            <a:ext cx="5235677" cy="52574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98464" y="1526458"/>
            <a:ext cx="3030536" cy="445365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98464" y="722672"/>
            <a:ext cx="3030536" cy="73818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Info">
    <p:bg>
      <p:bgPr>
        <a:gradFill rotWithShape="1">
          <a:gsLst>
            <a:gs pos="0">
              <a:srgbClr val="192168"/>
            </a:gs>
            <a:gs pos="54000">
              <a:srgbClr val="192168">
                <a:alpha val="89000"/>
              </a:srgbClr>
            </a:gs>
            <a:gs pos="100000">
              <a:srgbClr val="969EE6">
                <a:alpha val="5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 userDrawn="1"/>
        </p:nvSpPr>
        <p:spPr bwMode="auto">
          <a:xfrm>
            <a:off x="762000" y="762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b="1" kern="0" dirty="0">
                <a:solidFill>
                  <a:schemeClr val="bg1"/>
                </a:solidFill>
                <a:latin typeface="Verdana" pitchFamily="34" charset="0"/>
                <a:ea typeface="+mj-ea"/>
                <a:cs typeface="+mj-cs"/>
              </a:rPr>
              <a:t>Contact Information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381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4000">
                <a:solidFill>
                  <a:schemeClr val="bg1"/>
                </a:solidFill>
                <a:latin typeface="Verdan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6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heme" Target="../theme/theme3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3" r="4623"/>
          <a:stretch/>
        </p:blipFill>
        <p:spPr>
          <a:xfrm>
            <a:off x="-175491" y="0"/>
            <a:ext cx="9319491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1368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8229600" cy="105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5881445"/>
            <a:ext cx="8439702" cy="9765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43" y="6205585"/>
            <a:ext cx="1016247" cy="608236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96400" y="6335376"/>
            <a:ext cx="5791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</p:spTree>
    <p:extLst>
      <p:ext uri="{BB962C8B-B14F-4D97-AF65-F5344CB8AC3E}">
        <p14:creationId xmlns:p14="http://schemas.microsoft.com/office/powerpoint/2010/main" val="180725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 userDrawn="1">
          <p15:clr>
            <a:srgbClr val="F26B43"/>
          </p15:clr>
        </p15:guide>
        <p15:guide id="2" pos="5472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8" y="5899731"/>
            <a:ext cx="8439702" cy="976557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457200" y="274638"/>
            <a:ext cx="82296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7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752601"/>
            <a:ext cx="8229600" cy="3960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(not recommended)</a:t>
            </a:r>
          </a:p>
          <a:p>
            <a:pPr lvl="4"/>
            <a:endParaRPr lang="en-US" dirty="0" smtClean="0"/>
          </a:p>
          <a:p>
            <a:pPr lvl="3"/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498" y="6199678"/>
            <a:ext cx="1017423" cy="60894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96400" y="6335376"/>
            <a:ext cx="5791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rgbClr val="002060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bls.gov</a:t>
            </a:r>
          </a:p>
        </p:txBody>
      </p:sp>
    </p:spTree>
    <p:extLst>
      <p:ext uri="{BB962C8B-B14F-4D97-AF65-F5344CB8AC3E}">
        <p14:creationId xmlns:p14="http://schemas.microsoft.com/office/powerpoint/2010/main" val="168648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71" r:id="rId2"/>
    <p:sldLayoutId id="2147483690" r:id="rId3"/>
    <p:sldLayoutId id="2147483695" r:id="rId4"/>
    <p:sldLayoutId id="2147483692" r:id="rId5"/>
    <p:sldLayoutId id="2147483693" r:id="rId6"/>
    <p:sldLayoutId id="2147483694" r:id="rId7"/>
    <p:sldLayoutId id="2147483697" r:id="rId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92168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92168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80000"/>
        <a:buFont typeface="Wingdings" pitchFamily="2" charset="2"/>
        <a:buChar char=""/>
        <a:defRPr sz="32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Font typeface="Wingdings 3" pitchFamily="18" charset="2"/>
        <a:buChar char=""/>
        <a:defRPr sz="28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Font typeface="Calibri" pitchFamily="34" charset="0"/>
        <a:buChar char="–"/>
        <a:defRPr sz="24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E1126"/>
        </a:buClr>
        <a:buSzPct val="125000"/>
        <a:buFont typeface="Arial" charset="0"/>
        <a:buChar char="•"/>
        <a:defRPr sz="2000" kern="1200">
          <a:solidFill>
            <a:srgbClr val="19216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000" kern="1200">
          <a:solidFill>
            <a:srgbClr val="000000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5472">
          <p15:clr>
            <a:srgbClr val="F26B43"/>
          </p15:clr>
        </p15:guide>
        <p15:guide id="3" orient="horz" pos="2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r="9955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" y="466344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</a:rPr>
              <a:t>Contact Information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2" y="5881445"/>
            <a:ext cx="8439702" cy="9765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43" y="6205585"/>
            <a:ext cx="1016247" cy="608236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96400" y="6335376"/>
            <a:ext cx="5791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192168"/>
                </a:solidFill>
                <a:latin typeface="Verdana" pitchFamily="34" charset="0"/>
                <a:ea typeface="+mn-ea"/>
                <a:cs typeface="Tahoma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11A96E3-A9FF-4894-9186-F52C729C3EF4}" type="slidenum">
              <a:rPr lang="en-US" sz="1050" b="0" kern="1200" spc="45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Tahoma" pitchFamily="34" charset="0"/>
              </a:rPr>
              <a:pPr/>
              <a:t>‹#›</a:t>
            </a:fld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—</a:t>
            </a:r>
            <a:r>
              <a:rPr lang="en-US" sz="160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</a:t>
            </a:r>
            <a:r>
              <a:rPr lang="en-US" sz="1500" cap="small" spc="3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U.S. Bureau of Labor Statistics</a:t>
            </a:r>
            <a:r>
              <a:rPr lang="en-US" sz="1050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 • </a:t>
            </a:r>
            <a:r>
              <a:rPr lang="en-US" sz="1050" b="1" spc="45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bls.gov</a:t>
            </a:r>
          </a:p>
        </p:txBody>
      </p:sp>
    </p:spTree>
    <p:extLst>
      <p:ext uri="{BB962C8B-B14F-4D97-AF65-F5344CB8AC3E}">
        <p14:creationId xmlns:p14="http://schemas.microsoft.com/office/powerpoint/2010/main" val="8441865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5472">
          <p15:clr>
            <a:srgbClr val="F26B43"/>
          </p15:clr>
        </p15:guide>
        <p15:guide id="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pepo/caret/tree/master/models/files" TargetMode="External"/><Relationship Id="rId2" Type="http://schemas.openxmlformats.org/officeDocument/2006/relationships/hyperlink" Target="https://topepo.github.io/caret/available-models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topepo.github.io/caret/available-models.html" TargetMode="External"/><Relationship Id="rId13" Type="http://schemas.openxmlformats.org/officeDocument/2006/relationships/hyperlink" Target="https://datascienceplus.com/machine-learning-with-r-caret-part-1/" TargetMode="External"/><Relationship Id="rId3" Type="http://schemas.openxmlformats.org/officeDocument/2006/relationships/hyperlink" Target="https://cran.r-project.org/web/packages/caret/vignettes/caret.html" TargetMode="External"/><Relationship Id="rId7" Type="http://schemas.openxmlformats.org/officeDocument/2006/relationships/hyperlink" Target="https://github.com/topepo/caret" TargetMode="External"/><Relationship Id="rId12" Type="http://schemas.openxmlformats.org/officeDocument/2006/relationships/hyperlink" Target="https://www.machinelearningplus.com/machine-learning/caret-package/" TargetMode="External"/><Relationship Id="rId2" Type="http://schemas.openxmlformats.org/officeDocument/2006/relationships/hyperlink" Target="https://cran.r-project.org/web/packages/caret/index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statsoft.org/article/view/v028i05" TargetMode="External"/><Relationship Id="rId11" Type="http://schemas.openxmlformats.org/officeDocument/2006/relationships/hyperlink" Target="https://www.analyticsvidhya.com/blog/2016/12/practical-guide-to-implement-machine-learning-with-caret-package-in-r-with-practice-problem/" TargetMode="External"/><Relationship Id="rId5" Type="http://schemas.openxmlformats.org/officeDocument/2006/relationships/hyperlink" Target="http://appliedpredictivemodeling.com/" TargetMode="External"/><Relationship Id="rId10" Type="http://schemas.openxmlformats.org/officeDocument/2006/relationships/hyperlink" Target="https://topepo.github.io/caret/index.html" TargetMode="External"/><Relationship Id="rId4" Type="http://schemas.openxmlformats.org/officeDocument/2006/relationships/hyperlink" Target="https://topepo.github.io/caret/" TargetMode="External"/><Relationship Id="rId9" Type="http://schemas.openxmlformats.org/officeDocument/2006/relationships/hyperlink" Target="https://www.analyticsvidhya.com/blog/2014/12/caret-package-stop-solution-building-predictive-models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an.r-project.org/web/packages/caret/index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51596"/>
            <a:ext cx="8229600" cy="1527048"/>
          </a:xfrm>
        </p:spPr>
        <p:txBody>
          <a:bodyPr>
            <a:noAutofit/>
          </a:bodyPr>
          <a:lstStyle/>
          <a:p>
            <a:r>
              <a:rPr lang="en-US" sz="6000" dirty="0" smtClean="0"/>
              <a:t>Statistical Learning</a:t>
            </a:r>
            <a:br>
              <a:rPr lang="en-US" sz="6000" dirty="0" smtClean="0"/>
            </a:br>
            <a:r>
              <a:rPr lang="en-US" sz="6000" dirty="0" smtClean="0"/>
              <a:t>in R</a:t>
            </a:r>
            <a:endParaRPr lang="en-US" sz="6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3168859"/>
            <a:ext cx="8229600" cy="256946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3400"/>
              </a:lnSpc>
              <a:spcBef>
                <a:spcPts val="60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 smtClean="0"/>
              <a:t>Wendy Martinez</a:t>
            </a:r>
          </a:p>
          <a:p>
            <a:pPr>
              <a:lnSpc>
                <a:spcPts val="3300"/>
              </a:lnSpc>
            </a:pPr>
            <a:r>
              <a:rPr lang="en-US" dirty="0" smtClean="0"/>
              <a:t>Bureau of Labor Statistics</a:t>
            </a:r>
            <a:endParaRPr lang="en-US" b="0" dirty="0" smtClean="0"/>
          </a:p>
          <a:p>
            <a:pPr>
              <a:lnSpc>
                <a:spcPts val="3300"/>
              </a:lnSpc>
            </a:pPr>
            <a:endParaRPr lang="en-US" b="0" dirty="0"/>
          </a:p>
          <a:p>
            <a:pPr>
              <a:lnSpc>
                <a:spcPts val="3300"/>
              </a:lnSpc>
            </a:pPr>
            <a:r>
              <a:rPr lang="en-US" b="0" dirty="0" err="1" smtClean="0"/>
              <a:t>WiDS</a:t>
            </a:r>
            <a:r>
              <a:rPr lang="en-US" b="0" dirty="0" smtClean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9962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</a:p>
          <a:p>
            <a:r>
              <a:rPr lang="en-US" dirty="0" smtClean="0"/>
              <a:t>Pre-processing data</a:t>
            </a:r>
          </a:p>
          <a:p>
            <a:r>
              <a:rPr lang="en-US" dirty="0" smtClean="0"/>
              <a:t>Cross-validation</a:t>
            </a:r>
          </a:p>
          <a:p>
            <a:r>
              <a:rPr lang="en-US" dirty="0" smtClean="0"/>
              <a:t>Model building or training</a:t>
            </a:r>
          </a:p>
          <a:p>
            <a:r>
              <a:rPr lang="en-US" dirty="0" smtClean="0"/>
              <a:t>Variable importance</a:t>
            </a:r>
          </a:p>
          <a:p>
            <a:r>
              <a:rPr lang="en-US" dirty="0" smtClean="0"/>
              <a:t>Measuring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4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follow the online book by Kuhn and use two simple data sets for illustration.</a:t>
            </a:r>
          </a:p>
          <a:p>
            <a:r>
              <a:rPr lang="en-US" dirty="0" smtClean="0"/>
              <a:t>Regression modeling – Boston housing data</a:t>
            </a:r>
          </a:p>
          <a:p>
            <a:r>
              <a:rPr lang="en-US" dirty="0" smtClean="0"/>
              <a:t>Classification – Fisher’s iris data</a:t>
            </a:r>
          </a:p>
          <a:p>
            <a:r>
              <a:rPr lang="en-US" dirty="0" smtClean="0"/>
              <a:t>Let’s look at these two data sets…</a:t>
            </a:r>
          </a:p>
          <a:p>
            <a:r>
              <a:rPr lang="en-US" dirty="0" smtClean="0"/>
              <a:t>Install </a:t>
            </a:r>
            <a:r>
              <a:rPr lang="en-US" b="1" dirty="0" smtClean="0">
                <a:solidFill>
                  <a:srgbClr val="C00000"/>
                </a:solidFill>
              </a:rPr>
              <a:t>caret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AppliedPredictiveModeling</a:t>
            </a:r>
            <a:r>
              <a:rPr lang="en-US" dirty="0" smtClean="0"/>
              <a:t>, and </a:t>
            </a:r>
            <a:r>
              <a:rPr lang="en-US" b="1" dirty="0" err="1" smtClean="0">
                <a:solidFill>
                  <a:srgbClr val="C00000"/>
                </a:solidFill>
              </a:rPr>
              <a:t>mlbench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packages.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3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always a good idea to view your data before building models.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caret </a:t>
            </a:r>
            <a:r>
              <a:rPr lang="en-US" dirty="0" smtClean="0"/>
              <a:t>package has a function called </a:t>
            </a:r>
            <a:r>
              <a:rPr lang="en-US" b="1" dirty="0" err="1" smtClean="0">
                <a:solidFill>
                  <a:srgbClr val="C00000"/>
                </a:solidFill>
              </a:rPr>
              <a:t>featureplot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 wrapper for </a:t>
            </a:r>
            <a:r>
              <a:rPr lang="en-US" b="1" dirty="0" smtClean="0">
                <a:solidFill>
                  <a:srgbClr val="C00000"/>
                </a:solidFill>
              </a:rPr>
              <a:t>lattice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plots of predictors. </a:t>
            </a:r>
          </a:p>
          <a:p>
            <a:pPr lvl="1"/>
            <a:r>
              <a:rPr lang="en-US" dirty="0" smtClean="0"/>
              <a:t>Classification: box, strip, density, pairs, ellipse</a:t>
            </a:r>
          </a:p>
          <a:p>
            <a:pPr lvl="1"/>
            <a:r>
              <a:rPr lang="en-US" dirty="0" smtClean="0"/>
              <a:t>Regression: pairs or scatter</a:t>
            </a:r>
          </a:p>
          <a:p>
            <a:r>
              <a:rPr lang="en-US" dirty="0" smtClean="0"/>
              <a:t>Let’s look at some examples …. </a:t>
            </a:r>
          </a:p>
        </p:txBody>
      </p:sp>
    </p:spTree>
    <p:extLst>
      <p:ext uri="{BB962C8B-B14F-4D97-AF65-F5344CB8AC3E}">
        <p14:creationId xmlns:p14="http://schemas.microsoft.com/office/powerpoint/2010/main" val="156027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5476"/>
            <a:ext cx="8289235" cy="556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2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plots of Predictors with Response Variable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42" y="1886381"/>
            <a:ext cx="7227316" cy="39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several options to pre-process predictor data.</a:t>
            </a:r>
          </a:p>
          <a:p>
            <a:r>
              <a:rPr lang="en-US" dirty="0" smtClean="0"/>
              <a:t>Assumes all are numeric and any factors have been converted to dummy variables, e.g., using </a:t>
            </a:r>
            <a:r>
              <a:rPr lang="en-US" b="1" dirty="0" err="1" smtClean="0">
                <a:solidFill>
                  <a:srgbClr val="C00000"/>
                </a:solidFill>
              </a:rPr>
              <a:t>dummyVars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(part of </a:t>
            </a:r>
            <a:r>
              <a:rPr lang="en-US" b="1" dirty="0" smtClean="0">
                <a:solidFill>
                  <a:srgbClr val="C00000"/>
                </a:solidFill>
              </a:rPr>
              <a:t>caret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There is a </a:t>
            </a:r>
            <a:r>
              <a:rPr lang="en-US" b="1" dirty="0" err="1" smtClean="0">
                <a:solidFill>
                  <a:srgbClr val="C00000"/>
                </a:solidFill>
              </a:rPr>
              <a:t>preProcess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function can be used to implement several options. </a:t>
            </a:r>
          </a:p>
          <a:p>
            <a:r>
              <a:rPr lang="en-US" dirty="0" smtClean="0"/>
              <a:t>Let’s look at help: 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r>
              <a:rPr lang="en-US" b="1" dirty="0" err="1" smtClean="0">
                <a:solidFill>
                  <a:srgbClr val="C00000"/>
                </a:solidFill>
              </a:rPr>
              <a:t>preProcess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8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caret</a:t>
            </a:r>
            <a:r>
              <a:rPr lang="en-US" dirty="0" smtClean="0"/>
              <a:t> package has a function </a:t>
            </a:r>
            <a:r>
              <a:rPr lang="en-US" b="1" dirty="0" smtClean="0">
                <a:solidFill>
                  <a:srgbClr val="C00000"/>
                </a:solidFill>
              </a:rPr>
              <a:t>train</a:t>
            </a:r>
            <a:r>
              <a:rPr lang="en-US" dirty="0" smtClean="0"/>
              <a:t> to build models.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different parameters to build model</a:t>
            </a:r>
          </a:p>
          <a:p>
            <a:pPr lvl="1"/>
            <a:r>
              <a:rPr lang="en-US" dirty="0" smtClean="0"/>
              <a:t>Evaluate models using resampling</a:t>
            </a:r>
          </a:p>
          <a:p>
            <a:pPr lvl="1"/>
            <a:r>
              <a:rPr lang="en-US" dirty="0" smtClean="0"/>
              <a:t>Choose ‘best’ model</a:t>
            </a:r>
          </a:p>
          <a:p>
            <a:pPr lvl="1"/>
            <a:r>
              <a:rPr lang="en-US" dirty="0" smtClean="0"/>
              <a:t>Estimate model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0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Models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0079"/>
            <a:ext cx="8430798" cy="31269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8082" y="5118651"/>
            <a:ext cx="7570907" cy="76486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latin typeface="Tahoma" pitchFamily="34" charset="0"/>
                <a:ea typeface="+mj-ea"/>
                <a:cs typeface="Tahoma" pitchFamily="34" charset="0"/>
              </a:rPr>
              <a:t>https://cran.r-project.org/web/packages/caret/vignettes/caret.html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73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508"/>
            <a:ext cx="8229600" cy="3992563"/>
          </a:xfrm>
        </p:spPr>
        <p:txBody>
          <a:bodyPr/>
          <a:lstStyle/>
          <a:p>
            <a:r>
              <a:rPr lang="en-US" sz="2800" dirty="0" smtClean="0"/>
              <a:t>We need two data sets with ground truth for training and testing.</a:t>
            </a:r>
          </a:p>
          <a:p>
            <a:r>
              <a:rPr lang="en-US" sz="2800" dirty="0" smtClean="0"/>
              <a:t>We can use the </a:t>
            </a:r>
            <a:r>
              <a:rPr lang="en-US" sz="2800" b="1" dirty="0" err="1" smtClean="0">
                <a:solidFill>
                  <a:srgbClr val="C00000"/>
                </a:solidFill>
              </a:rPr>
              <a:t>createDataPartition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function to create these two data sets.</a:t>
            </a:r>
          </a:p>
          <a:p>
            <a:r>
              <a:rPr lang="en-US" sz="2800" dirty="0" smtClean="0"/>
              <a:t>If the response is a factor (classification), then the random sampling is done so the class distribution is maintained.</a:t>
            </a:r>
          </a:p>
          <a:p>
            <a:r>
              <a:rPr lang="en-US" sz="2800" dirty="0" smtClean="0"/>
              <a:t>Returns a vector of index numbers for observations in the training set.</a:t>
            </a:r>
          </a:p>
          <a:p>
            <a:r>
              <a:rPr lang="en-US" sz="2800" dirty="0" smtClean="0"/>
              <a:t>Let’s look at some examples …..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8396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caret package makes it easy to try out different models and compare results.</a:t>
            </a:r>
          </a:p>
          <a:p>
            <a:r>
              <a:rPr lang="en-US" sz="2800" dirty="0" smtClean="0"/>
              <a:t>It has 237 models as of 2018. </a:t>
            </a:r>
          </a:p>
          <a:p>
            <a:r>
              <a:rPr lang="en-US" sz="2800" dirty="0" smtClean="0"/>
              <a:t>Find </a:t>
            </a:r>
            <a:r>
              <a:rPr lang="en-US" sz="2800" dirty="0"/>
              <a:t>the list here: </a:t>
            </a:r>
            <a:endParaRPr lang="en-US" sz="2800" dirty="0" smtClean="0"/>
          </a:p>
          <a:p>
            <a:pPr lvl="1"/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topepo.github.io/caret/available-models.html</a:t>
            </a:r>
            <a:endParaRPr lang="en-US" sz="2400" dirty="0" smtClean="0"/>
          </a:p>
          <a:p>
            <a:r>
              <a:rPr lang="en-US" sz="2800" dirty="0" smtClean="0"/>
              <a:t>The function </a:t>
            </a:r>
            <a:r>
              <a:rPr lang="en-US" sz="2800" b="1" dirty="0" err="1" smtClean="0">
                <a:solidFill>
                  <a:srgbClr val="C00000"/>
                </a:solidFill>
              </a:rPr>
              <a:t>getModelInfo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provides information.</a:t>
            </a:r>
          </a:p>
          <a:p>
            <a:r>
              <a:rPr lang="en-US" sz="2800" dirty="0" smtClean="0"/>
              <a:t>Look at </a:t>
            </a:r>
            <a:r>
              <a:rPr lang="en-US" sz="2800" b="1" dirty="0" smtClean="0">
                <a:solidFill>
                  <a:srgbClr val="C00000"/>
                </a:solidFill>
              </a:rPr>
              <a:t>?</a:t>
            </a:r>
            <a:r>
              <a:rPr lang="en-US" sz="2800" b="1" dirty="0" err="1" smtClean="0">
                <a:solidFill>
                  <a:srgbClr val="C00000"/>
                </a:solidFill>
              </a:rPr>
              <a:t>getModelInfo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github.com/topepo/caret/tree/master/models/files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8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Statistical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3047"/>
            <a:ext cx="8229600" cy="3992563"/>
          </a:xfrm>
        </p:spPr>
        <p:txBody>
          <a:bodyPr/>
          <a:lstStyle/>
          <a:p>
            <a:r>
              <a:rPr lang="en-US" sz="2800" dirty="0" smtClean="0"/>
              <a:t>Learning from data</a:t>
            </a:r>
          </a:p>
          <a:p>
            <a:r>
              <a:rPr lang="en-US" sz="2800" dirty="0" smtClean="0"/>
              <a:t>Understand underlying phenomena generating the data</a:t>
            </a:r>
          </a:p>
        </p:txBody>
      </p:sp>
      <p:pic>
        <p:nvPicPr>
          <p:cNvPr id="1026" name="Picture 2" descr="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66" y="2718008"/>
            <a:ext cx="4888655" cy="300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7665" y="5615610"/>
            <a:ext cx="914400" cy="93427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1400" dirty="0">
                <a:latin typeface="Tahoma" pitchFamily="34" charset="0"/>
                <a:ea typeface="+mj-ea"/>
                <a:cs typeface="Tahoma" pitchFamily="34" charset="0"/>
              </a:rPr>
              <a:t>https://www.analyticsvidhya.com/blog/2015/07/difference-machine-learning-statistical-modeling/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 classification example using the iris data.</a:t>
            </a:r>
          </a:p>
          <a:p>
            <a:r>
              <a:rPr lang="en-US" dirty="0" smtClean="0"/>
              <a:t>We keep this simple and look at two options – linear and quadratic classifiers</a:t>
            </a:r>
          </a:p>
          <a:p>
            <a:r>
              <a:rPr lang="en-US" dirty="0" smtClean="0"/>
              <a:t>Go to R script….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37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we look at a regression example using the Boston Housing data.</a:t>
            </a:r>
          </a:p>
          <a:p>
            <a:r>
              <a:rPr lang="en-US" dirty="0" smtClean="0"/>
              <a:t>Again, we are keeping this simple and will look at a linear (least squares) model.</a:t>
            </a:r>
          </a:p>
          <a:p>
            <a:r>
              <a:rPr lang="en-US" dirty="0" smtClean="0"/>
              <a:t>Go to R script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4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4203"/>
            <a:ext cx="8229600" cy="3992563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cran.r-project.org/web/packages/caret/index.html</a:t>
            </a:r>
            <a:endParaRPr lang="en-US" sz="1800" dirty="0" smtClean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cran.r-project.org/web/packages/caret/vignettes/caret.html</a:t>
            </a:r>
            <a:endParaRPr lang="en-US" sz="1800" dirty="0" smtClean="0"/>
          </a:p>
          <a:p>
            <a:r>
              <a:rPr lang="en-US" sz="1800" dirty="0">
                <a:hlinkClick r:id="rId4"/>
              </a:rPr>
              <a:t>https://topepo.github.io/caret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		# Main help pages</a:t>
            </a:r>
          </a:p>
          <a:p>
            <a:r>
              <a:rPr lang="en-US" sz="1800" dirty="0">
                <a:hlinkClick r:id="rId5"/>
              </a:rPr>
              <a:t>http://appliedpredictivemodeling.com</a:t>
            </a:r>
            <a:r>
              <a:rPr lang="en-US" sz="1800" dirty="0" smtClean="0">
                <a:hlinkClick r:id="rId5"/>
              </a:rPr>
              <a:t>/</a:t>
            </a:r>
            <a:r>
              <a:rPr lang="en-US" sz="1800" dirty="0" smtClean="0"/>
              <a:t>   # Kuhn’s book</a:t>
            </a:r>
          </a:p>
          <a:p>
            <a:r>
              <a:rPr lang="en-US" sz="1800" dirty="0">
                <a:hlinkClick r:id="rId6"/>
              </a:rPr>
              <a:t>https://</a:t>
            </a:r>
            <a:r>
              <a:rPr lang="en-US" sz="1800" dirty="0" smtClean="0">
                <a:hlinkClick r:id="rId6"/>
              </a:rPr>
              <a:t>www.jstatsoft.org/article/view/v028i05</a:t>
            </a:r>
            <a:r>
              <a:rPr lang="en-US" sz="1800" dirty="0" smtClean="0"/>
              <a:t> 	# Journal article</a:t>
            </a:r>
          </a:p>
          <a:p>
            <a:r>
              <a:rPr lang="en-US" sz="1800" dirty="0">
                <a:hlinkClick r:id="rId7"/>
              </a:rPr>
              <a:t>https://</a:t>
            </a:r>
            <a:r>
              <a:rPr lang="en-US" sz="1800" dirty="0" smtClean="0">
                <a:hlinkClick r:id="rId7"/>
              </a:rPr>
              <a:t>github.com/topepo/caret</a:t>
            </a:r>
            <a:r>
              <a:rPr lang="en-US" sz="1800" dirty="0" smtClean="0"/>
              <a:t> 	# GitHub project</a:t>
            </a:r>
          </a:p>
          <a:p>
            <a:r>
              <a:rPr lang="en-US" sz="1800" dirty="0">
                <a:hlinkClick r:id="rId8"/>
              </a:rPr>
              <a:t>https://</a:t>
            </a:r>
            <a:r>
              <a:rPr lang="en-US" sz="1800" dirty="0" smtClean="0">
                <a:hlinkClick r:id="rId8"/>
              </a:rPr>
              <a:t>topepo.github.io/caret/available-models.html</a:t>
            </a:r>
            <a:r>
              <a:rPr lang="en-US" sz="1800" dirty="0" smtClean="0"/>
              <a:t>  # Models in </a:t>
            </a:r>
            <a:r>
              <a:rPr lang="en-US" sz="1800" b="1" dirty="0" smtClean="0">
                <a:solidFill>
                  <a:srgbClr val="C00000"/>
                </a:solidFill>
              </a:rPr>
              <a:t>caret</a:t>
            </a:r>
          </a:p>
          <a:p>
            <a:r>
              <a:rPr lang="en-US" sz="1800" dirty="0">
                <a:hlinkClick r:id="rId9"/>
              </a:rPr>
              <a:t>https://www.analyticsvidhya.com/blog/2014/12/caret-package-stop-solution-building-predictive-models</a:t>
            </a:r>
            <a:r>
              <a:rPr lang="en-US" sz="1800" dirty="0" smtClean="0">
                <a:hlinkClick r:id="rId9"/>
              </a:rPr>
              <a:t>/</a:t>
            </a:r>
            <a:r>
              <a:rPr lang="en-US" sz="1800" dirty="0" smtClean="0"/>
              <a:t>	     # Ref for regression example</a:t>
            </a:r>
            <a:endParaRPr lang="en-US" sz="1800" dirty="0" smtClean="0"/>
          </a:p>
          <a:p>
            <a:r>
              <a:rPr lang="en-US" sz="1800" dirty="0">
                <a:hlinkClick r:id="rId10"/>
              </a:rPr>
              <a:t>https://</a:t>
            </a:r>
            <a:r>
              <a:rPr lang="en-US" sz="1800" dirty="0" smtClean="0">
                <a:hlinkClick r:id="rId10"/>
              </a:rPr>
              <a:t>topepo.github.io/caret/index.html</a:t>
            </a:r>
            <a:r>
              <a:rPr lang="en-US" sz="1800" dirty="0" smtClean="0"/>
              <a:t>   # Main source for these note</a:t>
            </a:r>
            <a:endParaRPr lang="en-US" sz="1800" dirty="0" smtClean="0"/>
          </a:p>
          <a:p>
            <a:r>
              <a:rPr lang="en-US" sz="1800" dirty="0">
                <a:hlinkClick r:id="rId11"/>
              </a:rPr>
              <a:t>https://www.analyticsvidhya.com/blog/2016/12/practical-guide-to-implement-machine-learning-with-caret-package-in-r-with-practice-problem</a:t>
            </a:r>
            <a:r>
              <a:rPr lang="en-US" sz="1800" dirty="0" smtClean="0">
                <a:hlinkClick r:id="rId11"/>
              </a:rPr>
              <a:t>/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12"/>
              </a:rPr>
              <a:t>https://www.machinelearningplus.com/machine-learning/caret-package</a:t>
            </a:r>
            <a:r>
              <a:rPr lang="en-US" sz="1800" dirty="0" smtClean="0">
                <a:hlinkClick r:id="rId12"/>
              </a:rPr>
              <a:t>/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r>
              <a:rPr lang="en-US" sz="1800">
                <a:hlinkClick r:id="rId13"/>
              </a:rPr>
              <a:t>https://</a:t>
            </a:r>
            <a:r>
              <a:rPr lang="en-US" sz="1800">
                <a:hlinkClick r:id="rId13"/>
              </a:rPr>
              <a:t>datascienceplus.com/machine-learning-with-r-caret-part-1</a:t>
            </a:r>
            <a:r>
              <a:rPr lang="en-US" sz="1800" smtClean="0">
                <a:hlinkClick r:id="rId13"/>
              </a:rPr>
              <a:t>/</a:t>
            </a:r>
            <a:endParaRPr lang="en-US" sz="180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9184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60744"/>
              </p:ext>
            </p:extLst>
          </p:nvPr>
        </p:nvGraphicFramePr>
        <p:xfrm>
          <a:off x="1162878" y="2567609"/>
          <a:ext cx="70104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0"/>
              </a:tblGrid>
              <a:tr h="2057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Wendy</a:t>
                      </a:r>
                      <a:r>
                        <a:rPr lang="en-US" sz="3200" baseline="0" dirty="0" smtClean="0"/>
                        <a:t> Martinez</a:t>
                      </a:r>
                      <a:endParaRPr lang="en-US" sz="3200" dirty="0" smtClean="0"/>
                    </a:p>
                    <a:p>
                      <a:pPr algn="ctr"/>
                      <a:r>
                        <a:rPr lang="en-US" sz="2400" dirty="0" smtClean="0"/>
                        <a:t>Bureau of</a:t>
                      </a:r>
                      <a:r>
                        <a:rPr lang="en-US" sz="2400" baseline="0" dirty="0" smtClean="0"/>
                        <a:t> Labor Statistics</a:t>
                      </a:r>
                    </a:p>
                    <a:p>
                      <a:pPr algn="ctr"/>
                      <a:r>
                        <a:rPr lang="en-US" sz="2400" dirty="0" smtClean="0"/>
                        <a:t>martinez.wendy@bls.gov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202-691-7400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Learning</a:t>
            </a:r>
            <a:endParaRPr lang="en-US" dirty="0"/>
          </a:p>
        </p:txBody>
      </p:sp>
      <p:pic>
        <p:nvPicPr>
          <p:cNvPr id="2050" name="Picture 2" descr="Screen Shot 2015-07-01 at 12.19.11 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493354"/>
            <a:ext cx="597217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7665" y="5615610"/>
            <a:ext cx="914400" cy="93427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1400" dirty="0">
                <a:latin typeface="Tahoma" pitchFamily="34" charset="0"/>
                <a:ea typeface="+mj-ea"/>
                <a:cs typeface="Tahoma" pitchFamily="34" charset="0"/>
              </a:rPr>
              <a:t>https://www.analyticsvidhya.com/blog/2015/07/difference-machine-learning-statistical-modeling/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55414" y="2802835"/>
            <a:ext cx="7335078" cy="33594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types of learning from data</a:t>
            </a:r>
          </a:p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Observations are labeled with truth</a:t>
            </a:r>
          </a:p>
          <a:p>
            <a:pPr lvl="1"/>
            <a:r>
              <a:rPr lang="en-US" dirty="0" smtClean="0"/>
              <a:t>Learn the relationship between them</a:t>
            </a:r>
          </a:p>
          <a:p>
            <a:pPr lvl="1"/>
            <a:r>
              <a:rPr lang="en-US" dirty="0" smtClean="0"/>
              <a:t>Predictors and response variables</a:t>
            </a:r>
          </a:p>
          <a:p>
            <a:pPr lvl="1"/>
            <a:r>
              <a:rPr lang="en-US" dirty="0" smtClean="0"/>
              <a:t>EX: regression,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7103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learning – not discussed today</a:t>
            </a:r>
          </a:p>
          <a:p>
            <a:pPr lvl="1"/>
            <a:r>
              <a:rPr lang="en-US" dirty="0" smtClean="0"/>
              <a:t>No labels or ground truth</a:t>
            </a:r>
          </a:p>
          <a:p>
            <a:pPr lvl="1"/>
            <a:r>
              <a:rPr lang="en-US" dirty="0" smtClean="0"/>
              <a:t>Just have data &amp; look for interesting structure</a:t>
            </a:r>
          </a:p>
          <a:p>
            <a:pPr lvl="1"/>
            <a:r>
              <a:rPr lang="en-US" dirty="0" smtClean="0"/>
              <a:t>Usually exploratory</a:t>
            </a:r>
          </a:p>
          <a:p>
            <a:r>
              <a:rPr lang="en-US" dirty="0" smtClean="0"/>
              <a:t>An example is clustering.</a:t>
            </a:r>
          </a:p>
          <a:p>
            <a:pPr lvl="1"/>
            <a:r>
              <a:rPr lang="en-US" dirty="0" smtClean="0"/>
              <a:t>Find groups, if any</a:t>
            </a:r>
          </a:p>
          <a:p>
            <a:pPr lvl="1"/>
            <a:r>
              <a:rPr lang="en-US" dirty="0" smtClean="0"/>
              <a:t>Data in a group are similar and different from data in other groups.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5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Many, many packages in R for statistical learning – both but just supervised today</a:t>
            </a:r>
          </a:p>
          <a:p>
            <a:r>
              <a:rPr lang="en-US" dirty="0" smtClean="0"/>
              <a:t>All with different syntax for training and prediction</a:t>
            </a:r>
          </a:p>
          <a:p>
            <a:r>
              <a:rPr lang="en-US" dirty="0" smtClean="0"/>
              <a:t>Max Kuhn developed the </a:t>
            </a:r>
            <a:r>
              <a:rPr lang="en-US" b="1" dirty="0" smtClean="0">
                <a:solidFill>
                  <a:srgbClr val="C00000"/>
                </a:solidFill>
              </a:rPr>
              <a:t>caret</a:t>
            </a:r>
            <a:r>
              <a:rPr lang="en-US" dirty="0" smtClean="0"/>
              <a:t> package (~2008) to provide a unified and streamline process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lassification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 smtClean="0"/>
              <a:t>nd </a:t>
            </a:r>
            <a:r>
              <a:rPr lang="en-US" b="1" dirty="0" smtClean="0">
                <a:solidFill>
                  <a:srgbClr val="C00000"/>
                </a:solidFill>
              </a:rPr>
              <a:t>Re</a:t>
            </a:r>
            <a:r>
              <a:rPr lang="en-US" dirty="0" smtClean="0"/>
              <a:t>gression 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dirty="0" smtClean="0"/>
              <a:t>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6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263"/>
            <a:ext cx="8229600" cy="3992563"/>
          </a:xfrm>
        </p:spPr>
        <p:txBody>
          <a:bodyPr/>
          <a:lstStyle/>
          <a:p>
            <a:r>
              <a:rPr lang="en-US" sz="2800" dirty="0" smtClean="0"/>
              <a:t>Can find it on CRAN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cran.r-project.org/web/packages/caret/index.html</a:t>
            </a:r>
            <a:endParaRPr lang="en-US" sz="2400" dirty="0" smtClean="0"/>
          </a:p>
          <a:p>
            <a:r>
              <a:rPr lang="en-US" sz="2800" dirty="0" smtClean="0"/>
              <a:t>There are some references &amp; links.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30" y="2868257"/>
            <a:ext cx="5446642" cy="35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3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Caret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084"/>
            <a:ext cx="8229600" cy="3992563"/>
          </a:xfrm>
        </p:spPr>
        <p:txBody>
          <a:bodyPr/>
          <a:lstStyle/>
          <a:p>
            <a:r>
              <a:rPr lang="en-US" dirty="0" smtClean="0"/>
              <a:t>Has many useful tools</a:t>
            </a:r>
          </a:p>
          <a:p>
            <a:pPr lvl="1"/>
            <a:r>
              <a:rPr lang="en-US" dirty="0" smtClean="0"/>
              <a:t>Data splitting – testing and training sets</a:t>
            </a:r>
          </a:p>
          <a:p>
            <a:pPr lvl="1"/>
            <a:r>
              <a:rPr lang="en-US" dirty="0" smtClean="0"/>
              <a:t>Pre-processing</a:t>
            </a:r>
          </a:p>
          <a:p>
            <a:pPr lvl="1"/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Model tuning </a:t>
            </a:r>
          </a:p>
          <a:p>
            <a:pPr lvl="1"/>
            <a:r>
              <a:rPr lang="en-US" dirty="0" smtClean="0"/>
              <a:t>Estimating variable importance</a:t>
            </a:r>
          </a:p>
          <a:p>
            <a:pPr lvl="1"/>
            <a:r>
              <a:rPr lang="en-US" dirty="0" smtClean="0"/>
              <a:t>More …</a:t>
            </a:r>
          </a:p>
          <a:p>
            <a:r>
              <a:rPr lang="en-US" dirty="0" smtClean="0"/>
              <a:t>Provides a unifying framework to explore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25116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3350"/>
            <a:ext cx="8229600" cy="3992563"/>
          </a:xfrm>
        </p:spPr>
        <p:txBody>
          <a:bodyPr/>
          <a:lstStyle/>
          <a:p>
            <a:r>
              <a:rPr lang="en-US" sz="2800" dirty="0" smtClean="0"/>
              <a:t>We will illustrate just a few of the features – enough to get you started.</a:t>
            </a:r>
          </a:p>
          <a:p>
            <a:r>
              <a:rPr lang="en-US" sz="2800" dirty="0" smtClean="0"/>
              <a:t>Resources at the end to learn more about </a:t>
            </a:r>
            <a:r>
              <a:rPr lang="en-US" sz="2800" b="1" dirty="0" smtClean="0">
                <a:solidFill>
                  <a:srgbClr val="C00000"/>
                </a:solidFill>
              </a:rPr>
              <a:t>caret</a:t>
            </a:r>
            <a:r>
              <a:rPr lang="en-US" sz="2800" dirty="0" smtClean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38" y="3220595"/>
            <a:ext cx="7513983" cy="35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013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-Brand_core-standard-slides.potx" id="{B48101DD-A604-4E13-B4E6-7E6FF3A616E1}" vid="{F0218404-5B4E-4DCC-B1B3-DD86C7BB0E6A}"/>
    </a:ext>
  </a:extLst>
</a:theme>
</file>

<file path=ppt/theme/theme2.xml><?xml version="1.0" encoding="utf-8"?>
<a:theme xmlns:a="http://schemas.openxmlformats.org/drawingml/2006/main" name="BLS Trendline Content Slide">
  <a:themeElements>
    <a:clrScheme name="Custom 1">
      <a:dk1>
        <a:srgbClr val="002060"/>
      </a:dk1>
      <a:lt1>
        <a:sysClr val="window" lastClr="FFFFFF"/>
      </a:lt1>
      <a:dk2>
        <a:srgbClr val="002060"/>
      </a:dk2>
      <a:lt2>
        <a:srgbClr val="FFFFFF"/>
      </a:lt2>
      <a:accent1>
        <a:srgbClr val="3E3F67"/>
      </a:accent1>
      <a:accent2>
        <a:srgbClr val="FFC000"/>
      </a:accent2>
      <a:accent3>
        <a:srgbClr val="C00000"/>
      </a:accent3>
      <a:accent4>
        <a:srgbClr val="00B0F0"/>
      </a:accent4>
      <a:accent5>
        <a:srgbClr val="92D050"/>
      </a:accent5>
      <a:accent6>
        <a:srgbClr val="244448"/>
      </a:accent6>
      <a:hlink>
        <a:srgbClr val="00B0F0"/>
      </a:hlink>
      <a:folHlink>
        <a:srgbClr val="00B0F0"/>
      </a:folHlink>
    </a:clrScheme>
    <a:fontScheme name="BLS Fon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Tahoma" pitchFamily="34" charset="0"/>
            <a:ea typeface="+mj-ea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S-Brand_core-standard-slides.potx" id="{B48101DD-A604-4E13-B4E6-7E6FF3A616E1}" vid="{A84D5705-D793-47EE-B444-DB1A83C73CF7}"/>
    </a:ext>
  </a:extLst>
</a:theme>
</file>

<file path=ppt/theme/theme3.xml><?xml version="1.0" encoding="utf-8"?>
<a:theme xmlns:a="http://schemas.openxmlformats.org/drawingml/2006/main" name="Contact Information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S-Brand_core-standard-slides.potx" id="{B48101DD-A604-4E13-B4E6-7E6FF3A616E1}" vid="{2FFE4CEF-C9F4-408E-A3EA-E0845723999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Martinez_SDSS_2018</Template>
  <TotalTime>5783</TotalTime>
  <Words>656</Words>
  <Application>Microsoft Office PowerPoint</Application>
  <PresentationFormat>On-screen Show (4:3)</PresentationFormat>
  <Paragraphs>123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Century Gothic</vt:lpstr>
      <vt:lpstr>Tahoma</vt:lpstr>
      <vt:lpstr>Verdana</vt:lpstr>
      <vt:lpstr>Wingdings</vt:lpstr>
      <vt:lpstr>Wingdings 3</vt:lpstr>
      <vt:lpstr>Custom Design</vt:lpstr>
      <vt:lpstr>BLS Trendline Content Slide</vt:lpstr>
      <vt:lpstr>Contact Information</vt:lpstr>
      <vt:lpstr>Statistical Learning in R</vt:lpstr>
      <vt:lpstr>What is Statistical Learning?</vt:lpstr>
      <vt:lpstr>Statistical Learning</vt:lpstr>
      <vt:lpstr>Statistical Learning</vt:lpstr>
      <vt:lpstr>Statistical Learning</vt:lpstr>
      <vt:lpstr>Learning in R</vt:lpstr>
      <vt:lpstr>Caret Package</vt:lpstr>
      <vt:lpstr>Caret Package</vt:lpstr>
      <vt:lpstr>Caret</vt:lpstr>
      <vt:lpstr>What We’ll Cover</vt:lpstr>
      <vt:lpstr>Visualizations</vt:lpstr>
      <vt:lpstr>Visualizations</vt:lpstr>
      <vt:lpstr>Scatter plot Matrix</vt:lpstr>
      <vt:lpstr>Scatter plots of Predictors with Response Variable</vt:lpstr>
      <vt:lpstr>Pre-Processing Data</vt:lpstr>
      <vt:lpstr>Build Models</vt:lpstr>
      <vt:lpstr>Build Models</vt:lpstr>
      <vt:lpstr>Data Splitting</vt:lpstr>
      <vt:lpstr>Choose Models</vt:lpstr>
      <vt:lpstr>Classification Example</vt:lpstr>
      <vt:lpstr>Regression Example</vt:lpstr>
      <vt:lpstr>Resources</vt:lpstr>
      <vt:lpstr>PowerPoint Presentation</vt:lpstr>
    </vt:vector>
  </TitlesOfParts>
  <Company>Bureau of Labor Statistics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Topics in Survey Interviewer Notes</dc:title>
  <dc:creator>Martinez, Wendy  - BLS</dc:creator>
  <cp:lastModifiedBy>Martinez, Wendy  - BLS</cp:lastModifiedBy>
  <cp:revision>162</cp:revision>
  <cp:lastPrinted>2019-02-28T17:07:51Z</cp:lastPrinted>
  <dcterms:created xsi:type="dcterms:W3CDTF">2018-05-10T14:47:36Z</dcterms:created>
  <dcterms:modified xsi:type="dcterms:W3CDTF">2019-03-03T17:32:58Z</dcterms:modified>
</cp:coreProperties>
</file>