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72" r:id="rId3"/>
    <p:sldId id="275" r:id="rId4"/>
    <p:sldId id="284" r:id="rId5"/>
    <p:sldId id="276" r:id="rId6"/>
    <p:sldId id="278" r:id="rId7"/>
    <p:sldId id="277" r:id="rId8"/>
    <p:sldId id="283" r:id="rId9"/>
    <p:sldId id="279" r:id="rId10"/>
    <p:sldId id="280" r:id="rId11"/>
    <p:sldId id="285" r:id="rId12"/>
    <p:sldId id="281" r:id="rId13"/>
    <p:sldId id="282" r:id="rId14"/>
    <p:sldId id="286" r:id="rId15"/>
    <p:sldId id="287" r:id="rId16"/>
    <p:sldId id="289" r:id="rId17"/>
    <p:sldId id="288" r:id="rId18"/>
    <p:sldId id="290" r:id="rId19"/>
    <p:sldId id="294" r:id="rId20"/>
    <p:sldId id="291" r:id="rId21"/>
    <p:sldId id="292" r:id="rId22"/>
    <p:sldId id="293" r:id="rId23"/>
    <p:sldId id="295" r:id="rId24"/>
    <p:sldId id="296" r:id="rId25"/>
    <p:sldId id="297" r:id="rId26"/>
    <p:sldId id="298" r:id="rId27"/>
    <p:sldId id="299" r:id="rId28"/>
    <p:sldId id="301" r:id="rId29"/>
    <p:sldId id="300" r:id="rId30"/>
    <p:sldId id="302" r:id="rId31"/>
    <p:sldId id="303" r:id="rId32"/>
    <p:sldId id="307" r:id="rId33"/>
    <p:sldId id="310" r:id="rId34"/>
    <p:sldId id="311" r:id="rId35"/>
    <p:sldId id="312" r:id="rId36"/>
    <p:sldId id="315" r:id="rId37"/>
    <p:sldId id="316" r:id="rId38"/>
    <p:sldId id="317" r:id="rId39"/>
    <p:sldId id="319" r:id="rId40"/>
    <p:sldId id="320" r:id="rId41"/>
    <p:sldId id="321" r:id="rId42"/>
    <p:sldId id="318" r:id="rId43"/>
    <p:sldId id="326" r:id="rId44"/>
    <p:sldId id="313" r:id="rId45"/>
    <p:sldId id="322" r:id="rId46"/>
    <p:sldId id="323" r:id="rId47"/>
    <p:sldId id="324" r:id="rId48"/>
    <p:sldId id="325" r:id="rId49"/>
    <p:sldId id="327" r:id="rId50"/>
    <p:sldId id="328" r:id="rId51"/>
    <p:sldId id="335" r:id="rId52"/>
    <p:sldId id="329" r:id="rId53"/>
    <p:sldId id="330" r:id="rId54"/>
    <p:sldId id="331" r:id="rId55"/>
    <p:sldId id="336" r:id="rId56"/>
    <p:sldId id="332" r:id="rId57"/>
    <p:sldId id="333" r:id="rId58"/>
    <p:sldId id="334" r:id="rId59"/>
    <p:sldId id="33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orient="horz" pos="2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F71"/>
    <a:srgbClr val="E9717F"/>
    <a:srgbClr val="EF95A0"/>
    <a:srgbClr val="F7CAD0"/>
    <a:srgbClr val="FFFFFF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1294" autoAdjust="0"/>
  </p:normalViewPr>
  <p:slideViewPr>
    <p:cSldViewPr snapToGrid="0" showGuides="1">
      <p:cViewPr varScale="1">
        <p:scale>
          <a:sx n="121" d="100"/>
          <a:sy n="121" d="100"/>
        </p:scale>
        <p:origin x="132" y="300"/>
      </p:cViewPr>
      <p:guideLst>
        <p:guide orient="horz" pos="4008"/>
        <p:guide pos="3840"/>
        <p:guide orient="horz" pos="576"/>
        <p:guide orient="horz" pos="2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F6C0F-6C1A-4846-A78B-2019EC7A5A0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0A86D-5024-4350-A9C6-9389693B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5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28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49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76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15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45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94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87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8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95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22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49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92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9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41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52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959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21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54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21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08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204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28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05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5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42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65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68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314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44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25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635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627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7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22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138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82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724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409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2416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146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214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09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8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6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224B-FA27-4BCB-A26A-ADE45C59C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BA7C3-DC9D-406C-B076-C0EF547FD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5F6D-871C-4205-8D1F-4A75D2E3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F35F7-EF06-45F2-B57F-6F048A3C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1CA4-B90D-4E32-901D-48FA8E2D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E9B3-7C95-489C-8A32-22132209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8C582-CFBA-44E8-9DEF-3BDBC6D30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B17DE-6261-4E66-A4A9-D0E7D9D9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C2ACC-BCE2-4B89-8021-528A0E04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0424C-3425-45D1-A35B-4196E56F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9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84659-4BF3-4C22-A102-68D558736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7050F-96F2-4453-A76B-BDA3FE830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E29D8-7726-4466-ABEB-1288F7FE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1D5F-5CAC-4BC5-B5B2-E67EE06C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49DB4-AB6D-490B-97D2-DCC78814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EE9-276F-4ECC-914F-3840024B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04F50-AF49-4C03-830B-419E956A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B5F91-1B6D-440D-B9E1-29FB3BD1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A01E-DFDC-45CD-8C59-1ACC09CF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775F8-5AC9-4483-BDAA-960FCE9D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3CE1-F66E-4EFB-A061-3D89731B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AA2FD-0BB0-48E3-961D-415CA7A1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3049-6C69-4CEC-82C8-8B99C166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A7B9-7A8C-4781-8527-07CB306F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E066-AC32-4EBF-8C62-9F9C88D1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6EC4-6F49-4C22-9574-222E2B6D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788F-73D7-4BA8-A517-673D68DE4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83F72-07E8-4522-BCD6-190E86E83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B5A81-3252-41EF-8E89-7F2F734C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4087F-4B5D-4BCC-A8B7-6AD823B2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8DD92-971F-4EBE-82A7-ABE3B785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8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EDE5-DAA6-4AB4-ADAE-D4B0864A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C08B-144E-41B1-B2E2-DD0D97F6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81F46-A6AB-4DE4-830D-D42782E07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72667-A2FE-4E9B-B0C0-1AB4FD8C0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A267E-14B3-415C-9BD0-93A240086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AB91A-F6A2-4D2C-803D-2B96DE11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20F70-97D6-4A4B-83E9-F2DE6EA4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A4884-361A-4BDD-A109-580661DC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5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796A-C94D-40D6-A532-B5030D21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9960D-4FE0-44C2-8E79-EA02757B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C9FF4-BA2A-4F83-91EC-84FCCC9B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A5C75-66DE-4C60-955C-C799276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6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05E97-12E7-4C3D-9AA5-EBFC6570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5EBE5-1AF8-4A20-85BC-AF631493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C7D4C-E75D-4022-B23A-8EED484F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7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53C1-7859-4B7B-83ED-CBE53339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5BBE-A5F4-4139-A1E2-128DFC9C3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9AD82-97A1-4C12-A331-06D9FEEB1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93360-E200-4472-A28E-20B74943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B9387-B863-4CDD-922B-D6EC8215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533D-ACE7-4A22-9109-6B53A4D1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7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90AC-FB79-4573-A675-21B5F35C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B17C0-8AEC-4F51-9EB0-3F1F9FA2C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F1576-9819-4AE5-8F60-6A3A3901E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A9B03-8235-4947-B1E9-22457F9B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03FB9-4F6E-42F4-9E0B-6A259DC6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571CE-F3BA-4B47-8232-C128D36D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2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3116-EE46-49BA-AF9B-CA43FFA1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CFC0-B77B-44C8-A097-50FD5B1E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6219E-49F0-4E39-A5A1-E39D165F6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24056-FCF2-42B5-B363-49EAD26F8DC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ACBE-0631-4B94-AC44-AFCA522D6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D36C1-B418-4475-AD06-D82B86987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2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://140.134.25.64:33540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ackmd.io/@chuan1010/HypVdTnR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141D334-8434-4AF3-8014-473FA6D366EC}"/>
              </a:ext>
            </a:extLst>
          </p:cNvPr>
          <p:cNvSpPr/>
          <p:nvPr/>
        </p:nvSpPr>
        <p:spPr>
          <a:xfrm rot="16200000" flipH="1">
            <a:off x="5338916" y="-1"/>
            <a:ext cx="6853083" cy="68530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109F2C-FA85-4317-916E-0B4E5F44B020}"/>
              </a:ext>
            </a:extLst>
          </p:cNvPr>
          <p:cNvCxnSpPr>
            <a:cxnSpLocks/>
          </p:cNvCxnSpPr>
          <p:nvPr/>
        </p:nvCxnSpPr>
        <p:spPr>
          <a:xfrm>
            <a:off x="0" y="2844800"/>
            <a:ext cx="12191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4FAA3927-C37E-494D-8BDF-527955E5174E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1F35E-9892-4FEF-BD72-1351948704E9}"/>
              </a:ext>
            </a:extLst>
          </p:cNvPr>
          <p:cNvSpPr txBox="1"/>
          <p:nvPr/>
        </p:nvSpPr>
        <p:spPr>
          <a:xfrm>
            <a:off x="742950" y="3089870"/>
            <a:ext cx="60833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物件導向設計實習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3E05BAA-0609-4234-BC64-C61EFEB8DE3D}"/>
              </a:ext>
            </a:extLst>
          </p:cNvPr>
          <p:cNvSpPr/>
          <p:nvPr/>
        </p:nvSpPr>
        <p:spPr>
          <a:xfrm>
            <a:off x="2485744" y="4115732"/>
            <a:ext cx="2597712" cy="437718"/>
          </a:xfrm>
          <a:prstGeom prst="rect">
            <a:avLst/>
          </a:prstGeom>
          <a:solidFill>
            <a:srgbClr val="E75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ProgEdu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</a:p>
        </p:txBody>
      </p:sp>
      <p:pic>
        <p:nvPicPr>
          <p:cNvPr id="16" name="圖片 15" descr="一張含有 文字 的圖片&#10;&#10;自動產生的描述">
            <a:extLst>
              <a:ext uri="{FF2B5EF4-FFF2-40B4-BE49-F238E27FC236}">
                <a16:creationId xmlns:a16="http://schemas.microsoft.com/office/drawing/2014/main" id="{D767CF93-F03B-4369-944D-B9EA0182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3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Clone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10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Trust Project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00683F-6597-49CC-BA19-4AD5B9EC3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021" y="2090736"/>
            <a:ext cx="6809958" cy="334804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3676650" y="4695824"/>
            <a:ext cx="1676400" cy="6381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4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10808351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3E2F68-FAAD-4B9C-AA3E-5D2EEC51B29B}"/>
              </a:ext>
            </a:extLst>
          </p:cNvPr>
          <p:cNvCxnSpPr>
            <a:cxnSpLocks/>
          </p:cNvCxnSpPr>
          <p:nvPr/>
        </p:nvCxnSpPr>
        <p:spPr>
          <a:xfrm>
            <a:off x="10812673" y="4740719"/>
            <a:ext cx="138803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0862BA-9008-433E-B10B-B6FD8FAA5D5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-55841" y="2751311"/>
            <a:ext cx="141949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11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558ABB-20CF-4D34-A76B-DE8D7E617DFE}"/>
              </a:ext>
            </a:extLst>
          </p:cNvPr>
          <p:cNvGrpSpPr/>
          <p:nvPr/>
        </p:nvGrpSpPr>
        <p:grpSpPr>
          <a:xfrm>
            <a:off x="1140824" y="1860932"/>
            <a:ext cx="4344052" cy="1797939"/>
            <a:chOff x="1986298" y="1530000"/>
            <a:chExt cx="4344052" cy="1797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960659-3872-4C3D-925F-8A285B96802C}"/>
                </a:ext>
              </a:extLst>
            </p:cNvPr>
            <p:cNvSpPr/>
            <p:nvPr/>
          </p:nvSpPr>
          <p:spPr>
            <a:xfrm>
              <a:off x="1986298" y="1686019"/>
              <a:ext cx="3569078" cy="14859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4A31980-B7C1-4F5C-98A5-A737A70C0F1E}"/>
                </a:ext>
              </a:extLst>
            </p:cNvPr>
            <p:cNvSpPr/>
            <p:nvPr/>
          </p:nvSpPr>
          <p:spPr>
            <a:xfrm rot="5400000">
              <a:off x="4656407" y="1653996"/>
              <a:ext cx="1797939" cy="1549947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FCF660-37B8-45A0-9C79-E1A032B692ED}"/>
                </a:ext>
              </a:extLst>
            </p:cNvPr>
            <p:cNvSpPr txBox="1"/>
            <p:nvPr/>
          </p:nvSpPr>
          <p:spPr>
            <a:xfrm>
              <a:off x="4864814" y="2244303"/>
              <a:ext cx="138112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第一部分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254475-4444-40C2-B388-DFE3D149C54D}"/>
              </a:ext>
            </a:extLst>
          </p:cNvPr>
          <p:cNvGrpSpPr/>
          <p:nvPr/>
        </p:nvGrpSpPr>
        <p:grpSpPr>
          <a:xfrm>
            <a:off x="6268138" y="3841751"/>
            <a:ext cx="4677405" cy="1797939"/>
            <a:chOff x="7070890" y="1220291"/>
            <a:chExt cx="4677405" cy="17979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26F98C-E45D-45D9-9EDE-770CA5A7CC79}"/>
                </a:ext>
              </a:extLst>
            </p:cNvPr>
            <p:cNvSpPr/>
            <p:nvPr/>
          </p:nvSpPr>
          <p:spPr>
            <a:xfrm>
              <a:off x="7823995" y="1376310"/>
              <a:ext cx="3924300" cy="1485900"/>
            </a:xfrm>
            <a:prstGeom prst="rect">
              <a:avLst/>
            </a:prstGeom>
            <a:solidFill>
              <a:srgbClr val="F7C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E915237-C0F2-4972-8B99-04DF521424D8}"/>
                </a:ext>
              </a:extLst>
            </p:cNvPr>
            <p:cNvSpPr/>
            <p:nvPr/>
          </p:nvSpPr>
          <p:spPr>
            <a:xfrm rot="5400000">
              <a:off x="6946894" y="1344287"/>
              <a:ext cx="1797939" cy="1549947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7094A-3F01-4AA7-A62C-5314274A6423}"/>
              </a:ext>
            </a:extLst>
          </p:cNvPr>
          <p:cNvSpPr txBox="1"/>
          <p:nvPr/>
        </p:nvSpPr>
        <p:spPr>
          <a:xfrm>
            <a:off x="1363655" y="2612811"/>
            <a:ext cx="234844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ProgEdu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完成作業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42" name="TextBox 17">
            <a:extLst>
              <a:ext uri="{FF2B5EF4-FFF2-40B4-BE49-F238E27FC236}">
                <a16:creationId xmlns:a16="http://schemas.microsoft.com/office/drawing/2014/main" id="{B342ECBE-BE43-4800-8AE4-4203881DEC13}"/>
              </a:ext>
            </a:extLst>
          </p:cNvPr>
          <p:cNvSpPr txBox="1"/>
          <p:nvPr/>
        </p:nvSpPr>
        <p:spPr>
          <a:xfrm>
            <a:off x="6348098" y="4499149"/>
            <a:ext cx="138112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32">
            <a:extLst>
              <a:ext uri="{FF2B5EF4-FFF2-40B4-BE49-F238E27FC236}">
                <a16:creationId xmlns:a16="http://schemas.microsoft.com/office/drawing/2014/main" id="{C664C1E8-BF8A-4433-BFB0-8A0CE25CF8DB}"/>
              </a:ext>
            </a:extLst>
          </p:cNvPr>
          <p:cNvSpPr txBox="1"/>
          <p:nvPr/>
        </p:nvSpPr>
        <p:spPr>
          <a:xfrm>
            <a:off x="8172450" y="4602219"/>
            <a:ext cx="206234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Push 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8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12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點選右上方的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-&gt; Commit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420F46-F366-4B6B-B3A5-E9951E9655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751"/>
          <a:stretch/>
        </p:blipFill>
        <p:spPr>
          <a:xfrm>
            <a:off x="633412" y="1774419"/>
            <a:ext cx="10925175" cy="4402544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3838575" y="1905417"/>
            <a:ext cx="1666875" cy="400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417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13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的檔案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C76EFE1-B902-48AD-ACE0-5AE4A5FED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346" y="2092841"/>
            <a:ext cx="5162836" cy="402220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3505200" y="2886075"/>
            <a:ext cx="2590800" cy="609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55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14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點開檔案可以查看修改紀錄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354174-5D79-4DF3-96CC-BE33210EB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79" y="2266980"/>
            <a:ext cx="10916442" cy="360413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5972175" y="4904358"/>
            <a:ext cx="4258625" cy="400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37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15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 Message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 and Push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4460872-BBD6-449D-B412-1CBFF442B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343" y="307510"/>
            <a:ext cx="2780664" cy="637586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6582093" y="6311900"/>
            <a:ext cx="1428432" cy="400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D68C43B-26E9-4AC8-8168-E67480F70E3D}"/>
              </a:ext>
            </a:extLst>
          </p:cNvPr>
          <p:cNvSpPr txBox="1"/>
          <p:nvPr/>
        </p:nvSpPr>
        <p:spPr>
          <a:xfrm>
            <a:off x="7396003" y="4371974"/>
            <a:ext cx="270144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Message*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282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16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D9C23C-CA66-46B1-A59A-8279B40BD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495" y="1805733"/>
            <a:ext cx="7459655" cy="491574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2198695" y="2105025"/>
            <a:ext cx="1477955" cy="2666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3A502C6-62E7-40BB-9E93-FD9CBA15156C}"/>
              </a:ext>
            </a:extLst>
          </p:cNvPr>
          <p:cNvSpPr/>
          <p:nvPr/>
        </p:nvSpPr>
        <p:spPr>
          <a:xfrm>
            <a:off x="7667625" y="6305550"/>
            <a:ext cx="1095375" cy="3913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27A2C35-2ED7-431F-91F6-3940A5F11796}"/>
              </a:ext>
            </a:extLst>
          </p:cNvPr>
          <p:cNvSpPr txBox="1"/>
          <p:nvPr/>
        </p:nvSpPr>
        <p:spPr>
          <a:xfrm>
            <a:off x="3494386" y="2532501"/>
            <a:ext cx="1805147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Commit Message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紀錄</a:t>
            </a:r>
          </a:p>
        </p:txBody>
      </p:sp>
    </p:spTree>
    <p:extLst>
      <p:ext uri="{BB962C8B-B14F-4D97-AF65-F5344CB8AC3E}">
        <p14:creationId xmlns:p14="http://schemas.microsoft.com/office/powerpoint/2010/main" val="298614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17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3895725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Show Git Log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5289284-D295-4B63-884F-FC873A474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959" y="1739106"/>
            <a:ext cx="2424194" cy="477837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1544000" y="4367252"/>
            <a:ext cx="2227900" cy="400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09C90BB-4BB3-4211-B098-A662EB0132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219"/>
          <a:stretch/>
        </p:blipFill>
        <p:spPr>
          <a:xfrm>
            <a:off x="5003703" y="2579083"/>
            <a:ext cx="6704291" cy="1885759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C44EC9D-4991-4C06-8A7C-CB0DE974A2F9}"/>
              </a:ext>
            </a:extLst>
          </p:cNvPr>
          <p:cNvSpPr txBox="1">
            <a:spLocks/>
          </p:cNvSpPr>
          <p:nvPr/>
        </p:nvSpPr>
        <p:spPr>
          <a:xfrm>
            <a:off x="5003703" y="1350962"/>
            <a:ext cx="6835872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查看所有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紀錄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5043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18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ProgEdu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可以查看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成功的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 Message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688C95-9247-4DF5-8627-573621D3E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87244"/>
            <a:ext cx="10515600" cy="215186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7905750" y="3498056"/>
            <a:ext cx="1476375" cy="400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18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10808351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3E2F68-FAAD-4B9C-AA3E-5D2EEC51B29B}"/>
              </a:ext>
            </a:extLst>
          </p:cNvPr>
          <p:cNvCxnSpPr>
            <a:cxnSpLocks/>
          </p:cNvCxnSpPr>
          <p:nvPr/>
        </p:nvCxnSpPr>
        <p:spPr>
          <a:xfrm>
            <a:off x="10812673" y="4740719"/>
            <a:ext cx="138803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0862BA-9008-433E-B10B-B6FD8FAA5D5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0" y="2727576"/>
            <a:ext cx="10055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19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558ABB-20CF-4D34-A76B-DE8D7E617DFE}"/>
              </a:ext>
            </a:extLst>
          </p:cNvPr>
          <p:cNvGrpSpPr/>
          <p:nvPr/>
        </p:nvGrpSpPr>
        <p:grpSpPr>
          <a:xfrm>
            <a:off x="885825" y="1860932"/>
            <a:ext cx="4599051" cy="1797939"/>
            <a:chOff x="1731299" y="1530000"/>
            <a:chExt cx="4599051" cy="1797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960659-3872-4C3D-925F-8A285B96802C}"/>
                </a:ext>
              </a:extLst>
            </p:cNvPr>
            <p:cNvSpPr/>
            <p:nvPr/>
          </p:nvSpPr>
          <p:spPr>
            <a:xfrm>
              <a:off x="1731299" y="1686019"/>
              <a:ext cx="3824077" cy="14859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4A31980-B7C1-4F5C-98A5-A737A70C0F1E}"/>
                </a:ext>
              </a:extLst>
            </p:cNvPr>
            <p:cNvSpPr/>
            <p:nvPr/>
          </p:nvSpPr>
          <p:spPr>
            <a:xfrm rot="5400000">
              <a:off x="4656407" y="1653996"/>
              <a:ext cx="1797939" cy="1549947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FCF660-37B8-45A0-9C79-E1A032B692ED}"/>
                </a:ext>
              </a:extLst>
            </p:cNvPr>
            <p:cNvSpPr txBox="1"/>
            <p:nvPr/>
          </p:nvSpPr>
          <p:spPr>
            <a:xfrm>
              <a:off x="4864814" y="2244303"/>
              <a:ext cx="138112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第二部分</a:t>
              </a:r>
              <a:endPara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254475-4444-40C2-B388-DFE3D149C54D}"/>
              </a:ext>
            </a:extLst>
          </p:cNvPr>
          <p:cNvGrpSpPr/>
          <p:nvPr/>
        </p:nvGrpSpPr>
        <p:grpSpPr>
          <a:xfrm>
            <a:off x="6268138" y="3841751"/>
            <a:ext cx="4677405" cy="1797939"/>
            <a:chOff x="7070890" y="1220291"/>
            <a:chExt cx="4677405" cy="17979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26F98C-E45D-45D9-9EDE-770CA5A7CC79}"/>
                </a:ext>
              </a:extLst>
            </p:cNvPr>
            <p:cNvSpPr/>
            <p:nvPr/>
          </p:nvSpPr>
          <p:spPr>
            <a:xfrm>
              <a:off x="7823995" y="1376310"/>
              <a:ext cx="3924300" cy="1485900"/>
            </a:xfrm>
            <a:prstGeom prst="rect">
              <a:avLst/>
            </a:prstGeom>
            <a:solidFill>
              <a:srgbClr val="F7C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E915237-C0F2-4972-8B99-04DF521424D8}"/>
                </a:ext>
              </a:extLst>
            </p:cNvPr>
            <p:cNvSpPr/>
            <p:nvPr/>
          </p:nvSpPr>
          <p:spPr>
            <a:xfrm rot="5400000">
              <a:off x="6946894" y="1344287"/>
              <a:ext cx="1797939" cy="1549947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7094A-3F01-4AA7-A62C-5314274A6423}"/>
              </a:ext>
            </a:extLst>
          </p:cNvPr>
          <p:cNvSpPr txBox="1"/>
          <p:nvPr/>
        </p:nvSpPr>
        <p:spPr>
          <a:xfrm>
            <a:off x="1005545" y="2589076"/>
            <a:ext cx="280966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ProgEdu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進行同儕審查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42" name="TextBox 17">
            <a:extLst>
              <a:ext uri="{FF2B5EF4-FFF2-40B4-BE49-F238E27FC236}">
                <a16:creationId xmlns:a16="http://schemas.microsoft.com/office/drawing/2014/main" id="{B342ECBE-BE43-4800-8AE4-4203881DEC13}"/>
              </a:ext>
            </a:extLst>
          </p:cNvPr>
          <p:cNvSpPr txBox="1"/>
          <p:nvPr/>
        </p:nvSpPr>
        <p:spPr>
          <a:xfrm>
            <a:off x="6348098" y="4499149"/>
            <a:ext cx="138112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2.1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32">
            <a:extLst>
              <a:ext uri="{FF2B5EF4-FFF2-40B4-BE49-F238E27FC236}">
                <a16:creationId xmlns:a16="http://schemas.microsoft.com/office/drawing/2014/main" id="{C664C1E8-BF8A-4433-BFB0-8A0CE25CF8DB}"/>
              </a:ext>
            </a:extLst>
          </p:cNvPr>
          <p:cNvSpPr txBox="1"/>
          <p:nvPr/>
        </p:nvSpPr>
        <p:spPr>
          <a:xfrm>
            <a:off x="7976388" y="4602219"/>
            <a:ext cx="281085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進行同儕審查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5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10808351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3E2F68-FAAD-4B9C-AA3E-5D2EEC51B29B}"/>
              </a:ext>
            </a:extLst>
          </p:cNvPr>
          <p:cNvCxnSpPr>
            <a:cxnSpLocks/>
          </p:cNvCxnSpPr>
          <p:nvPr/>
        </p:nvCxnSpPr>
        <p:spPr>
          <a:xfrm>
            <a:off x="10681634" y="2690260"/>
            <a:ext cx="114038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0862BA-9008-433E-B10B-B6FD8FAA5D5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-11231" y="1748358"/>
            <a:ext cx="10484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2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558ABB-20CF-4D34-A76B-DE8D7E617DFE}"/>
              </a:ext>
            </a:extLst>
          </p:cNvPr>
          <p:cNvGrpSpPr/>
          <p:nvPr/>
        </p:nvGrpSpPr>
        <p:grpSpPr>
          <a:xfrm>
            <a:off x="758118" y="866141"/>
            <a:ext cx="4344052" cy="1797939"/>
            <a:chOff x="1986298" y="1530000"/>
            <a:chExt cx="4344052" cy="1797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960659-3872-4C3D-925F-8A285B96802C}"/>
                </a:ext>
              </a:extLst>
            </p:cNvPr>
            <p:cNvSpPr/>
            <p:nvPr/>
          </p:nvSpPr>
          <p:spPr>
            <a:xfrm>
              <a:off x="1986298" y="1686019"/>
              <a:ext cx="3569078" cy="14859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4A31980-B7C1-4F5C-98A5-A737A70C0F1E}"/>
                </a:ext>
              </a:extLst>
            </p:cNvPr>
            <p:cNvSpPr/>
            <p:nvPr/>
          </p:nvSpPr>
          <p:spPr>
            <a:xfrm rot="5400000">
              <a:off x="4656407" y="1653996"/>
              <a:ext cx="1797939" cy="1549947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FCF660-37B8-45A0-9C79-E1A032B692ED}"/>
                </a:ext>
              </a:extLst>
            </p:cNvPr>
            <p:cNvSpPr txBox="1"/>
            <p:nvPr/>
          </p:nvSpPr>
          <p:spPr>
            <a:xfrm>
              <a:off x="4864814" y="2244303"/>
              <a:ext cx="138112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第一部分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254475-4444-40C2-B388-DFE3D149C54D}"/>
              </a:ext>
            </a:extLst>
          </p:cNvPr>
          <p:cNvGrpSpPr/>
          <p:nvPr/>
        </p:nvGrpSpPr>
        <p:grpSpPr>
          <a:xfrm>
            <a:off x="6137099" y="1791292"/>
            <a:ext cx="4677405" cy="1797939"/>
            <a:chOff x="7070890" y="1220291"/>
            <a:chExt cx="4677405" cy="17979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26F98C-E45D-45D9-9EDE-770CA5A7CC79}"/>
                </a:ext>
              </a:extLst>
            </p:cNvPr>
            <p:cNvSpPr/>
            <p:nvPr/>
          </p:nvSpPr>
          <p:spPr>
            <a:xfrm>
              <a:off x="7823995" y="1376310"/>
              <a:ext cx="3924300" cy="1485900"/>
            </a:xfrm>
            <a:prstGeom prst="rect">
              <a:avLst/>
            </a:prstGeom>
            <a:solidFill>
              <a:srgbClr val="F7C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E915237-C0F2-4972-8B99-04DF521424D8}"/>
                </a:ext>
              </a:extLst>
            </p:cNvPr>
            <p:cNvSpPr/>
            <p:nvPr/>
          </p:nvSpPr>
          <p:spPr>
            <a:xfrm rot="5400000">
              <a:off x="6946894" y="1344287"/>
              <a:ext cx="1797939" cy="1549947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7094A-3F01-4AA7-A62C-5314274A6423}"/>
              </a:ext>
            </a:extLst>
          </p:cNvPr>
          <p:cNvSpPr txBox="1"/>
          <p:nvPr/>
        </p:nvSpPr>
        <p:spPr>
          <a:xfrm>
            <a:off x="1037169" y="1609858"/>
            <a:ext cx="234844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ProgEdu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完成作業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42" name="TextBox 17">
            <a:extLst>
              <a:ext uri="{FF2B5EF4-FFF2-40B4-BE49-F238E27FC236}">
                <a16:creationId xmlns:a16="http://schemas.microsoft.com/office/drawing/2014/main" id="{B342ECBE-BE43-4800-8AE4-4203881DEC13}"/>
              </a:ext>
            </a:extLst>
          </p:cNvPr>
          <p:cNvSpPr txBox="1"/>
          <p:nvPr/>
        </p:nvSpPr>
        <p:spPr>
          <a:xfrm>
            <a:off x="6221509" y="2505593"/>
            <a:ext cx="138112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第二部分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32">
            <a:extLst>
              <a:ext uri="{FF2B5EF4-FFF2-40B4-BE49-F238E27FC236}">
                <a16:creationId xmlns:a16="http://schemas.microsoft.com/office/drawing/2014/main" id="{C664C1E8-BF8A-4433-BFB0-8A0CE25CF8DB}"/>
              </a:ext>
            </a:extLst>
          </p:cNvPr>
          <p:cNvSpPr txBox="1"/>
          <p:nvPr/>
        </p:nvSpPr>
        <p:spPr>
          <a:xfrm>
            <a:off x="7845349" y="2551760"/>
            <a:ext cx="281085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ProgEdu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進行同儕審查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cxnSp>
        <p:nvCxnSpPr>
          <p:cNvPr id="19" name="Straight Connector 36">
            <a:extLst>
              <a:ext uri="{FF2B5EF4-FFF2-40B4-BE49-F238E27FC236}">
                <a16:creationId xmlns:a16="http://schemas.microsoft.com/office/drawing/2014/main" id="{F6662032-FB39-4109-AA79-1A00124E956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2343" y="4490744"/>
            <a:ext cx="1934027" cy="85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22">
            <a:extLst>
              <a:ext uri="{FF2B5EF4-FFF2-40B4-BE49-F238E27FC236}">
                <a16:creationId xmlns:a16="http://schemas.microsoft.com/office/drawing/2014/main" id="{0A4AA5F9-9E2E-4B31-A641-15B239A68D5C}"/>
              </a:ext>
            </a:extLst>
          </p:cNvPr>
          <p:cNvGrpSpPr/>
          <p:nvPr/>
        </p:nvGrpSpPr>
        <p:grpSpPr>
          <a:xfrm>
            <a:off x="1711196" y="3602218"/>
            <a:ext cx="4344052" cy="1797939"/>
            <a:chOff x="1986298" y="1530000"/>
            <a:chExt cx="4344052" cy="1797939"/>
          </a:xfrm>
        </p:grpSpPr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A85BEC2D-4C86-4CE1-B987-DD11B0FE38A6}"/>
                </a:ext>
              </a:extLst>
            </p:cNvPr>
            <p:cNvSpPr/>
            <p:nvPr/>
          </p:nvSpPr>
          <p:spPr>
            <a:xfrm>
              <a:off x="1986298" y="1686019"/>
              <a:ext cx="3569078" cy="14859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7">
              <a:extLst>
                <a:ext uri="{FF2B5EF4-FFF2-40B4-BE49-F238E27FC236}">
                  <a16:creationId xmlns:a16="http://schemas.microsoft.com/office/drawing/2014/main" id="{B2C473D8-179A-4FDF-830A-8D348FE66514}"/>
                </a:ext>
              </a:extLst>
            </p:cNvPr>
            <p:cNvSpPr/>
            <p:nvPr/>
          </p:nvSpPr>
          <p:spPr>
            <a:xfrm rot="5400000">
              <a:off x="4656407" y="1653996"/>
              <a:ext cx="1797939" cy="1549947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17">
              <a:extLst>
                <a:ext uri="{FF2B5EF4-FFF2-40B4-BE49-F238E27FC236}">
                  <a16:creationId xmlns:a16="http://schemas.microsoft.com/office/drawing/2014/main" id="{B4334AAD-CAF7-4BB7-8387-461FEBA8F3B4}"/>
                </a:ext>
              </a:extLst>
            </p:cNvPr>
            <p:cNvSpPr txBox="1"/>
            <p:nvPr/>
          </p:nvSpPr>
          <p:spPr>
            <a:xfrm>
              <a:off x="4864814" y="2244303"/>
              <a:ext cx="138112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第三部分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6" name="TextBox 32">
            <a:extLst>
              <a:ext uri="{FF2B5EF4-FFF2-40B4-BE49-F238E27FC236}">
                <a16:creationId xmlns:a16="http://schemas.microsoft.com/office/drawing/2014/main" id="{D4D67DE6-FF32-47B3-8C04-71CFC5EA6E8B}"/>
              </a:ext>
            </a:extLst>
          </p:cNvPr>
          <p:cNvSpPr txBox="1"/>
          <p:nvPr/>
        </p:nvSpPr>
        <p:spPr>
          <a:xfrm>
            <a:off x="1986370" y="4352244"/>
            <a:ext cx="234844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ProgEdu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Metrics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Straight Connector 37">
            <a:extLst>
              <a:ext uri="{FF2B5EF4-FFF2-40B4-BE49-F238E27FC236}">
                <a16:creationId xmlns:a16="http://schemas.microsoft.com/office/drawing/2014/main" id="{4015FCB6-6CF2-4018-9FF1-1C5E424837E6}"/>
              </a:ext>
            </a:extLst>
          </p:cNvPr>
          <p:cNvCxnSpPr>
            <a:cxnSpLocks/>
          </p:cNvCxnSpPr>
          <p:nvPr/>
        </p:nvCxnSpPr>
        <p:spPr>
          <a:xfrm>
            <a:off x="11144733" y="5333950"/>
            <a:ext cx="114038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7">
            <a:extLst>
              <a:ext uri="{FF2B5EF4-FFF2-40B4-BE49-F238E27FC236}">
                <a16:creationId xmlns:a16="http://schemas.microsoft.com/office/drawing/2014/main" id="{3B42B9CB-F084-4092-9B5F-A1EB38949373}"/>
              </a:ext>
            </a:extLst>
          </p:cNvPr>
          <p:cNvGrpSpPr/>
          <p:nvPr/>
        </p:nvGrpSpPr>
        <p:grpSpPr>
          <a:xfrm>
            <a:off x="6600198" y="4434982"/>
            <a:ext cx="4677405" cy="1797939"/>
            <a:chOff x="7070890" y="1220291"/>
            <a:chExt cx="4677405" cy="1797939"/>
          </a:xfrm>
        </p:grpSpPr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755299FE-7392-46AC-9EFA-C04FD342DD1A}"/>
                </a:ext>
              </a:extLst>
            </p:cNvPr>
            <p:cNvSpPr/>
            <p:nvPr/>
          </p:nvSpPr>
          <p:spPr>
            <a:xfrm>
              <a:off x="7823995" y="1376310"/>
              <a:ext cx="3924300" cy="1485900"/>
            </a:xfrm>
            <a:prstGeom prst="rect">
              <a:avLst/>
            </a:prstGeom>
            <a:solidFill>
              <a:srgbClr val="F7C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Hexagon 13">
              <a:extLst>
                <a:ext uri="{FF2B5EF4-FFF2-40B4-BE49-F238E27FC236}">
                  <a16:creationId xmlns:a16="http://schemas.microsoft.com/office/drawing/2014/main" id="{7A0A8279-8756-40E7-8E89-E6CE38D310B5}"/>
                </a:ext>
              </a:extLst>
            </p:cNvPr>
            <p:cNvSpPr/>
            <p:nvPr/>
          </p:nvSpPr>
          <p:spPr>
            <a:xfrm rot="5400000">
              <a:off x="6946894" y="1344287"/>
              <a:ext cx="1797939" cy="1549947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17">
            <a:extLst>
              <a:ext uri="{FF2B5EF4-FFF2-40B4-BE49-F238E27FC236}">
                <a16:creationId xmlns:a16="http://schemas.microsoft.com/office/drawing/2014/main" id="{417F5A36-1F16-4FB3-B5BD-3B2D4B0F7B05}"/>
              </a:ext>
            </a:extLst>
          </p:cNvPr>
          <p:cNvSpPr txBox="1"/>
          <p:nvPr/>
        </p:nvSpPr>
        <p:spPr>
          <a:xfrm>
            <a:off x="6684608" y="5149283"/>
            <a:ext cx="138112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第四部分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2">
            <a:extLst>
              <a:ext uri="{FF2B5EF4-FFF2-40B4-BE49-F238E27FC236}">
                <a16:creationId xmlns:a16="http://schemas.microsoft.com/office/drawing/2014/main" id="{0C9D4C16-E55A-47F2-8869-AE1F00F716DA}"/>
              </a:ext>
            </a:extLst>
          </p:cNvPr>
          <p:cNvSpPr txBox="1"/>
          <p:nvPr/>
        </p:nvSpPr>
        <p:spPr>
          <a:xfrm>
            <a:off x="8308448" y="5056951"/>
            <a:ext cx="2810852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ProgEdu</a:t>
            </a:r>
            <a:b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查看自己的學習狀況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2170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進行同儕審查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20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Peer Review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My Reviews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660047-9AC5-4E69-8FA9-E35745257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56228"/>
            <a:ext cx="10782300" cy="266465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2276475" y="2819400"/>
            <a:ext cx="1266825" cy="2861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533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進行同儕審查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21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點選作業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6D7A2AC-EC3D-496A-B548-23B73846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49" y="2445921"/>
            <a:ext cx="11219602" cy="266465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2019301" y="3587748"/>
            <a:ext cx="971550" cy="6794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738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進行同儕審查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22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每個學生會有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2~3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位學生的程式碼要審查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33611D-3AA5-4DC4-9BCD-4D313ECA3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37" y="2020459"/>
            <a:ext cx="9001126" cy="383295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2658424" y="3936935"/>
            <a:ext cx="1008701" cy="11208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394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進行同儕審查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23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Fill Review Form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6114E72-7FA1-47B1-9259-2B1CB3220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57" y="2187013"/>
            <a:ext cx="10998285" cy="327854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9420225" y="3943350"/>
            <a:ext cx="1233962" cy="4762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350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進行同儕審查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24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527122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Download Source Code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E06A2F-EAD0-494D-9DA5-D8DD125656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6" t="972"/>
          <a:stretch/>
        </p:blipFill>
        <p:spPr>
          <a:xfrm>
            <a:off x="876287" y="1839009"/>
            <a:ext cx="4623520" cy="4844366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3107850" y="1800909"/>
            <a:ext cx="1266825" cy="400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61C7C038-E211-48A6-9045-89B21C89A8A2}"/>
              </a:ext>
            </a:extLst>
          </p:cNvPr>
          <p:cNvSpPr txBox="1">
            <a:spLocks/>
          </p:cNvSpPr>
          <p:nvPr/>
        </p:nvSpPr>
        <p:spPr>
          <a:xfrm>
            <a:off x="5686425" y="1219200"/>
            <a:ext cx="6099895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右鍵檔案選擇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7-Zip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D4833E5-6F49-4770-B69C-59FF11671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50" y="1848534"/>
            <a:ext cx="6099895" cy="1456457"/>
          </a:xfrm>
          <a:prstGeom prst="rect">
            <a:avLst/>
          </a:prstGeom>
        </p:spPr>
      </p:pic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5878E75-2343-4785-BBDB-3AA457978EE6}"/>
              </a:ext>
            </a:extLst>
          </p:cNvPr>
          <p:cNvSpPr/>
          <p:nvPr/>
        </p:nvSpPr>
        <p:spPr>
          <a:xfrm>
            <a:off x="5723054" y="2234546"/>
            <a:ext cx="2268421" cy="400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42B49B77-F0C2-496F-9153-4DC8962AEB12}"/>
              </a:ext>
            </a:extLst>
          </p:cNvPr>
          <p:cNvSpPr/>
          <p:nvPr/>
        </p:nvSpPr>
        <p:spPr>
          <a:xfrm>
            <a:off x="7999818" y="2819816"/>
            <a:ext cx="1949351" cy="400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260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進行同儕審查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25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Java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檔進行審查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C8D74F-CD22-42D4-85C1-7BEC68B9C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774" y="1947252"/>
            <a:ext cx="8934452" cy="386538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3014662" y="3746592"/>
            <a:ext cx="5219700" cy="400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4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進行同儕審查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26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回答是否符合審查標準、其他回饋意見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DF8EEF-E59A-4FE0-8D94-3A08F92084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5"/>
          <a:stretch/>
        </p:blipFill>
        <p:spPr>
          <a:xfrm>
            <a:off x="3648076" y="1600117"/>
            <a:ext cx="4895848" cy="512135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7591425" y="2047875"/>
            <a:ext cx="809626" cy="3619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C7413E3-A005-4726-B5DC-266B874E83F2}"/>
              </a:ext>
            </a:extLst>
          </p:cNvPr>
          <p:cNvSpPr/>
          <p:nvPr/>
        </p:nvSpPr>
        <p:spPr>
          <a:xfrm>
            <a:off x="3724275" y="2510631"/>
            <a:ext cx="4676776" cy="10136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9144B2B-1098-4F6E-A649-E7E939443844}"/>
              </a:ext>
            </a:extLst>
          </p:cNvPr>
          <p:cNvSpPr/>
          <p:nvPr/>
        </p:nvSpPr>
        <p:spPr>
          <a:xfrm>
            <a:off x="7877174" y="6277769"/>
            <a:ext cx="495301" cy="3619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23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進行同儕審查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27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提交後可以看到剛剛的審查意見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1BDF239-9473-4D71-87D5-34C2A7AA4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60" y="2126583"/>
            <a:ext cx="11171279" cy="313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78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10808351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3E2F68-FAAD-4B9C-AA3E-5D2EEC51B29B}"/>
              </a:ext>
            </a:extLst>
          </p:cNvPr>
          <p:cNvCxnSpPr>
            <a:cxnSpLocks/>
          </p:cNvCxnSpPr>
          <p:nvPr/>
        </p:nvCxnSpPr>
        <p:spPr>
          <a:xfrm>
            <a:off x="10812673" y="4740719"/>
            <a:ext cx="138803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0862BA-9008-433E-B10B-B6FD8FAA5D5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0" y="2727576"/>
            <a:ext cx="10055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28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558ABB-20CF-4D34-A76B-DE8D7E617DFE}"/>
              </a:ext>
            </a:extLst>
          </p:cNvPr>
          <p:cNvGrpSpPr/>
          <p:nvPr/>
        </p:nvGrpSpPr>
        <p:grpSpPr>
          <a:xfrm>
            <a:off x="885825" y="1860932"/>
            <a:ext cx="4599051" cy="1797939"/>
            <a:chOff x="1731299" y="1530000"/>
            <a:chExt cx="4599051" cy="1797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960659-3872-4C3D-925F-8A285B96802C}"/>
                </a:ext>
              </a:extLst>
            </p:cNvPr>
            <p:cNvSpPr/>
            <p:nvPr/>
          </p:nvSpPr>
          <p:spPr>
            <a:xfrm>
              <a:off x="1731299" y="1686019"/>
              <a:ext cx="3824077" cy="14859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4A31980-B7C1-4F5C-98A5-A737A70C0F1E}"/>
                </a:ext>
              </a:extLst>
            </p:cNvPr>
            <p:cNvSpPr/>
            <p:nvPr/>
          </p:nvSpPr>
          <p:spPr>
            <a:xfrm rot="5400000">
              <a:off x="4656407" y="1653996"/>
              <a:ext cx="1797939" cy="1549947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FCF660-37B8-45A0-9C79-E1A032B692ED}"/>
                </a:ext>
              </a:extLst>
            </p:cNvPr>
            <p:cNvSpPr txBox="1"/>
            <p:nvPr/>
          </p:nvSpPr>
          <p:spPr>
            <a:xfrm>
              <a:off x="4864814" y="2244303"/>
              <a:ext cx="138112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第二部分</a:t>
              </a:r>
              <a:endPara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254475-4444-40C2-B388-DFE3D149C54D}"/>
              </a:ext>
            </a:extLst>
          </p:cNvPr>
          <p:cNvGrpSpPr/>
          <p:nvPr/>
        </p:nvGrpSpPr>
        <p:grpSpPr>
          <a:xfrm>
            <a:off x="6268138" y="3841751"/>
            <a:ext cx="4677405" cy="1797939"/>
            <a:chOff x="7070890" y="1220291"/>
            <a:chExt cx="4677405" cy="17979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26F98C-E45D-45D9-9EDE-770CA5A7CC79}"/>
                </a:ext>
              </a:extLst>
            </p:cNvPr>
            <p:cNvSpPr/>
            <p:nvPr/>
          </p:nvSpPr>
          <p:spPr>
            <a:xfrm>
              <a:off x="7823995" y="1376310"/>
              <a:ext cx="3924300" cy="1485900"/>
            </a:xfrm>
            <a:prstGeom prst="rect">
              <a:avLst/>
            </a:prstGeom>
            <a:solidFill>
              <a:srgbClr val="F7C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E915237-C0F2-4972-8B99-04DF521424D8}"/>
                </a:ext>
              </a:extLst>
            </p:cNvPr>
            <p:cNvSpPr/>
            <p:nvPr/>
          </p:nvSpPr>
          <p:spPr>
            <a:xfrm rot="5400000">
              <a:off x="6946894" y="1344287"/>
              <a:ext cx="1797939" cy="1549947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7094A-3F01-4AA7-A62C-5314274A6423}"/>
              </a:ext>
            </a:extLst>
          </p:cNvPr>
          <p:cNvSpPr txBox="1"/>
          <p:nvPr/>
        </p:nvSpPr>
        <p:spPr>
          <a:xfrm>
            <a:off x="1005545" y="2589076"/>
            <a:ext cx="280966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ProgEdu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進行同儕審查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42" name="TextBox 17">
            <a:extLst>
              <a:ext uri="{FF2B5EF4-FFF2-40B4-BE49-F238E27FC236}">
                <a16:creationId xmlns:a16="http://schemas.microsoft.com/office/drawing/2014/main" id="{B342ECBE-BE43-4800-8AE4-4203881DEC13}"/>
              </a:ext>
            </a:extLst>
          </p:cNvPr>
          <p:cNvSpPr txBox="1"/>
          <p:nvPr/>
        </p:nvSpPr>
        <p:spPr>
          <a:xfrm>
            <a:off x="6348098" y="4499149"/>
            <a:ext cx="138112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32">
            <a:extLst>
              <a:ext uri="{FF2B5EF4-FFF2-40B4-BE49-F238E27FC236}">
                <a16:creationId xmlns:a16="http://schemas.microsoft.com/office/drawing/2014/main" id="{C664C1E8-BF8A-4433-BFB0-8A0CE25CF8DB}"/>
              </a:ext>
            </a:extLst>
          </p:cNvPr>
          <p:cNvSpPr txBox="1"/>
          <p:nvPr/>
        </p:nvSpPr>
        <p:spPr>
          <a:xfrm>
            <a:off x="7976388" y="4602219"/>
            <a:ext cx="281085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對同儕審查的意見給出評分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5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對同儕審查的意見給出評分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29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點擊審查意見的幫助程度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4E594D7-CC0F-43DF-8F9E-5FAC162EFB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4"/>
          <a:stretch/>
        </p:blipFill>
        <p:spPr>
          <a:xfrm>
            <a:off x="190737" y="2108335"/>
            <a:ext cx="11867913" cy="298423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7210425" y="2960553"/>
            <a:ext cx="1666875" cy="1800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2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ProgEdu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網址</a:t>
            </a:r>
            <a:endParaRPr 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3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http://140.134.25.64:33540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帳號、密碼預設都是學號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234F12DD-D4F2-4CF1-8257-3CCF5ED35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696" y="2316418"/>
            <a:ext cx="8322607" cy="40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66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對同儕審查的意見給出評分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30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給出審查意見的幫助程度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ABC4A4F-624A-4C08-AEE0-F9C79765C5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5"/>
          <a:stretch/>
        </p:blipFill>
        <p:spPr>
          <a:xfrm>
            <a:off x="2390775" y="1955533"/>
            <a:ext cx="6219825" cy="467062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2323763" y="4015518"/>
            <a:ext cx="2267287" cy="20519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D3A4AE6-1BA8-494A-854E-0395A8C93DAA}"/>
              </a:ext>
            </a:extLst>
          </p:cNvPr>
          <p:cNvSpPr/>
          <p:nvPr/>
        </p:nvSpPr>
        <p:spPr>
          <a:xfrm>
            <a:off x="7791450" y="6147658"/>
            <a:ext cx="890672" cy="4451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37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對同儕審查的意見給出評分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31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可以查看自己的審查意見對同學的幫助程度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33105A5-CD53-49C6-ACC8-9F2A13DEF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13276"/>
            <a:ext cx="10515600" cy="280962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6781800" y="3086100"/>
            <a:ext cx="4724400" cy="17430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509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10808351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3E2F68-FAAD-4B9C-AA3E-5D2EEC51B29B}"/>
              </a:ext>
            </a:extLst>
          </p:cNvPr>
          <p:cNvCxnSpPr>
            <a:cxnSpLocks/>
          </p:cNvCxnSpPr>
          <p:nvPr/>
        </p:nvCxnSpPr>
        <p:spPr>
          <a:xfrm>
            <a:off x="10812673" y="4740719"/>
            <a:ext cx="138803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0862BA-9008-433E-B10B-B6FD8FAA5D5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0" y="2727576"/>
            <a:ext cx="10055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32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558ABB-20CF-4D34-A76B-DE8D7E617DFE}"/>
              </a:ext>
            </a:extLst>
          </p:cNvPr>
          <p:cNvGrpSpPr/>
          <p:nvPr/>
        </p:nvGrpSpPr>
        <p:grpSpPr>
          <a:xfrm>
            <a:off x="885825" y="1860932"/>
            <a:ext cx="4599051" cy="1797939"/>
            <a:chOff x="1731299" y="1530000"/>
            <a:chExt cx="4599051" cy="1797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960659-3872-4C3D-925F-8A285B96802C}"/>
                </a:ext>
              </a:extLst>
            </p:cNvPr>
            <p:cNvSpPr/>
            <p:nvPr/>
          </p:nvSpPr>
          <p:spPr>
            <a:xfrm>
              <a:off x="1731299" y="1686019"/>
              <a:ext cx="3824077" cy="14859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4A31980-B7C1-4F5C-98A5-A737A70C0F1E}"/>
                </a:ext>
              </a:extLst>
            </p:cNvPr>
            <p:cNvSpPr/>
            <p:nvPr/>
          </p:nvSpPr>
          <p:spPr>
            <a:xfrm rot="5400000">
              <a:off x="4656407" y="1653996"/>
              <a:ext cx="1797939" cy="1549947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FCF660-37B8-45A0-9C79-E1A032B692ED}"/>
                </a:ext>
              </a:extLst>
            </p:cNvPr>
            <p:cNvSpPr txBox="1"/>
            <p:nvPr/>
          </p:nvSpPr>
          <p:spPr>
            <a:xfrm>
              <a:off x="4864814" y="2244303"/>
              <a:ext cx="138112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第三部分</a:t>
              </a:r>
              <a:endPara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254475-4444-40C2-B388-DFE3D149C54D}"/>
              </a:ext>
            </a:extLst>
          </p:cNvPr>
          <p:cNvGrpSpPr/>
          <p:nvPr/>
        </p:nvGrpSpPr>
        <p:grpSpPr>
          <a:xfrm>
            <a:off x="6268138" y="3841751"/>
            <a:ext cx="4677405" cy="1797939"/>
            <a:chOff x="7070890" y="1220291"/>
            <a:chExt cx="4677405" cy="17979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26F98C-E45D-45D9-9EDE-770CA5A7CC79}"/>
                </a:ext>
              </a:extLst>
            </p:cNvPr>
            <p:cNvSpPr/>
            <p:nvPr/>
          </p:nvSpPr>
          <p:spPr>
            <a:xfrm>
              <a:off x="7823995" y="1376310"/>
              <a:ext cx="3924300" cy="1485900"/>
            </a:xfrm>
            <a:prstGeom prst="rect">
              <a:avLst/>
            </a:prstGeom>
            <a:solidFill>
              <a:srgbClr val="F7C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E915237-C0F2-4972-8B99-04DF521424D8}"/>
                </a:ext>
              </a:extLst>
            </p:cNvPr>
            <p:cNvSpPr/>
            <p:nvPr/>
          </p:nvSpPr>
          <p:spPr>
            <a:xfrm rot="5400000">
              <a:off x="6946894" y="1344287"/>
              <a:ext cx="1797939" cy="1549947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7094A-3F01-4AA7-A62C-5314274A6423}"/>
              </a:ext>
            </a:extLst>
          </p:cNvPr>
          <p:cNvSpPr txBox="1"/>
          <p:nvPr/>
        </p:nvSpPr>
        <p:spPr>
          <a:xfrm>
            <a:off x="1005545" y="2589076"/>
            <a:ext cx="280966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ProgEdu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</a:t>
            </a:r>
          </a:p>
        </p:txBody>
      </p:sp>
      <p:sp>
        <p:nvSpPr>
          <p:cNvPr id="42" name="TextBox 17">
            <a:extLst>
              <a:ext uri="{FF2B5EF4-FFF2-40B4-BE49-F238E27FC236}">
                <a16:creationId xmlns:a16="http://schemas.microsoft.com/office/drawing/2014/main" id="{B342ECBE-BE43-4800-8AE4-4203881DEC13}"/>
              </a:ext>
            </a:extLst>
          </p:cNvPr>
          <p:cNvSpPr txBox="1"/>
          <p:nvPr/>
        </p:nvSpPr>
        <p:spPr>
          <a:xfrm>
            <a:off x="6348098" y="4499149"/>
            <a:ext cx="138112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3.1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32">
            <a:extLst>
              <a:ext uri="{FF2B5EF4-FFF2-40B4-BE49-F238E27FC236}">
                <a16:creationId xmlns:a16="http://schemas.microsoft.com/office/drawing/2014/main" id="{C664C1E8-BF8A-4433-BFB0-8A0CE25CF8DB}"/>
              </a:ext>
            </a:extLst>
          </p:cNvPr>
          <p:cNvSpPr txBox="1"/>
          <p:nvPr/>
        </p:nvSpPr>
        <p:spPr>
          <a:xfrm>
            <a:off x="7976388" y="4602219"/>
            <a:ext cx="281085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介紹審查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36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介紹審查 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33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是否編譯成功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在執行程式碼時，程式碼是否能夠被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IntelliJ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檢查是否能執行、是否有語法錯誤等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B9A957-2DF1-4FBA-930F-E8DE9B4EC3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8"/>
          <a:stretch/>
        </p:blipFill>
        <p:spPr>
          <a:xfrm>
            <a:off x="6400576" y="3619165"/>
            <a:ext cx="5000400" cy="187534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342B123-EB1D-4061-8772-EA145B77B2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838200" y="3619165"/>
            <a:ext cx="5000400" cy="18751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598D9F3-4267-4F91-936B-130851A35A40}"/>
              </a:ext>
            </a:extLst>
          </p:cNvPr>
          <p:cNvSpPr txBox="1"/>
          <p:nvPr/>
        </p:nvSpPr>
        <p:spPr>
          <a:xfrm>
            <a:off x="933449" y="3054169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</a:rPr>
              <a:t>可以編譯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1BEF93-20EA-4C5E-877E-E5DA9DAD0569}"/>
              </a:ext>
            </a:extLst>
          </p:cNvPr>
          <p:cNvSpPr txBox="1"/>
          <p:nvPr/>
        </p:nvSpPr>
        <p:spPr>
          <a:xfrm>
            <a:off x="6400576" y="3003269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不能編譯</a:t>
            </a:r>
          </a:p>
        </p:txBody>
      </p:sp>
    </p:spTree>
    <p:extLst>
      <p:ext uri="{BB962C8B-B14F-4D97-AF65-F5344CB8AC3E}">
        <p14:creationId xmlns:p14="http://schemas.microsoft.com/office/powerpoint/2010/main" val="1433585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介紹審查 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34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是否符合題目要求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這次的提交是否達到開發者的預期目的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程式執行結果是否正確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題目要求學生回傳”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 World!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Test!” 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98D9F3-4267-4F91-936B-130851A35A40}"/>
              </a:ext>
            </a:extLst>
          </p:cNvPr>
          <p:cNvSpPr txBox="1"/>
          <p:nvPr/>
        </p:nvSpPr>
        <p:spPr>
          <a:xfrm>
            <a:off x="933449" y="3054169"/>
            <a:ext cx="1799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</a:rPr>
              <a:t>符合題目要求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1BEF93-20EA-4C5E-877E-E5DA9DAD0569}"/>
              </a:ext>
            </a:extLst>
          </p:cNvPr>
          <p:cNvSpPr txBox="1"/>
          <p:nvPr/>
        </p:nvSpPr>
        <p:spPr>
          <a:xfrm>
            <a:off x="6400576" y="3003269"/>
            <a:ext cx="2000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不符合題目要求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1BB3A5-235D-4B18-8A42-DA75BA3988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599"/>
          <a:stretch/>
        </p:blipFill>
        <p:spPr>
          <a:xfrm>
            <a:off x="838200" y="3643868"/>
            <a:ext cx="5000400" cy="181248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6E419F4-6EDB-4438-BC69-4BC88ACBD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576" y="3631146"/>
            <a:ext cx="5000400" cy="15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50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介紹審查 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35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91565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排版是否整齊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不規則的排版會造成審查人員在閱讀上會有困難，因此會花更多的時間去理解造成效率低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Style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檢查是否排版正確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98D9F3-4267-4F91-936B-130851A35A40}"/>
              </a:ext>
            </a:extLst>
          </p:cNvPr>
          <p:cNvSpPr txBox="1"/>
          <p:nvPr/>
        </p:nvSpPr>
        <p:spPr>
          <a:xfrm>
            <a:off x="881766" y="2663507"/>
            <a:ext cx="2166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</a:rPr>
              <a:t>符合 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</a:rPr>
              <a:t>Check Style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1BEF93-20EA-4C5E-877E-E5DA9DAD0569}"/>
              </a:ext>
            </a:extLst>
          </p:cNvPr>
          <p:cNvSpPr txBox="1"/>
          <p:nvPr/>
        </p:nvSpPr>
        <p:spPr>
          <a:xfrm>
            <a:off x="6400576" y="2663507"/>
            <a:ext cx="2210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不符合 </a:t>
            </a:r>
            <a:r>
              <a:rPr lang="en-US" altLang="zh-TW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Check Style</a:t>
            </a:r>
            <a:endParaRPr lang="zh-TW" altLang="en-US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84E3D8-E098-4512-AD90-3791DF6A7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576" y="3214911"/>
            <a:ext cx="3686689" cy="128605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863D5DF-6623-45FB-824A-97B819EFAB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905" b="22553"/>
          <a:stretch/>
        </p:blipFill>
        <p:spPr>
          <a:xfrm>
            <a:off x="6400576" y="4608072"/>
            <a:ext cx="4853918" cy="179665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0586561-16C0-4B3B-8D40-24478DE095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007"/>
          <a:stretch/>
        </p:blipFill>
        <p:spPr>
          <a:xfrm>
            <a:off x="838200" y="3195418"/>
            <a:ext cx="4667901" cy="33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49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介紹審查 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36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10871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大括號是否有整齊排版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大括號對齊有助於排版的整潔性，整齊的排版能讓審查人員更輕易的讀懂程式碼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Style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檢查大括號是否有對齊等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98D9F3-4267-4F91-936B-130851A35A40}"/>
              </a:ext>
            </a:extLst>
          </p:cNvPr>
          <p:cNvSpPr txBox="1"/>
          <p:nvPr/>
        </p:nvSpPr>
        <p:spPr>
          <a:xfrm>
            <a:off x="838200" y="2865335"/>
            <a:ext cx="2232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</a:rPr>
              <a:t>大括號有整齊排版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1BEF93-20EA-4C5E-877E-E5DA9DAD0569}"/>
              </a:ext>
            </a:extLst>
          </p:cNvPr>
          <p:cNvSpPr txBox="1"/>
          <p:nvPr/>
        </p:nvSpPr>
        <p:spPr>
          <a:xfrm>
            <a:off x="6381750" y="2879895"/>
            <a:ext cx="255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大括號沒有整齊排版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222D37-143B-4D1F-9A7B-C94C45FCE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448796" cy="21815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C845A20-1007-4D10-85E2-906CD18970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344"/>
          <a:stretch/>
        </p:blipFill>
        <p:spPr>
          <a:xfrm>
            <a:off x="6385800" y="3393888"/>
            <a:ext cx="4449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87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介紹審查 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37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10871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縮排是否符合規定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Java Style Guide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規定的縮排是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Space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Space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Style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檢查排版是否有整齊、確認是否為兩格等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98D9F3-4267-4F91-936B-130851A35A40}"/>
              </a:ext>
            </a:extLst>
          </p:cNvPr>
          <p:cNvSpPr txBox="1"/>
          <p:nvPr/>
        </p:nvSpPr>
        <p:spPr>
          <a:xfrm>
            <a:off x="838200" y="2865335"/>
            <a:ext cx="4246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</a:rPr>
              <a:t>符合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</a:rPr>
              <a:t>Google Java Style Guide</a:t>
            </a:r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</a:rPr>
              <a:t>格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</a:rPr>
              <a:t>Space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1BEF93-20EA-4C5E-877E-E5DA9DAD0569}"/>
              </a:ext>
            </a:extLst>
          </p:cNvPr>
          <p:cNvSpPr txBox="1"/>
          <p:nvPr/>
        </p:nvSpPr>
        <p:spPr>
          <a:xfrm>
            <a:off x="6215178" y="2879895"/>
            <a:ext cx="4579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不</a:t>
            </a:r>
            <a:r>
              <a:rPr lang="zh-TW" altLang="fr-F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符合</a:t>
            </a:r>
            <a:r>
              <a:rPr lang="fr-FR" altLang="zh-TW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Google Java Style Guide 4</a:t>
            </a:r>
            <a:r>
              <a:rPr lang="zh-TW" altLang="fr-F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格</a:t>
            </a:r>
            <a:r>
              <a:rPr lang="fr-FR" altLang="zh-TW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Space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222D37-143B-4D1F-9A7B-C94C45FCE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448796" cy="218152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6501C20-D313-4B4A-B240-1AB5CDB4E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50" y="3398440"/>
            <a:ext cx="437258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56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介紹審查 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38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10871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每一行程式碼是否符合規定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每個語句後要換行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一行不能超過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80-100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個字，超過這個字數，必須要換行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字以上的程式碼，換行要縮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Space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Style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檢查字數是否有超過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98D9F3-4267-4F91-936B-130851A35A40}"/>
              </a:ext>
            </a:extLst>
          </p:cNvPr>
          <p:cNvSpPr txBox="1"/>
          <p:nvPr/>
        </p:nvSpPr>
        <p:spPr>
          <a:xfrm>
            <a:off x="411887" y="3265054"/>
            <a:ext cx="5414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</a:rPr>
              <a:t>換行後一行不超過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</a:rPr>
              <a:t>100</a:t>
            </a:r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</a:rPr>
              <a:t>個字，換行要縮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</a:rPr>
              <a:t>個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</a:rPr>
              <a:t>Space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1BEF93-20EA-4C5E-877E-E5DA9DAD0569}"/>
              </a:ext>
            </a:extLst>
          </p:cNvPr>
          <p:cNvSpPr txBox="1"/>
          <p:nvPr/>
        </p:nvSpPr>
        <p:spPr>
          <a:xfrm>
            <a:off x="6193803" y="3248228"/>
            <a:ext cx="341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一行超過</a:t>
            </a:r>
            <a:r>
              <a:rPr lang="en-US" altLang="zh-TW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100</a:t>
            </a:r>
            <a:r>
              <a:rPr lang="zh-TW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個字且沒有換行</a:t>
            </a:r>
            <a:endParaRPr lang="fr-FR" altLang="zh-TW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BAFCB32-7014-418C-A510-95A15026C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87" y="3782231"/>
            <a:ext cx="5230686" cy="193852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FCF626D-2DC2-45F5-9C4B-BE17A10B38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84" b="10346"/>
          <a:stretch/>
        </p:blipFill>
        <p:spPr>
          <a:xfrm>
            <a:off x="6193803" y="3773522"/>
            <a:ext cx="5726361" cy="132475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FC283D6-3623-49A1-8725-C7BA1FCADF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822" b="35426"/>
          <a:stretch/>
        </p:blipFill>
        <p:spPr>
          <a:xfrm>
            <a:off x="6193803" y="5155679"/>
            <a:ext cx="5726361" cy="121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56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介紹審查 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39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10871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Switch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需要包含一個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98D9F3-4267-4F91-936B-130851A35A40}"/>
              </a:ext>
            </a:extLst>
          </p:cNvPr>
          <p:cNvSpPr txBox="1"/>
          <p:nvPr/>
        </p:nvSpPr>
        <p:spPr>
          <a:xfrm>
            <a:off x="1633078" y="2162156"/>
            <a:ext cx="318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</a:rPr>
              <a:t>Switch</a:t>
            </a:r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</a:rPr>
              <a:t> 有包含一個 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</a:rPr>
              <a:t>default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1BEF93-20EA-4C5E-877E-E5DA9DAD0569}"/>
              </a:ext>
            </a:extLst>
          </p:cNvPr>
          <p:cNvSpPr txBox="1"/>
          <p:nvPr/>
        </p:nvSpPr>
        <p:spPr>
          <a:xfrm>
            <a:off x="7070911" y="2023458"/>
            <a:ext cx="338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Switch </a:t>
            </a:r>
            <a:r>
              <a:rPr lang="zh-TW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沒有包含一個 </a:t>
            </a:r>
            <a:r>
              <a:rPr lang="en-US" altLang="zh-TW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default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9107EB3-8356-466F-89BB-10BA9A1E9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09" y="2676149"/>
            <a:ext cx="3077004" cy="269595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06385D3-017B-459D-839A-FC17FDEBF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788" y="2513495"/>
            <a:ext cx="2573381" cy="33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4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10808351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3E2F68-FAAD-4B9C-AA3E-5D2EEC51B29B}"/>
              </a:ext>
            </a:extLst>
          </p:cNvPr>
          <p:cNvCxnSpPr>
            <a:cxnSpLocks/>
          </p:cNvCxnSpPr>
          <p:nvPr/>
        </p:nvCxnSpPr>
        <p:spPr>
          <a:xfrm>
            <a:off x="10812673" y="4740719"/>
            <a:ext cx="138803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0862BA-9008-433E-B10B-B6FD8FAA5D5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-55841" y="2751311"/>
            <a:ext cx="141949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4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558ABB-20CF-4D34-A76B-DE8D7E617DFE}"/>
              </a:ext>
            </a:extLst>
          </p:cNvPr>
          <p:cNvGrpSpPr/>
          <p:nvPr/>
        </p:nvGrpSpPr>
        <p:grpSpPr>
          <a:xfrm>
            <a:off x="1140824" y="1860932"/>
            <a:ext cx="4344052" cy="1797939"/>
            <a:chOff x="1986298" y="1530000"/>
            <a:chExt cx="4344052" cy="1797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960659-3872-4C3D-925F-8A285B96802C}"/>
                </a:ext>
              </a:extLst>
            </p:cNvPr>
            <p:cNvSpPr/>
            <p:nvPr/>
          </p:nvSpPr>
          <p:spPr>
            <a:xfrm>
              <a:off x="1986298" y="1686019"/>
              <a:ext cx="3569078" cy="14859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4A31980-B7C1-4F5C-98A5-A737A70C0F1E}"/>
                </a:ext>
              </a:extLst>
            </p:cNvPr>
            <p:cNvSpPr/>
            <p:nvPr/>
          </p:nvSpPr>
          <p:spPr>
            <a:xfrm rot="5400000">
              <a:off x="4656407" y="1653996"/>
              <a:ext cx="1797939" cy="1549947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FCF660-37B8-45A0-9C79-E1A032B692ED}"/>
                </a:ext>
              </a:extLst>
            </p:cNvPr>
            <p:cNvSpPr txBox="1"/>
            <p:nvPr/>
          </p:nvSpPr>
          <p:spPr>
            <a:xfrm>
              <a:off x="4864814" y="2244303"/>
              <a:ext cx="138112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第一部分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254475-4444-40C2-B388-DFE3D149C54D}"/>
              </a:ext>
            </a:extLst>
          </p:cNvPr>
          <p:cNvGrpSpPr/>
          <p:nvPr/>
        </p:nvGrpSpPr>
        <p:grpSpPr>
          <a:xfrm>
            <a:off x="6268138" y="3841751"/>
            <a:ext cx="4677405" cy="1797939"/>
            <a:chOff x="7070890" y="1220291"/>
            <a:chExt cx="4677405" cy="17979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26F98C-E45D-45D9-9EDE-770CA5A7CC79}"/>
                </a:ext>
              </a:extLst>
            </p:cNvPr>
            <p:cNvSpPr/>
            <p:nvPr/>
          </p:nvSpPr>
          <p:spPr>
            <a:xfrm>
              <a:off x="7823995" y="1376310"/>
              <a:ext cx="3924300" cy="1485900"/>
            </a:xfrm>
            <a:prstGeom prst="rect">
              <a:avLst/>
            </a:prstGeom>
            <a:solidFill>
              <a:srgbClr val="F7C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E915237-C0F2-4972-8B99-04DF521424D8}"/>
                </a:ext>
              </a:extLst>
            </p:cNvPr>
            <p:cNvSpPr/>
            <p:nvPr/>
          </p:nvSpPr>
          <p:spPr>
            <a:xfrm rot="5400000">
              <a:off x="6946894" y="1344287"/>
              <a:ext cx="1797939" cy="1549947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7094A-3F01-4AA7-A62C-5314274A6423}"/>
              </a:ext>
            </a:extLst>
          </p:cNvPr>
          <p:cNvSpPr txBox="1"/>
          <p:nvPr/>
        </p:nvSpPr>
        <p:spPr>
          <a:xfrm>
            <a:off x="1363655" y="2612811"/>
            <a:ext cx="234844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ProgEdu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完成作業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42" name="TextBox 17">
            <a:extLst>
              <a:ext uri="{FF2B5EF4-FFF2-40B4-BE49-F238E27FC236}">
                <a16:creationId xmlns:a16="http://schemas.microsoft.com/office/drawing/2014/main" id="{B342ECBE-BE43-4800-8AE4-4203881DEC13}"/>
              </a:ext>
            </a:extLst>
          </p:cNvPr>
          <p:cNvSpPr txBox="1"/>
          <p:nvPr/>
        </p:nvSpPr>
        <p:spPr>
          <a:xfrm>
            <a:off x="6348098" y="4499149"/>
            <a:ext cx="138112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1.1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32">
            <a:extLst>
              <a:ext uri="{FF2B5EF4-FFF2-40B4-BE49-F238E27FC236}">
                <a16:creationId xmlns:a16="http://schemas.microsoft.com/office/drawing/2014/main" id="{C664C1E8-BF8A-4433-BFB0-8A0CE25CF8DB}"/>
              </a:ext>
            </a:extLst>
          </p:cNvPr>
          <p:cNvSpPr txBox="1"/>
          <p:nvPr/>
        </p:nvSpPr>
        <p:spPr>
          <a:xfrm>
            <a:off x="8172450" y="4602219"/>
            <a:ext cx="206234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Clone 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46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介紹審查 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40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10871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註解是否符合規定</a:t>
            </a: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使用段落的註解需要對齊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Style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檢查註解是否符合規定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98D9F3-4267-4F91-936B-130851A35A40}"/>
              </a:ext>
            </a:extLst>
          </p:cNvPr>
          <p:cNvSpPr txBox="1"/>
          <p:nvPr/>
        </p:nvSpPr>
        <p:spPr>
          <a:xfrm>
            <a:off x="1686202" y="2836634"/>
            <a:ext cx="198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</a:rPr>
              <a:t>段落註解有對齊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1BEF93-20EA-4C5E-877E-E5DA9DAD0569}"/>
              </a:ext>
            </a:extLst>
          </p:cNvPr>
          <p:cNvSpPr txBox="1"/>
          <p:nvPr/>
        </p:nvSpPr>
        <p:spPr>
          <a:xfrm>
            <a:off x="6906379" y="2825868"/>
            <a:ext cx="2263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段落註解沒有對齊</a:t>
            </a:r>
            <a:endParaRPr lang="fr-FR" altLang="zh-TW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B50061-324A-46E2-8932-7BADE428E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379" y="3315671"/>
            <a:ext cx="3391373" cy="290553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478196A-CCC3-439E-A0BC-65B47047C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202" y="3359136"/>
            <a:ext cx="3391200" cy="279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92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介紹審查 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41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10871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JavaDoc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格式如下圖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386AD7B-7EDB-477D-8169-852FE744E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773" y="2623648"/>
            <a:ext cx="6637954" cy="253419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1BEF93-20EA-4C5E-877E-E5DA9DAD0569}"/>
              </a:ext>
            </a:extLst>
          </p:cNvPr>
          <p:cNvSpPr txBox="1"/>
          <p:nvPr/>
        </p:nvSpPr>
        <p:spPr>
          <a:xfrm>
            <a:off x="7004702" y="3290580"/>
            <a:ext cx="20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Method</a:t>
            </a:r>
            <a:r>
              <a:rPr lang="zh-TW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的功能</a:t>
            </a:r>
            <a:endParaRPr lang="fr-FR" altLang="zh-TW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522F13-D8EC-4197-8199-C00A41B5344C}"/>
              </a:ext>
            </a:extLst>
          </p:cNvPr>
          <p:cNvSpPr txBox="1"/>
          <p:nvPr/>
        </p:nvSpPr>
        <p:spPr>
          <a:xfrm>
            <a:off x="7004702" y="3686220"/>
            <a:ext cx="20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傳入參數的說明</a:t>
            </a:r>
            <a:endParaRPr lang="fr-FR" altLang="zh-TW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570D89F-BF12-4101-A2CD-2AF922EB479A}"/>
              </a:ext>
            </a:extLst>
          </p:cNvPr>
          <p:cNvSpPr txBox="1"/>
          <p:nvPr/>
        </p:nvSpPr>
        <p:spPr>
          <a:xfrm>
            <a:off x="7004702" y="4053241"/>
            <a:ext cx="20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回傳的說明</a:t>
            </a:r>
            <a:endParaRPr lang="fr-FR" altLang="zh-TW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75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1BEF93-20EA-4C5E-877E-E5DA9DAD0569}"/>
              </a:ext>
            </a:extLst>
          </p:cNvPr>
          <p:cNvSpPr txBox="1"/>
          <p:nvPr/>
        </p:nvSpPr>
        <p:spPr>
          <a:xfrm>
            <a:off x="6610918" y="3429000"/>
            <a:ext cx="2767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沒有對變數進行初始化</a:t>
            </a:r>
            <a:endParaRPr lang="fr-FR" altLang="zh-TW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437C987-1B5E-4610-BF31-54B64BBC6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72" y="4056877"/>
            <a:ext cx="3599517" cy="1404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介紹審查 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42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10871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變數宣告是否符合規定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每次只宣告一個變數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需要使用變數時才宣告變數，並對變數進行初始化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98D9F3-4267-4F91-936B-130851A35A40}"/>
              </a:ext>
            </a:extLst>
          </p:cNvPr>
          <p:cNvSpPr txBox="1"/>
          <p:nvPr/>
        </p:nvSpPr>
        <p:spPr>
          <a:xfrm>
            <a:off x="880472" y="3429000"/>
            <a:ext cx="2563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</a:rPr>
              <a:t>有對變數進行初始化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B1DC03-1932-4FA9-9BFE-961B34D6B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843" y="4056877"/>
            <a:ext cx="4167778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71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介紹審查 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43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10871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是否每行程式碼只有一個陳述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(Statement)</a:t>
            </a: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每行只能有一個陳述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(Statement)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會使程式碼較容易閱讀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98D9F3-4267-4F91-936B-130851A35A40}"/>
              </a:ext>
            </a:extLst>
          </p:cNvPr>
          <p:cNvSpPr txBox="1"/>
          <p:nvPr/>
        </p:nvSpPr>
        <p:spPr>
          <a:xfrm>
            <a:off x="1232974" y="3533720"/>
            <a:ext cx="234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</a:rPr>
              <a:t>每行只有一個陳述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1BEF93-20EA-4C5E-877E-E5DA9DAD0569}"/>
              </a:ext>
            </a:extLst>
          </p:cNvPr>
          <p:cNvSpPr txBox="1"/>
          <p:nvPr/>
        </p:nvSpPr>
        <p:spPr>
          <a:xfrm>
            <a:off x="6610918" y="3533720"/>
            <a:ext cx="234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每行超過一個陳述</a:t>
            </a:r>
            <a:endParaRPr lang="fr-FR" altLang="zh-TW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B7D23D-34DA-42B6-AFDF-A46B633DB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974" y="4072934"/>
            <a:ext cx="4374285" cy="16289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3AC0F6A-487C-4BA7-ADE2-63665108A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918" y="4046798"/>
            <a:ext cx="4374284" cy="16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85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介紹審查 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44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10871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是否符合變數名稱格式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審查人員需要找到一個對應的、真實的實質資料時，好的命名能減少審查人員的理解時間並提高效率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Style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檢查變數命名是否符合格式等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98D9F3-4267-4F91-936B-130851A35A40}"/>
              </a:ext>
            </a:extLst>
          </p:cNvPr>
          <p:cNvSpPr txBox="1"/>
          <p:nvPr/>
        </p:nvSpPr>
        <p:spPr>
          <a:xfrm>
            <a:off x="933448" y="2881695"/>
            <a:ext cx="2247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</a:rPr>
              <a:t>符合變數名稱格式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1BEF93-20EA-4C5E-877E-E5DA9DAD0569}"/>
              </a:ext>
            </a:extLst>
          </p:cNvPr>
          <p:cNvSpPr txBox="1"/>
          <p:nvPr/>
        </p:nvSpPr>
        <p:spPr>
          <a:xfrm>
            <a:off x="6381750" y="2881695"/>
            <a:ext cx="2619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不符合變數名稱格式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8EBEAA8-2346-4CAC-A812-C5D6DA391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0" y="3399412"/>
            <a:ext cx="3972479" cy="249589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6F1C70C-9381-413A-BF85-5E2F6A3EFC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007"/>
          <a:stretch/>
        </p:blipFill>
        <p:spPr>
          <a:xfrm>
            <a:off x="933448" y="3399412"/>
            <a:ext cx="4667901" cy="33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475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介紹審查 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45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10871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命名是否符合規定</a:t>
            </a: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套件命名須全部小寫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不使用下底線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6DF9867-5771-485B-84A4-2B96E404E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667" y="2764754"/>
            <a:ext cx="4291511" cy="2964610"/>
          </a:xfrm>
          <a:prstGeom prst="rect">
            <a:avLst/>
          </a:prstGeom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D52A013-86E1-4753-85F5-B1498972B656}"/>
              </a:ext>
            </a:extLst>
          </p:cNvPr>
          <p:cNvSpPr/>
          <p:nvPr/>
        </p:nvSpPr>
        <p:spPr>
          <a:xfrm>
            <a:off x="4014653" y="2664453"/>
            <a:ext cx="1619794" cy="5141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7613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介紹審查 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46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10871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命名是否符合規定</a:t>
            </a: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類別命名須以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UpperCamelCase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的方法命名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通常會以名詞或形容詞組成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UpperCamelCase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每一個單字的首字母都採用大寫字母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93F1D92-E2BD-417E-AC04-20D53CF71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965" y="3364902"/>
            <a:ext cx="4994069" cy="2134561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E370238-EB69-46E9-BD82-DC7B7FE0B2C7}"/>
              </a:ext>
            </a:extLst>
          </p:cNvPr>
          <p:cNvSpPr/>
          <p:nvPr/>
        </p:nvSpPr>
        <p:spPr>
          <a:xfrm>
            <a:off x="4345579" y="3289663"/>
            <a:ext cx="1863632" cy="4376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475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介紹審查 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47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10871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命名是否符合規定</a:t>
            </a: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方法命名須以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lowerCamelCase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的方法命名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通常會以動詞組成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lowerCamelCase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第一個單字以小寫字母開始，第二個單字的首字母大寫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899B6F-666A-4198-8E7C-9C36D25BF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345" y="4008247"/>
            <a:ext cx="4983309" cy="1363853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E370238-EB69-46E9-BD82-DC7B7FE0B2C7}"/>
              </a:ext>
            </a:extLst>
          </p:cNvPr>
          <p:cNvSpPr/>
          <p:nvPr/>
        </p:nvSpPr>
        <p:spPr>
          <a:xfrm>
            <a:off x="5660573" y="4163254"/>
            <a:ext cx="2055221" cy="4376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2452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介紹審查 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48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10871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常數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命名是否符合規定</a:t>
            </a: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全部字母大寫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用下劃線分隔單詞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FD08A8-A3B3-47F2-B037-9AD9E205E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494" y="3306036"/>
            <a:ext cx="5399012" cy="7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64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作業評分標準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49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10871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03E1243-7282-49B2-B56E-9C7E7DD64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339"/>
              </p:ext>
            </p:extLst>
          </p:nvPr>
        </p:nvGraphicFramePr>
        <p:xfrm>
          <a:off x="1735841" y="2441395"/>
          <a:ext cx="8720318" cy="2513371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776065">
                  <a:extLst>
                    <a:ext uri="{9D8B030D-6E8A-4147-A177-3AD203B41FA5}">
                      <a16:colId xmlns:a16="http://schemas.microsoft.com/office/drawing/2014/main" val="2372952576"/>
                    </a:ext>
                  </a:extLst>
                </a:gridCol>
                <a:gridCol w="736027">
                  <a:extLst>
                    <a:ext uri="{9D8B030D-6E8A-4147-A177-3AD203B41FA5}">
                      <a16:colId xmlns:a16="http://schemas.microsoft.com/office/drawing/2014/main" val="672209928"/>
                    </a:ext>
                  </a:extLst>
                </a:gridCol>
                <a:gridCol w="1136041">
                  <a:extLst>
                    <a:ext uri="{9D8B030D-6E8A-4147-A177-3AD203B41FA5}">
                      <a16:colId xmlns:a16="http://schemas.microsoft.com/office/drawing/2014/main" val="4146779712"/>
                    </a:ext>
                  </a:extLst>
                </a:gridCol>
                <a:gridCol w="5072185">
                  <a:extLst>
                    <a:ext uri="{9D8B030D-6E8A-4147-A177-3AD203B41FA5}">
                      <a16:colId xmlns:a16="http://schemas.microsoft.com/office/drawing/2014/main" val="3274625454"/>
                    </a:ext>
                  </a:extLst>
                </a:gridCol>
              </a:tblGrid>
              <a:tr h="35905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分類</a:t>
                      </a:r>
                      <a:endParaRPr lang="zh-TW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總分</a:t>
                      </a:r>
                      <a:endParaRPr lang="zh-TW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分數</a:t>
                      </a:r>
                      <a:endParaRPr lang="zh-TW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  <a:endParaRPr lang="zh-TW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329084"/>
                  </a:ext>
                </a:extLst>
              </a:tr>
              <a:tr h="35905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過程分數</a:t>
                      </a:r>
                      <a:endParaRPr lang="zh-TW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  <a:r>
                        <a:rPr lang="zh-TW" alt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  <a:endParaRPr lang="zh-TW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  <a:endParaRPr lang="zh-TW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準時繳交作業</a:t>
                      </a:r>
                      <a:endParaRPr lang="zh-TW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479060"/>
                  </a:ext>
                </a:extLst>
              </a:tr>
              <a:tr h="35905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  <a:endParaRPr lang="zh-TW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準時完成審查</a:t>
                      </a:r>
                      <a:endParaRPr lang="zh-TW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667937"/>
                  </a:ext>
                </a:extLst>
              </a:tr>
              <a:tr h="35905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500" b="0" i="0" u="none" strike="noStrike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準時修改作業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774424"/>
                  </a:ext>
                </a:extLst>
              </a:tr>
              <a:tr h="35905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品質分數</a:t>
                      </a:r>
                      <a:endParaRPr lang="zh-TW" altLang="en-US" sz="1500" b="0" i="0" u="none" strike="noStrike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  <a:r>
                        <a:rPr lang="zh-TW" alt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  <a:endParaRPr lang="zh-TW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r>
                        <a:rPr lang="zh-TW" alt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  <a:endParaRPr lang="zh-TW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撰寫的程式碼執行結果以及程式碼內容符合題目要求</a:t>
                      </a:r>
                      <a:endParaRPr lang="zh-TW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842988"/>
                  </a:ext>
                </a:extLst>
              </a:tr>
              <a:tr h="35905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500" b="0" i="0" u="none" strike="noStrike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r>
                        <a:rPr lang="zh-TW" alt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  <a:endParaRPr lang="zh-TW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審查公平公正且內容具實質性的建議</a:t>
                      </a:r>
                      <a:endParaRPr lang="zh-TW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196548"/>
                  </a:ext>
                </a:extLst>
              </a:tr>
              <a:tr h="35905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500" b="0" i="0" u="none" strike="noStrike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根據正確的審查意見修改作業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504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2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Clone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5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 from VCS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D4D341-9FE6-45BE-ADE6-E5C3AA11C8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901"/>
          <a:stretch/>
        </p:blipFill>
        <p:spPr>
          <a:xfrm>
            <a:off x="1729314" y="1975347"/>
            <a:ext cx="8733372" cy="3892054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9096375" y="2409825"/>
            <a:ext cx="1266825" cy="400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80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10808351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3E2F68-FAAD-4B9C-AA3E-5D2EEC51B29B}"/>
              </a:ext>
            </a:extLst>
          </p:cNvPr>
          <p:cNvCxnSpPr>
            <a:cxnSpLocks/>
          </p:cNvCxnSpPr>
          <p:nvPr/>
        </p:nvCxnSpPr>
        <p:spPr>
          <a:xfrm>
            <a:off x="10812673" y="4740719"/>
            <a:ext cx="138803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0862BA-9008-433E-B10B-B6FD8FAA5D5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0" y="2727576"/>
            <a:ext cx="10055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50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558ABB-20CF-4D34-A76B-DE8D7E617DFE}"/>
              </a:ext>
            </a:extLst>
          </p:cNvPr>
          <p:cNvGrpSpPr/>
          <p:nvPr/>
        </p:nvGrpSpPr>
        <p:grpSpPr>
          <a:xfrm>
            <a:off x="885825" y="1860932"/>
            <a:ext cx="4599051" cy="1797939"/>
            <a:chOff x="1731299" y="1530000"/>
            <a:chExt cx="4599051" cy="1797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960659-3872-4C3D-925F-8A285B96802C}"/>
                </a:ext>
              </a:extLst>
            </p:cNvPr>
            <p:cNvSpPr/>
            <p:nvPr/>
          </p:nvSpPr>
          <p:spPr>
            <a:xfrm>
              <a:off x="1731299" y="1686019"/>
              <a:ext cx="3824077" cy="14859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4A31980-B7C1-4F5C-98A5-A737A70C0F1E}"/>
                </a:ext>
              </a:extLst>
            </p:cNvPr>
            <p:cNvSpPr/>
            <p:nvPr/>
          </p:nvSpPr>
          <p:spPr>
            <a:xfrm rot="5400000">
              <a:off x="4656407" y="1653996"/>
              <a:ext cx="1797939" cy="1549947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FCF660-37B8-45A0-9C79-E1A032B692ED}"/>
                </a:ext>
              </a:extLst>
            </p:cNvPr>
            <p:cNvSpPr txBox="1"/>
            <p:nvPr/>
          </p:nvSpPr>
          <p:spPr>
            <a:xfrm>
              <a:off x="4864814" y="2244303"/>
              <a:ext cx="138112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第四部分</a:t>
              </a:r>
              <a:endPara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254475-4444-40C2-B388-DFE3D149C54D}"/>
              </a:ext>
            </a:extLst>
          </p:cNvPr>
          <p:cNvGrpSpPr/>
          <p:nvPr/>
        </p:nvGrpSpPr>
        <p:grpSpPr>
          <a:xfrm>
            <a:off x="6268138" y="3841751"/>
            <a:ext cx="4677405" cy="1797939"/>
            <a:chOff x="7070890" y="1220291"/>
            <a:chExt cx="4677405" cy="17979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26F98C-E45D-45D9-9EDE-770CA5A7CC79}"/>
                </a:ext>
              </a:extLst>
            </p:cNvPr>
            <p:cNvSpPr/>
            <p:nvPr/>
          </p:nvSpPr>
          <p:spPr>
            <a:xfrm>
              <a:off x="7823995" y="1376310"/>
              <a:ext cx="3924300" cy="1485900"/>
            </a:xfrm>
            <a:prstGeom prst="rect">
              <a:avLst/>
            </a:prstGeom>
            <a:solidFill>
              <a:srgbClr val="F7C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E915237-C0F2-4972-8B99-04DF521424D8}"/>
                </a:ext>
              </a:extLst>
            </p:cNvPr>
            <p:cNvSpPr/>
            <p:nvPr/>
          </p:nvSpPr>
          <p:spPr>
            <a:xfrm rot="5400000">
              <a:off x="6946894" y="1344287"/>
              <a:ext cx="1797939" cy="1549947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7094A-3F01-4AA7-A62C-5314274A6423}"/>
              </a:ext>
            </a:extLst>
          </p:cNvPr>
          <p:cNvSpPr txBox="1"/>
          <p:nvPr/>
        </p:nvSpPr>
        <p:spPr>
          <a:xfrm>
            <a:off x="1005545" y="2450577"/>
            <a:ext cx="280966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ProgEdu</a:t>
            </a:r>
            <a:b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查看自己的學習狀況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17">
            <a:extLst>
              <a:ext uri="{FF2B5EF4-FFF2-40B4-BE49-F238E27FC236}">
                <a16:creationId xmlns:a16="http://schemas.microsoft.com/office/drawing/2014/main" id="{B342ECBE-BE43-4800-8AE4-4203881DEC13}"/>
              </a:ext>
            </a:extLst>
          </p:cNvPr>
          <p:cNvSpPr txBox="1"/>
          <p:nvPr/>
        </p:nvSpPr>
        <p:spPr>
          <a:xfrm>
            <a:off x="6348098" y="4499149"/>
            <a:ext cx="138112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.1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32">
            <a:extLst>
              <a:ext uri="{FF2B5EF4-FFF2-40B4-BE49-F238E27FC236}">
                <a16:creationId xmlns:a16="http://schemas.microsoft.com/office/drawing/2014/main" id="{C664C1E8-BF8A-4433-BFB0-8A0CE25CF8DB}"/>
              </a:ext>
            </a:extLst>
          </p:cNvPr>
          <p:cNvSpPr txBox="1"/>
          <p:nvPr/>
        </p:nvSpPr>
        <p:spPr>
          <a:xfrm>
            <a:off x="7976388" y="4602219"/>
            <a:ext cx="281085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分析圖表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940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如何查看自己的學習狀況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51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Chart Dashboard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D18EE9C-077B-4762-8375-9804BDF15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3" y="2793875"/>
            <a:ext cx="11084164" cy="210941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3929253" y="2766166"/>
            <a:ext cx="855182" cy="3464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6161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52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作業成績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透過自己的成績以及班級平均分、班級最高分做比較。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班級分布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透過班級分布密度了解自己在班上的分數定位。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9D9D18-8EE7-4143-98C0-2AEF1CC0B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893" y="3233556"/>
            <a:ext cx="4738405" cy="3122794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9CFF913B-C8D0-4A95-8E27-EC41B2B83D63}"/>
              </a:ext>
            </a:extLst>
          </p:cNvPr>
          <p:cNvGrpSpPr/>
          <p:nvPr/>
        </p:nvGrpSpPr>
        <p:grpSpPr>
          <a:xfrm>
            <a:off x="6558032" y="3233556"/>
            <a:ext cx="4777657" cy="3122795"/>
            <a:chOff x="6558032" y="3233556"/>
            <a:chExt cx="4777657" cy="3122795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4B0289A9-FE96-4C1E-A6BA-33489E450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58032" y="3233556"/>
              <a:ext cx="4777657" cy="3122795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FA2A1D3D-725F-42D3-B53E-8E2AC4B30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4691" y="3233556"/>
              <a:ext cx="522999" cy="2179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53877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考試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53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考試成績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黃色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成績在班級平均以下，需要加油。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粉紅色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非常危險，有任何問題趕快問。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班級分布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此為班級考試成績人數分布。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CAC5A2-5BDF-4D9F-8C27-AE6555F01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034" y="3470314"/>
            <a:ext cx="5279366" cy="220294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A9EA483-58A2-4FB2-9AEF-8FD31A86D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575" y="3091892"/>
            <a:ext cx="4706225" cy="30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59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能力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54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能力雷達圖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此圖包含完成時間、解決問題的能力、找出問題的能力、課程參與率以及課程掌握度。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DB3B8A3-F4D3-4451-8BED-496EA7BB0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958" y="2605826"/>
            <a:ext cx="6648084" cy="379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67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能力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55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學期作業掌握度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數越多，作業掌握度越高。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1C5F0E-7763-4E3A-981A-91CE81213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980" y="2348917"/>
            <a:ext cx="5475740" cy="40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722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最近收到的審查意見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56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最近收到通過以及未通過的審查意見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可以透過這邊來了解自己在哪個地方做的很棒哪個方面需要再加強。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98D9F3-4267-4F91-936B-130851A35A40}"/>
              </a:ext>
            </a:extLst>
          </p:cNvPr>
          <p:cNvSpPr txBox="1"/>
          <p:nvPr/>
        </p:nvSpPr>
        <p:spPr>
          <a:xfrm>
            <a:off x="842962" y="2463246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</a:rPr>
              <a:t>通過準則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1BEF93-20EA-4C5E-877E-E5DA9DAD0569}"/>
              </a:ext>
            </a:extLst>
          </p:cNvPr>
          <p:cNvSpPr txBox="1"/>
          <p:nvPr/>
        </p:nvSpPr>
        <p:spPr>
          <a:xfrm>
            <a:off x="6188279" y="2468518"/>
            <a:ext cx="1803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未通過準則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29B544-B954-4085-8FBA-FECABCBBD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45676"/>
            <a:ext cx="5523508" cy="29830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6D2D8C3-0814-4FF7-83A6-D08831E0B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107" y="3145676"/>
            <a:ext cx="5236901" cy="29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576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回饋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57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平均收到星星數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分數越高代表自己給別人的審查意見越有用。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6AEC3AE-B1D0-42EF-AB68-BFDEE271C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626" y="3620346"/>
            <a:ext cx="2676899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922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排行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58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作業成績排行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依據作業成績進行排行。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課程參與率排行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依據課程參與率進行排行。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課程參與率包括作業繳交與否、審查參與程度以及是否依照回饋意見修改作業。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09148D-D822-4C76-B8B7-FA893B9CD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53" y="3203324"/>
            <a:ext cx="4971923" cy="29736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25AE38C-A8F7-4349-B52C-5B5EDA060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555" y="3203324"/>
            <a:ext cx="5365340" cy="297363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4DE9D20-012F-4B20-B9C8-D85B21536CD5}"/>
              </a:ext>
            </a:extLst>
          </p:cNvPr>
          <p:cNvSpPr txBox="1"/>
          <p:nvPr/>
        </p:nvSpPr>
        <p:spPr>
          <a:xfrm>
            <a:off x="7190020" y="5745974"/>
            <a:ext cx="458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學號前出現此圖示表示你在排行榜上喔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69F2C1C-A9DB-4C1B-9758-CE277C44E18C}"/>
              </a:ext>
            </a:extLst>
          </p:cNvPr>
          <p:cNvSpPr/>
          <p:nvPr/>
        </p:nvSpPr>
        <p:spPr>
          <a:xfrm>
            <a:off x="7620409" y="3949014"/>
            <a:ext cx="416244" cy="3629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AA41158E-AFBE-4208-A86B-CD09AC623E4E}"/>
              </a:ext>
            </a:extLst>
          </p:cNvPr>
          <p:cNvSpPr/>
          <p:nvPr/>
        </p:nvSpPr>
        <p:spPr>
          <a:xfrm rot="16200000">
            <a:off x="7298468" y="4969067"/>
            <a:ext cx="1060126" cy="13491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5530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圖表說明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59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764531-CABF-4452-A98B-A2E1616DA836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https://hackmd.io/@chuan1010/HypVdTnR5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627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Clone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6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複製作業的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0B015F-D482-40DC-9FA6-69DFEC47A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13" y="2042954"/>
            <a:ext cx="11721973" cy="330857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5133975" y="3770376"/>
            <a:ext cx="523875" cy="3920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21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Clone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7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Repository URL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FA44F17-DB43-4BBE-B01E-8BD94FB4B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252" y="1728513"/>
            <a:ext cx="6659495" cy="499296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2695575" y="1952625"/>
            <a:ext cx="1819275" cy="400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88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Clone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8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貼上剛剛複製的網址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FA44F17-DB43-4BBE-B01E-8BD94FB4B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252" y="1728513"/>
            <a:ext cx="6659495" cy="499296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4924425" y="2171700"/>
            <a:ext cx="4419600" cy="400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65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911032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Clone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9949169" y="153943"/>
            <a:ext cx="2251539" cy="616058"/>
          </a:xfrm>
          <a:prstGeom prst="rect">
            <a:avLst/>
          </a:prstGeom>
          <a:solidFill>
            <a:srgbClr val="E9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9</a:t>
            </a:fld>
            <a:endParaRPr lang="en-US"/>
          </a:p>
        </p:txBody>
      </p:sp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4B129519-719F-40DC-9515-3437BAFC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0" y="217028"/>
            <a:ext cx="1954977" cy="534188"/>
          </a:xfrm>
          <a:prstGeom prst="rect">
            <a:avLst/>
          </a:prstGeom>
        </p:spPr>
      </p:pic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6465C1CE-3C94-4E55-A96D-5E9BDE915351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輸入帳號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、密碼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05F8D3-6DE4-46E3-906E-61B81C147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786" y="2079681"/>
            <a:ext cx="4348428" cy="32368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046130-4195-421B-B7FF-A32C26391C46}"/>
              </a:ext>
            </a:extLst>
          </p:cNvPr>
          <p:cNvSpPr/>
          <p:nvPr/>
        </p:nvSpPr>
        <p:spPr>
          <a:xfrm>
            <a:off x="4391025" y="2884544"/>
            <a:ext cx="3810000" cy="13636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35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B01B2E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13310</TotalTime>
  <Words>1402</Words>
  <Application>Microsoft Office PowerPoint</Application>
  <PresentationFormat>寬螢幕</PresentationFormat>
  <Paragraphs>358</Paragraphs>
  <Slides>59</Slides>
  <Notes>51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5" baseType="lpstr">
      <vt:lpstr>微軟正黑體</vt:lpstr>
      <vt:lpstr>Arial</vt:lpstr>
      <vt:lpstr>Calibri</vt:lpstr>
      <vt:lpstr>Calibri Light</vt:lpstr>
      <vt:lpstr>Segoe UI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chuan</dc:creator>
  <cp:keywords/>
  <dc:description/>
  <cp:lastModifiedBy>User</cp:lastModifiedBy>
  <cp:revision>173</cp:revision>
  <dcterms:created xsi:type="dcterms:W3CDTF">2018-05-07T03:42:01Z</dcterms:created>
  <dcterms:modified xsi:type="dcterms:W3CDTF">2022-10-31T09:38:55Z</dcterms:modified>
  <cp:category/>
</cp:coreProperties>
</file>