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Roboto"/>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32fd33633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32fd3363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Angela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19fa8c34db_8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19fa8c34db_8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Grace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2e4a3ce386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2e4a3ce386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Crisaldry</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2e4a3ce386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2e4a3ce386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2e4a3ce38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2e4a3ce38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None/>
            </a:pPr>
            <a:r>
              <a:rPr lang="en" sz="1200">
                <a:solidFill>
                  <a:srgbClr val="1A1A1A"/>
                </a:solidFill>
                <a:latin typeface="Roboto"/>
                <a:ea typeface="Roboto"/>
                <a:cs typeface="Roboto"/>
                <a:sym typeface="Roboto"/>
              </a:rPr>
              <a:t>Angela - speaking points</a:t>
            </a:r>
            <a:endParaRPr sz="1200">
              <a:solidFill>
                <a:srgbClr val="1A1A1A"/>
              </a:solidFill>
              <a:latin typeface="Roboto"/>
              <a:ea typeface="Roboto"/>
              <a:cs typeface="Roboto"/>
              <a:sym typeface="Roboto"/>
            </a:endParaRPr>
          </a:p>
          <a:p>
            <a:pPr indent="0" lvl="0" marL="0" rtl="0" algn="l">
              <a:lnSpc>
                <a:spcPct val="115000"/>
              </a:lnSpc>
              <a:spcBef>
                <a:spcPts val="1500"/>
              </a:spcBef>
              <a:spcAft>
                <a:spcPts val="0"/>
              </a:spcAft>
              <a:buNone/>
            </a:pPr>
            <a:r>
              <a:rPr lang="en" sz="1200">
                <a:solidFill>
                  <a:srgbClr val="1A1A1A"/>
                </a:solidFill>
                <a:latin typeface="Roboto"/>
                <a:ea typeface="Roboto"/>
                <a:cs typeface="Roboto"/>
                <a:sym typeface="Roboto"/>
              </a:rPr>
              <a:t>The goals and objectives of the project are to create an interactive dashboard using JavaScript and HTML that showcases different data visualizations of movie box office revenue against other indicators.</a:t>
            </a:r>
            <a:endParaRPr sz="1200">
              <a:solidFill>
                <a:srgbClr val="1A1A1A"/>
              </a:solidFill>
              <a:latin typeface="Roboto"/>
              <a:ea typeface="Roboto"/>
              <a:cs typeface="Roboto"/>
              <a:sym typeface="Roboto"/>
            </a:endParaRPr>
          </a:p>
          <a:p>
            <a:pPr indent="0" lvl="0" marL="0" rtl="0" algn="l">
              <a:lnSpc>
                <a:spcPct val="115000"/>
              </a:lnSpc>
              <a:spcBef>
                <a:spcPts val="1500"/>
              </a:spcBef>
              <a:spcAft>
                <a:spcPts val="0"/>
              </a:spcAft>
              <a:buNone/>
            </a:pPr>
            <a:r>
              <a:rPr lang="en" sz="1200">
                <a:solidFill>
                  <a:srgbClr val="1A1A1A"/>
                </a:solidFill>
                <a:latin typeface="Roboto"/>
                <a:ea typeface="Roboto"/>
                <a:cs typeface="Roboto"/>
                <a:sym typeface="Roboto"/>
              </a:rPr>
              <a:t>Our hypothesis was that there were certain factors that impact box office revenue: we chose to look at budget, directors, certification/ratings, language, and genre - as factors that impact how profitable a movie is. </a:t>
            </a:r>
            <a:endParaRPr sz="1200">
              <a:solidFill>
                <a:srgbClr val="1A1A1A"/>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rgbClr val="1A1A1A"/>
                </a:solidFill>
                <a:latin typeface="Roboto"/>
                <a:ea typeface="Roboto"/>
                <a:cs typeface="Roboto"/>
                <a:sym typeface="Roboto"/>
              </a:rPr>
              <a:t>The project's key activities include data collection and analysis, API development using Python Flask, HTML/CSS and JavaScript development, and database integration. The project's deliverable is a story told through data visualizations that help to identify the key factors behind box office success.</a:t>
            </a:r>
            <a:endParaRPr sz="1200">
              <a:solidFill>
                <a:srgbClr val="1A1A1A"/>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2e4a3ce386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2e4a3ce386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Miguel</a:t>
            </a:r>
            <a:endParaRPr/>
          </a:p>
          <a:p>
            <a:pPr indent="0" lvl="0" marL="0" rtl="0" algn="l">
              <a:spcBef>
                <a:spcPts val="0"/>
              </a:spcBef>
              <a:spcAft>
                <a:spcPts val="0"/>
              </a:spcAft>
              <a:buNone/>
            </a:pPr>
            <a:r>
              <a:t/>
            </a:r>
            <a:endParaRPr/>
          </a:p>
          <a:p>
            <a:pPr indent="0" lvl="0" marL="0" rtl="0" algn="l">
              <a:lnSpc>
                <a:spcPct val="115000"/>
              </a:lnSpc>
              <a:spcBef>
                <a:spcPts val="1500"/>
              </a:spcBef>
              <a:spcAft>
                <a:spcPts val="0"/>
              </a:spcAft>
              <a:buClr>
                <a:schemeClr val="dk1"/>
              </a:buClr>
              <a:buSzPts val="1100"/>
              <a:buFont typeface="Arial"/>
              <a:buNone/>
            </a:pPr>
            <a:r>
              <a:rPr lang="en" sz="1200">
                <a:solidFill>
                  <a:srgbClr val="1A1A1A"/>
                </a:solidFill>
                <a:latin typeface="Roboto"/>
                <a:ea typeface="Roboto"/>
                <a:cs typeface="Roboto"/>
                <a:sym typeface="Roboto"/>
              </a:rPr>
              <a:t>The project's specific requirements include creating a dashboard page with multiple charts that update from the same data, using at least one JS library that was not covered in the course, having a dataset with at least 100 records, and including user-driven interaction such as menus, dropdowns, and textboxes. The final visualization should ideally include at least three views.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30ffa52ba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30ffa52ba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Darya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2e4a3ce386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2e4a3ce386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2e4a3ce386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2e4a3ce386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Grace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2e4a3ce386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2e4a3ce386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Angela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2e4a3ce386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2e4a3ce386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Darya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2e4a3ce386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2e4a3ce386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Crisaldry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9470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600"/>
              <a:t>Movie Box Office Revenue Analysis</a:t>
            </a:r>
            <a:endParaRPr sz="3600"/>
          </a:p>
        </p:txBody>
      </p:sp>
      <p:sp>
        <p:nvSpPr>
          <p:cNvPr id="87" name="Google Shape;87;p13"/>
          <p:cNvSpPr txBox="1"/>
          <p:nvPr>
            <p:ph idx="1" type="subTitle"/>
          </p:nvPr>
        </p:nvSpPr>
        <p:spPr>
          <a:xfrm>
            <a:off x="727952" y="340055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Miguel Ari, Grace Barnett, Crisaldry Brito, Angela Narag, Darya Naymon</a:t>
            </a:r>
            <a:endParaRPr/>
          </a:p>
        </p:txBody>
      </p:sp>
      <p:pic>
        <p:nvPicPr>
          <p:cNvPr id="88" name="Google Shape;88;p13"/>
          <p:cNvPicPr preferRelativeResize="0"/>
          <p:nvPr/>
        </p:nvPicPr>
        <p:blipFill>
          <a:blip r:embed="rId3">
            <a:alphaModFix/>
          </a:blip>
          <a:stretch>
            <a:fillRect/>
          </a:stretch>
        </p:blipFill>
        <p:spPr>
          <a:xfrm>
            <a:off x="835400" y="2009450"/>
            <a:ext cx="1559445" cy="1124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2"/>
          <p:cNvSpPr txBox="1"/>
          <p:nvPr>
            <p:ph type="title"/>
          </p:nvPr>
        </p:nvSpPr>
        <p:spPr>
          <a:xfrm>
            <a:off x="729450" y="59352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Movie Industry Trends by Genre</a:t>
            </a:r>
            <a:endParaRPr/>
          </a:p>
          <a:p>
            <a:pPr indent="0" lvl="0" marL="0" rtl="0" algn="l">
              <a:spcBef>
                <a:spcPts val="0"/>
              </a:spcBef>
              <a:spcAft>
                <a:spcPts val="0"/>
              </a:spcAft>
              <a:buNone/>
            </a:pPr>
            <a:r>
              <a:t/>
            </a:r>
            <a:endParaRPr/>
          </a:p>
        </p:txBody>
      </p:sp>
      <p:sp>
        <p:nvSpPr>
          <p:cNvPr id="154" name="Google Shape;154;p22"/>
          <p:cNvSpPr txBox="1"/>
          <p:nvPr>
            <p:ph idx="4294967295" type="subTitle"/>
          </p:nvPr>
        </p:nvSpPr>
        <p:spPr>
          <a:xfrm>
            <a:off x="729450" y="1264800"/>
            <a:ext cx="7688400" cy="25548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Understanding industry trends can help filmmakers and investor make informed decisions and maximize their returns.</a:t>
            </a:r>
            <a:endParaRPr sz="1200">
              <a:solidFill>
                <a:schemeClr val="dk2"/>
              </a:solidFill>
              <a:latin typeface="Roboto"/>
              <a:ea typeface="Roboto"/>
              <a:cs typeface="Roboto"/>
              <a:sym typeface="Roboto"/>
            </a:endParaRPr>
          </a:p>
          <a:p>
            <a:pPr indent="-304800" lvl="0" marL="457200" rtl="0" algn="l">
              <a:spcBef>
                <a:spcPts val="0"/>
              </a:spcBef>
              <a:spcAft>
                <a:spcPts val="0"/>
              </a:spcAft>
              <a:buClr>
                <a:schemeClr val="dk2"/>
              </a:buClr>
              <a:buSzPts val="1200"/>
              <a:buFont typeface="Roboto"/>
              <a:buChar char="●"/>
            </a:pPr>
            <a:r>
              <a:rPr b="1" lang="en" sz="1200">
                <a:solidFill>
                  <a:schemeClr val="dk2"/>
                </a:solidFill>
                <a:latin typeface="Roboto"/>
                <a:ea typeface="Roboto"/>
                <a:cs typeface="Roboto"/>
                <a:sym typeface="Roboto"/>
              </a:rPr>
              <a:t>1st &amp; 2nd Plots</a:t>
            </a:r>
            <a:r>
              <a:rPr lang="en" sz="1200">
                <a:solidFill>
                  <a:schemeClr val="dk2"/>
                </a:solidFill>
                <a:latin typeface="Roboto"/>
                <a:ea typeface="Roboto"/>
                <a:cs typeface="Roboto"/>
                <a:sym typeface="Roboto"/>
              </a:rPr>
              <a:t>: W</a:t>
            </a:r>
            <a:r>
              <a:rPr lang="en" sz="1200">
                <a:solidFill>
                  <a:schemeClr val="dk2"/>
                </a:solidFill>
                <a:latin typeface="Roboto"/>
                <a:ea typeface="Roboto"/>
                <a:cs typeface="Roboto"/>
                <a:sym typeface="Roboto"/>
              </a:rPr>
              <a:t>e looped through the dataset and group it in two different dictionaries for genre</a:t>
            </a:r>
            <a:r>
              <a:rPr b="1" lang="en" sz="1200">
                <a:solidFill>
                  <a:schemeClr val="dk2"/>
                </a:solidFill>
                <a:latin typeface="Roboto"/>
                <a:ea typeface="Roboto"/>
                <a:cs typeface="Roboto"/>
                <a:sym typeface="Roboto"/>
              </a:rPr>
              <a:t> </a:t>
            </a:r>
            <a:r>
              <a:rPr lang="en" sz="1200">
                <a:solidFill>
                  <a:schemeClr val="dk2"/>
                </a:solidFill>
                <a:latin typeface="Roboto"/>
                <a:ea typeface="Roboto"/>
                <a:cs typeface="Roboto"/>
                <a:sym typeface="Roboto"/>
              </a:rPr>
              <a:t>and release year. The key values for the release year dictionary is then used for the x axis, while the genre dictionary is mapped to filter by release year and a total count for each genre is obtained for each year.</a:t>
            </a:r>
            <a:endParaRPr sz="1200">
              <a:solidFill>
                <a:schemeClr val="dk2"/>
              </a:solidFill>
              <a:latin typeface="Roboto"/>
              <a:ea typeface="Roboto"/>
              <a:cs typeface="Roboto"/>
              <a:sym typeface="Roboto"/>
            </a:endParaRPr>
          </a:p>
          <a:p>
            <a:pPr indent="-304800" lvl="0" marL="457200" rtl="0" algn="l">
              <a:spcBef>
                <a:spcPts val="0"/>
              </a:spcBef>
              <a:spcAft>
                <a:spcPts val="0"/>
              </a:spcAft>
              <a:buClr>
                <a:schemeClr val="dk2"/>
              </a:buClr>
              <a:buSzPts val="1200"/>
              <a:buFont typeface="Roboto"/>
              <a:buChar char="●"/>
            </a:pPr>
            <a:r>
              <a:rPr b="1" lang="en" sz="1200">
                <a:solidFill>
                  <a:schemeClr val="dk2"/>
                </a:solidFill>
                <a:latin typeface="Roboto"/>
                <a:ea typeface="Roboto"/>
                <a:cs typeface="Roboto"/>
                <a:sym typeface="Roboto"/>
              </a:rPr>
              <a:t>3rd Plot</a:t>
            </a:r>
            <a:r>
              <a:rPr lang="en" sz="1200">
                <a:solidFill>
                  <a:schemeClr val="dk2"/>
                </a:solidFill>
                <a:latin typeface="Roboto"/>
                <a:ea typeface="Roboto"/>
                <a:cs typeface="Roboto"/>
                <a:sym typeface="Roboto"/>
              </a:rPr>
              <a:t>: The dataset is first grouped by genre and then by release year. We looped through the genre dictionary to obtain the total revenue and movie count for each genre to then obtain an average revenue per movie.</a:t>
            </a:r>
            <a:endParaRPr sz="1200">
              <a:solidFill>
                <a:schemeClr val="dk2"/>
              </a:solidFill>
              <a:latin typeface="Roboto"/>
              <a:ea typeface="Roboto"/>
              <a:cs typeface="Roboto"/>
              <a:sym typeface="Roboto"/>
            </a:endParaRPr>
          </a:p>
        </p:txBody>
      </p:sp>
      <p:pic>
        <p:nvPicPr>
          <p:cNvPr id="155" name="Google Shape;155;p22"/>
          <p:cNvPicPr preferRelativeResize="0"/>
          <p:nvPr/>
        </p:nvPicPr>
        <p:blipFill>
          <a:blip r:embed="rId3">
            <a:alphaModFix/>
          </a:blip>
          <a:stretch>
            <a:fillRect/>
          </a:stretch>
        </p:blipFill>
        <p:spPr>
          <a:xfrm>
            <a:off x="323151" y="3108550"/>
            <a:ext cx="8501000" cy="183272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3"/>
          <p:cNvSpPr txBox="1"/>
          <p:nvPr>
            <p:ph type="title"/>
          </p:nvPr>
        </p:nvSpPr>
        <p:spPr>
          <a:xfrm>
            <a:off x="729450" y="59352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a:p>
            <a:pPr indent="0" lvl="0" marL="0" rtl="0" algn="l">
              <a:spcBef>
                <a:spcPts val="0"/>
              </a:spcBef>
              <a:spcAft>
                <a:spcPts val="0"/>
              </a:spcAft>
              <a:buNone/>
            </a:pPr>
            <a:r>
              <a:t/>
            </a:r>
            <a:endParaRPr/>
          </a:p>
        </p:txBody>
      </p:sp>
      <p:sp>
        <p:nvSpPr>
          <p:cNvPr id="161" name="Google Shape;161;p23"/>
          <p:cNvSpPr txBox="1"/>
          <p:nvPr>
            <p:ph idx="4294967295" type="subTitle"/>
          </p:nvPr>
        </p:nvSpPr>
        <p:spPr>
          <a:xfrm>
            <a:off x="809475" y="1332250"/>
            <a:ext cx="7824900" cy="30693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en" sz="1578">
                <a:solidFill>
                  <a:schemeClr val="dk2"/>
                </a:solidFill>
                <a:latin typeface="Arial"/>
                <a:ea typeface="Arial"/>
                <a:cs typeface="Arial"/>
                <a:sym typeface="Arial"/>
              </a:rPr>
              <a:t>Based on the factors analyzed, a</a:t>
            </a:r>
            <a:r>
              <a:rPr lang="en" sz="1578">
                <a:solidFill>
                  <a:schemeClr val="dk2"/>
                </a:solidFill>
                <a:latin typeface="Arial"/>
                <a:ea typeface="Arial"/>
                <a:cs typeface="Arial"/>
                <a:sym typeface="Arial"/>
              </a:rPr>
              <a:t>lthough we cannot draw an exact conclusion on what determines the ‘monetary success’ of a movie. </a:t>
            </a:r>
            <a:endParaRPr sz="1578">
              <a:solidFill>
                <a:schemeClr val="dk2"/>
              </a:solidFill>
              <a:latin typeface="Arial"/>
              <a:ea typeface="Arial"/>
              <a:cs typeface="Arial"/>
              <a:sym typeface="Arial"/>
            </a:endParaRPr>
          </a:p>
          <a:p>
            <a:pPr indent="-296068" lvl="0" marL="914400" rtl="0" algn="l">
              <a:spcBef>
                <a:spcPts val="1200"/>
              </a:spcBef>
              <a:spcAft>
                <a:spcPts val="0"/>
              </a:spcAft>
              <a:buClr>
                <a:schemeClr val="dk2"/>
              </a:buClr>
              <a:buSzPct val="100000"/>
              <a:buFont typeface="Arial"/>
              <a:buChar char="●"/>
            </a:pPr>
            <a:r>
              <a:rPr lang="en" sz="1700">
                <a:solidFill>
                  <a:schemeClr val="dk2"/>
                </a:solidFill>
                <a:latin typeface="Arial"/>
                <a:ea typeface="Arial"/>
                <a:cs typeface="Arial"/>
                <a:sym typeface="Arial"/>
              </a:rPr>
              <a:t>As a group, we agree that the five factors chosen [director, genre, certification/rating, budget, and language], do play a role in how successful the films will be. Within each of the factors, the data showed which sub-factors were the most popular [for ex. which director, language, genre].</a:t>
            </a:r>
            <a:endParaRPr sz="1700">
              <a:solidFill>
                <a:schemeClr val="dk2"/>
              </a:solidFill>
              <a:latin typeface="Arial"/>
              <a:ea typeface="Arial"/>
              <a:cs typeface="Arial"/>
              <a:sym typeface="Arial"/>
            </a:endParaRPr>
          </a:p>
          <a:p>
            <a:pPr indent="-296068" lvl="0" marL="914400" rtl="0" algn="l">
              <a:spcBef>
                <a:spcPts val="0"/>
              </a:spcBef>
              <a:spcAft>
                <a:spcPts val="0"/>
              </a:spcAft>
              <a:buClr>
                <a:schemeClr val="dk2"/>
              </a:buClr>
              <a:buSzPct val="100000"/>
              <a:buFont typeface="Arial"/>
              <a:buChar char="●"/>
            </a:pPr>
            <a:r>
              <a:rPr lang="en" sz="1700">
                <a:solidFill>
                  <a:schemeClr val="dk2"/>
                </a:solidFill>
                <a:latin typeface="Arial"/>
                <a:ea typeface="Arial"/>
                <a:cs typeface="Arial"/>
                <a:sym typeface="Arial"/>
              </a:rPr>
              <a:t>For instance, o</a:t>
            </a:r>
            <a:r>
              <a:rPr lang="en" sz="1700">
                <a:solidFill>
                  <a:schemeClr val="dk2"/>
                </a:solidFill>
                <a:latin typeface="Arial"/>
                <a:ea typeface="Arial"/>
                <a:cs typeface="Arial"/>
                <a:sym typeface="Arial"/>
              </a:rPr>
              <a:t>ur analysis show that budget and box office revenue show positive correlation in each given year. When the budget increases, the value of revenue in a similar fashion.</a:t>
            </a:r>
            <a:endParaRPr sz="1700">
              <a:solidFill>
                <a:schemeClr val="dk2"/>
              </a:solidFill>
              <a:latin typeface="Arial"/>
              <a:ea typeface="Arial"/>
              <a:cs typeface="Arial"/>
              <a:sym typeface="Arial"/>
            </a:endParaRPr>
          </a:p>
          <a:p>
            <a:pPr indent="-296068" lvl="0" marL="914400" rtl="0" algn="l">
              <a:spcBef>
                <a:spcPts val="0"/>
              </a:spcBef>
              <a:spcAft>
                <a:spcPts val="0"/>
              </a:spcAft>
              <a:buClr>
                <a:schemeClr val="dk2"/>
              </a:buClr>
              <a:buSzPct val="100000"/>
              <a:buFont typeface="Arial"/>
              <a:buChar char="●"/>
            </a:pPr>
            <a:r>
              <a:rPr lang="en" sz="1700">
                <a:solidFill>
                  <a:schemeClr val="dk2"/>
                </a:solidFill>
                <a:latin typeface="Arial"/>
                <a:ea typeface="Arial"/>
                <a:cs typeface="Arial"/>
                <a:sym typeface="Arial"/>
              </a:rPr>
              <a:t>Of the different certifications (</a:t>
            </a:r>
            <a:r>
              <a:rPr lang="en" sz="1700">
                <a:solidFill>
                  <a:schemeClr val="dk2"/>
                </a:solidFill>
                <a:latin typeface="Roboto"/>
                <a:ea typeface="Roboto"/>
                <a:cs typeface="Roboto"/>
                <a:sym typeface="Roboto"/>
              </a:rPr>
              <a:t>G, R, PG-13, PG, NC-17, NR, R), PG and PG-13 had the highest revenues in the last 20 years.</a:t>
            </a:r>
            <a:endParaRPr sz="1700">
              <a:solidFill>
                <a:schemeClr val="dk2"/>
              </a:solidFill>
              <a:latin typeface="Roboto"/>
              <a:ea typeface="Roboto"/>
              <a:cs typeface="Roboto"/>
              <a:sym typeface="Roboto"/>
            </a:endParaRPr>
          </a:p>
          <a:p>
            <a:pPr indent="-296068" lvl="0" marL="914400" rtl="0" algn="l">
              <a:spcBef>
                <a:spcPts val="0"/>
              </a:spcBef>
              <a:spcAft>
                <a:spcPts val="0"/>
              </a:spcAft>
              <a:buClr>
                <a:schemeClr val="dk2"/>
              </a:buClr>
              <a:buSzPct val="100000"/>
              <a:buFont typeface="Roboto"/>
              <a:buChar char="●"/>
            </a:pPr>
            <a:r>
              <a:rPr lang="en" sz="1700">
                <a:solidFill>
                  <a:schemeClr val="dk2"/>
                </a:solidFill>
                <a:latin typeface="Roboto"/>
                <a:ea typeface="Roboto"/>
                <a:cs typeface="Roboto"/>
                <a:sym typeface="Roboto"/>
              </a:rPr>
              <a:t>Highly rated movies do not always equal box office success, except for Avatar (the first one) which was rated high one of top three earning movies in the last two decades.</a:t>
            </a:r>
            <a:endParaRPr sz="1700">
              <a:solidFill>
                <a:schemeClr val="dk2"/>
              </a:solidFill>
              <a:latin typeface="Roboto"/>
              <a:ea typeface="Roboto"/>
              <a:cs typeface="Roboto"/>
              <a:sym typeface="Roboto"/>
            </a:endParaRPr>
          </a:p>
          <a:p>
            <a:pPr indent="-296068" lvl="0" marL="914400" rtl="0" algn="l">
              <a:spcBef>
                <a:spcPts val="0"/>
              </a:spcBef>
              <a:spcAft>
                <a:spcPts val="0"/>
              </a:spcAft>
              <a:buClr>
                <a:schemeClr val="dk2"/>
              </a:buClr>
              <a:buSzPct val="100000"/>
              <a:buFont typeface="Roboto"/>
              <a:buChar char="●"/>
            </a:pPr>
            <a:r>
              <a:rPr lang="en" sz="1700">
                <a:solidFill>
                  <a:schemeClr val="dk2"/>
                </a:solidFill>
                <a:latin typeface="Roboto"/>
                <a:ea typeface="Roboto"/>
                <a:cs typeface="Roboto"/>
                <a:sym typeface="Roboto"/>
              </a:rPr>
              <a:t>The name of a director doesn’t necessarily impact the box office success of a movie, however it is likely that more well-known directors may be given larger budgets and more promising projects. </a:t>
            </a:r>
            <a:endParaRPr sz="1700">
              <a:solidFill>
                <a:schemeClr val="dk2"/>
              </a:solidFill>
              <a:latin typeface="Roboto"/>
              <a:ea typeface="Roboto"/>
              <a:cs typeface="Roboto"/>
              <a:sym typeface="Roboto"/>
            </a:endParaRPr>
          </a:p>
          <a:p>
            <a:pPr indent="-296068" lvl="0" marL="914400" rtl="0" algn="l">
              <a:spcBef>
                <a:spcPts val="0"/>
              </a:spcBef>
              <a:spcAft>
                <a:spcPts val="0"/>
              </a:spcAft>
              <a:buClr>
                <a:schemeClr val="dk2"/>
              </a:buClr>
              <a:buSzPct val="100000"/>
              <a:buFont typeface="Roboto"/>
              <a:buChar char="●"/>
            </a:pPr>
            <a:r>
              <a:rPr lang="en" sz="1700">
                <a:solidFill>
                  <a:schemeClr val="dk2"/>
                </a:solidFill>
                <a:latin typeface="Roboto"/>
                <a:ea typeface="Roboto"/>
                <a:cs typeface="Roboto"/>
                <a:sym typeface="Roboto"/>
              </a:rPr>
              <a:t>Just over half of all films released over the past twenty years are Dramas (51.6%). Other popular genres include Comedy (28.4% of movies made), Action (12.4%), Romance (11.6%), Adventure (11.2%) and Horror (10.6%).</a:t>
            </a:r>
            <a:endParaRPr sz="1700">
              <a:solidFill>
                <a:schemeClr val="dk2"/>
              </a:solidFill>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4"/>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 summary…</a:t>
            </a:r>
            <a:endParaRPr/>
          </a:p>
        </p:txBody>
      </p:sp>
      <p:sp>
        <p:nvSpPr>
          <p:cNvPr id="167" name="Google Shape;167;p24"/>
          <p:cNvSpPr txBox="1"/>
          <p:nvPr>
            <p:ph idx="1" type="body"/>
          </p:nvPr>
        </p:nvSpPr>
        <p:spPr>
          <a:xfrm>
            <a:off x="729325" y="2078875"/>
            <a:ext cx="3774300" cy="27021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Things we struggled with: </a:t>
            </a:r>
            <a:endParaRPr/>
          </a:p>
          <a:p>
            <a:pPr indent="-298767" lvl="0" marL="457200" rtl="0" algn="l">
              <a:spcBef>
                <a:spcPts val="1200"/>
              </a:spcBef>
              <a:spcAft>
                <a:spcPts val="0"/>
              </a:spcAft>
              <a:buSzPct val="100000"/>
              <a:buChar char="●"/>
            </a:pPr>
            <a:r>
              <a:rPr lang="en"/>
              <a:t>Understanding the TMDB API configuration in order to get our data</a:t>
            </a:r>
            <a:endParaRPr/>
          </a:p>
          <a:p>
            <a:pPr indent="-298767" lvl="0" marL="457200" rtl="0" algn="l">
              <a:spcBef>
                <a:spcPts val="0"/>
              </a:spcBef>
              <a:spcAft>
                <a:spcPts val="0"/>
              </a:spcAft>
              <a:buSzPct val="100000"/>
              <a:buChar char="●"/>
            </a:pPr>
            <a:r>
              <a:rPr lang="en"/>
              <a:t>Deciding on which factors to include in our analysis</a:t>
            </a:r>
            <a:endParaRPr/>
          </a:p>
          <a:p>
            <a:pPr indent="-298767" lvl="0" marL="457200" rtl="0" algn="l">
              <a:spcBef>
                <a:spcPts val="0"/>
              </a:spcBef>
              <a:spcAft>
                <a:spcPts val="0"/>
              </a:spcAft>
              <a:buSzPct val="100000"/>
              <a:buChar char="●"/>
            </a:pPr>
            <a:r>
              <a:rPr lang="en"/>
              <a:t>Finding the correct chart to showcase our data and hypothesis</a:t>
            </a:r>
            <a:endParaRPr/>
          </a:p>
          <a:p>
            <a:pPr indent="-298767" lvl="0" marL="457200" rtl="0" algn="l">
              <a:spcBef>
                <a:spcPts val="0"/>
              </a:spcBef>
              <a:spcAft>
                <a:spcPts val="0"/>
              </a:spcAft>
              <a:buSzPct val="100000"/>
              <a:buChar char="●"/>
            </a:pPr>
            <a:r>
              <a:rPr lang="en"/>
              <a:t>Working with a new JavaScript library</a:t>
            </a:r>
            <a:endParaRPr/>
          </a:p>
          <a:p>
            <a:pPr indent="-298767" lvl="0" marL="457200" rtl="0" algn="l">
              <a:spcBef>
                <a:spcPts val="0"/>
              </a:spcBef>
              <a:spcAft>
                <a:spcPts val="0"/>
              </a:spcAft>
              <a:buSzPct val="100000"/>
              <a:buChar char="●"/>
            </a:pPr>
            <a:r>
              <a:rPr lang="en"/>
              <a:t>Using Flask to put together and render each person’s web pages</a:t>
            </a:r>
            <a:endParaRPr/>
          </a:p>
          <a:p>
            <a:pPr indent="-298767" lvl="0" marL="457200" rtl="0" algn="l">
              <a:spcBef>
                <a:spcPts val="0"/>
              </a:spcBef>
              <a:spcAft>
                <a:spcPts val="0"/>
              </a:spcAft>
              <a:buSzPct val="100000"/>
              <a:buChar char="●"/>
            </a:pPr>
            <a:r>
              <a:rPr lang="en"/>
              <a:t>Ensuring a connection between the Database, Flask API, HTML and JavaScript</a:t>
            </a:r>
            <a:endParaRPr/>
          </a:p>
          <a:p>
            <a:pPr indent="0" lvl="0" marL="0" rtl="0" algn="l">
              <a:spcBef>
                <a:spcPts val="1200"/>
              </a:spcBef>
              <a:spcAft>
                <a:spcPts val="1200"/>
              </a:spcAft>
              <a:buNone/>
            </a:pPr>
            <a:r>
              <a:t/>
            </a:r>
            <a:endParaRPr/>
          </a:p>
        </p:txBody>
      </p:sp>
      <p:sp>
        <p:nvSpPr>
          <p:cNvPr id="168" name="Google Shape;168;p24"/>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Things we enjoyed:</a:t>
            </a:r>
            <a:endParaRPr/>
          </a:p>
          <a:p>
            <a:pPr indent="-311150" lvl="0" marL="457200" rtl="0" algn="l">
              <a:spcBef>
                <a:spcPts val="1200"/>
              </a:spcBef>
              <a:spcAft>
                <a:spcPts val="0"/>
              </a:spcAft>
              <a:buSzPts val="1300"/>
              <a:buChar char="●"/>
            </a:pPr>
            <a:r>
              <a:rPr lang="en"/>
              <a:t>Seeing our charts come to life and our code work</a:t>
            </a:r>
            <a:endParaRPr/>
          </a:p>
          <a:p>
            <a:pPr indent="-311150" lvl="0" marL="457200" rtl="0" algn="l">
              <a:spcBef>
                <a:spcPts val="0"/>
              </a:spcBef>
              <a:spcAft>
                <a:spcPts val="0"/>
              </a:spcAft>
              <a:buSzPts val="1300"/>
              <a:buChar char="●"/>
            </a:pPr>
            <a:r>
              <a:rPr lang="en"/>
              <a:t>Learning new tools and applying them to real-life dataset</a:t>
            </a:r>
            <a:endParaRPr/>
          </a:p>
          <a:p>
            <a:pPr indent="-311150" lvl="0" marL="457200" rtl="0" algn="l">
              <a:spcBef>
                <a:spcPts val="0"/>
              </a:spcBef>
              <a:spcAft>
                <a:spcPts val="0"/>
              </a:spcAft>
              <a:buSzPts val="1300"/>
              <a:buChar char="●"/>
            </a:pPr>
            <a:r>
              <a:rPr lang="en"/>
              <a:t> Working with a team! Seeing the way different people approach problems is a great way to learn.</a:t>
            </a:r>
            <a:endParaRPr/>
          </a:p>
          <a:p>
            <a:pPr indent="-311150" lvl="0" marL="457200" rtl="0" algn="l">
              <a:spcBef>
                <a:spcPts val="0"/>
              </a:spcBef>
              <a:spcAft>
                <a:spcPts val="0"/>
              </a:spcAft>
              <a:buSzPts val="1300"/>
              <a:buChar char="●"/>
            </a:pPr>
            <a:r>
              <a:rPr lang="en"/>
              <a:t>Being able to improve the way we interact with ChatGPT to create or debug code.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ph type="title"/>
          </p:nvPr>
        </p:nvSpPr>
        <p:spPr>
          <a:xfrm>
            <a:off x="591225" y="1812450"/>
            <a:ext cx="7688400" cy="1518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5600"/>
              <a:t>Thank you! </a:t>
            </a:r>
            <a:endParaRPr sz="5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7800" y="1306525"/>
            <a:ext cx="7688400" cy="835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400"/>
              <a:t>Project statement</a:t>
            </a:r>
            <a:endParaRPr sz="3400"/>
          </a:p>
        </p:txBody>
      </p:sp>
      <p:sp>
        <p:nvSpPr>
          <p:cNvPr id="94" name="Google Shape;94;p14"/>
          <p:cNvSpPr txBox="1"/>
          <p:nvPr>
            <p:ph idx="4294967295" type="body"/>
          </p:nvPr>
        </p:nvSpPr>
        <p:spPr>
          <a:xfrm>
            <a:off x="727650" y="2141725"/>
            <a:ext cx="7829100" cy="2318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en" sz="1800">
                <a:solidFill>
                  <a:srgbClr val="000000"/>
                </a:solidFill>
              </a:rPr>
              <a:t>The purpose of this project is to analyze box office movie revenue from 2000 to 2022 and identify key factors that </a:t>
            </a:r>
            <a:r>
              <a:rPr b="1" lang="en" sz="1800">
                <a:solidFill>
                  <a:srgbClr val="000000"/>
                </a:solidFill>
              </a:rPr>
              <a:t>contribute</a:t>
            </a:r>
            <a:r>
              <a:rPr b="1" lang="en" sz="1800">
                <a:solidFill>
                  <a:srgbClr val="000000"/>
                </a:solidFill>
              </a:rPr>
              <a:t> to a movie’s success.  </a:t>
            </a:r>
            <a:endParaRPr b="1" sz="1800">
              <a:solidFill>
                <a:srgbClr val="000000"/>
              </a:solidFill>
            </a:endParaRPr>
          </a:p>
          <a:p>
            <a:pPr indent="0" lvl="0" marL="0" rtl="0" algn="l">
              <a:lnSpc>
                <a:spcPct val="95000"/>
              </a:lnSpc>
              <a:spcBef>
                <a:spcPts val="1200"/>
              </a:spcBef>
              <a:spcAft>
                <a:spcPts val="0"/>
              </a:spcAft>
              <a:buNone/>
            </a:pPr>
            <a:r>
              <a:rPr b="1" lang="en" sz="1800">
                <a:solidFill>
                  <a:srgbClr val="000000"/>
                </a:solidFill>
              </a:rPr>
              <a:t>The project aims to address the need for understanding the underlying factors that drive box office success by c</a:t>
            </a:r>
            <a:r>
              <a:rPr b="1" lang="en" sz="1800">
                <a:solidFill>
                  <a:srgbClr val="000000"/>
                </a:solidFill>
              </a:rPr>
              <a:t>reating an interface that would allow the user to sort through movie data across a specified timeline using various pre-selected metrics.</a:t>
            </a:r>
            <a:endParaRPr b="1" sz="1800">
              <a:solidFill>
                <a:srgbClr val="000000"/>
              </a:solidFill>
            </a:endParaRPr>
          </a:p>
          <a:p>
            <a:pPr indent="0" lvl="0" marL="0" rtl="0" algn="ctr">
              <a:lnSpc>
                <a:spcPct val="95000"/>
              </a:lnSpc>
              <a:spcBef>
                <a:spcPts val="1200"/>
              </a:spcBef>
              <a:spcAft>
                <a:spcPts val="0"/>
              </a:spcAft>
              <a:buNone/>
            </a:pPr>
            <a:r>
              <a:t/>
            </a:r>
            <a:endParaRPr b="1" sz="1800">
              <a:solidFill>
                <a:srgbClr val="000000"/>
              </a:solidFill>
            </a:endParaRPr>
          </a:p>
          <a:p>
            <a:pPr indent="0" lvl="0" marL="0" rtl="0" algn="ctr">
              <a:lnSpc>
                <a:spcPct val="95000"/>
              </a:lnSpc>
              <a:spcBef>
                <a:spcPts val="1200"/>
              </a:spcBef>
              <a:spcAft>
                <a:spcPts val="1200"/>
              </a:spcAft>
              <a:buNone/>
            </a:pPr>
            <a:r>
              <a:t/>
            </a:r>
            <a:endParaRPr b="1" sz="18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a:t>
            </a:r>
            <a:endParaRPr/>
          </a:p>
        </p:txBody>
      </p:sp>
      <p:sp>
        <p:nvSpPr>
          <p:cNvPr id="100" name="Google Shape;100;p15"/>
          <p:cNvSpPr txBox="1"/>
          <p:nvPr>
            <p:ph idx="1" type="body"/>
          </p:nvPr>
        </p:nvSpPr>
        <p:spPr>
          <a:xfrm>
            <a:off x="729450" y="1812875"/>
            <a:ext cx="4095600" cy="3330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We used TMDB API </a:t>
            </a:r>
            <a:r>
              <a:rPr lang="en"/>
              <a:t>to access a vast amount of information about movies and TV shows, including metadata, ratings, and reviews. Timeframe: 2000-2023. Size: 4000+ </a:t>
            </a:r>
            <a:r>
              <a:rPr lang="en"/>
              <a:t>data points</a:t>
            </a:r>
            <a:r>
              <a:rPr lang="en"/>
              <a:t>.</a:t>
            </a:r>
            <a:endParaRPr/>
          </a:p>
          <a:p>
            <a:pPr indent="0" lvl="0" marL="0" rtl="0" algn="l">
              <a:spcBef>
                <a:spcPts val="1200"/>
              </a:spcBef>
              <a:spcAft>
                <a:spcPts val="0"/>
              </a:spcAft>
              <a:buNone/>
            </a:pPr>
            <a:r>
              <a:rPr lang="en"/>
              <a:t>Once we obtain our API key, we sent HTTP requests to the API, parsed the data, and stored it into a SQLite database.</a:t>
            </a:r>
            <a:endParaRPr/>
          </a:p>
          <a:p>
            <a:pPr indent="0" lvl="0" marL="0" rtl="0" algn="l">
              <a:spcBef>
                <a:spcPts val="1200"/>
              </a:spcBef>
              <a:spcAft>
                <a:spcPts val="0"/>
              </a:spcAft>
              <a:buNone/>
            </a:pPr>
            <a:r>
              <a:rPr lang="en"/>
              <a:t>Some of the </a:t>
            </a:r>
            <a:r>
              <a:rPr lang="en"/>
              <a:t>attributes</a:t>
            </a:r>
            <a:r>
              <a:rPr lang="en"/>
              <a:t> we retrieved include:</a:t>
            </a:r>
            <a:endParaRPr/>
          </a:p>
          <a:p>
            <a:pPr indent="-298767" lvl="0" marL="457200" rtl="0" algn="l">
              <a:spcBef>
                <a:spcPts val="1200"/>
              </a:spcBef>
              <a:spcAft>
                <a:spcPts val="0"/>
              </a:spcAft>
              <a:buSzPct val="100000"/>
              <a:buChar char="●"/>
            </a:pPr>
            <a:r>
              <a:rPr lang="en"/>
              <a:t>Movie Title</a:t>
            </a:r>
            <a:endParaRPr/>
          </a:p>
          <a:p>
            <a:pPr indent="-298767" lvl="0" marL="457200" rtl="0" algn="l">
              <a:spcBef>
                <a:spcPts val="0"/>
              </a:spcBef>
              <a:spcAft>
                <a:spcPts val="0"/>
              </a:spcAft>
              <a:buSzPct val="100000"/>
              <a:buChar char="●"/>
            </a:pPr>
            <a:r>
              <a:rPr lang="en"/>
              <a:t>Genre</a:t>
            </a:r>
            <a:endParaRPr/>
          </a:p>
          <a:p>
            <a:pPr indent="-298767" lvl="0" marL="457200" rtl="0" algn="l">
              <a:spcBef>
                <a:spcPts val="0"/>
              </a:spcBef>
              <a:spcAft>
                <a:spcPts val="0"/>
              </a:spcAft>
              <a:buSzPct val="100000"/>
              <a:buChar char="●"/>
            </a:pPr>
            <a:r>
              <a:rPr lang="en"/>
              <a:t>Language</a:t>
            </a:r>
            <a:endParaRPr/>
          </a:p>
          <a:p>
            <a:pPr indent="-298767" lvl="0" marL="457200" rtl="0" algn="l">
              <a:spcBef>
                <a:spcPts val="0"/>
              </a:spcBef>
              <a:spcAft>
                <a:spcPts val="0"/>
              </a:spcAft>
              <a:buSzPct val="100000"/>
              <a:buChar char="●"/>
            </a:pPr>
            <a:r>
              <a:rPr lang="en"/>
              <a:t>Budget</a:t>
            </a:r>
            <a:endParaRPr/>
          </a:p>
          <a:p>
            <a:pPr indent="-298767" lvl="0" marL="457200" rtl="0" algn="l">
              <a:spcBef>
                <a:spcPts val="0"/>
              </a:spcBef>
              <a:spcAft>
                <a:spcPts val="0"/>
              </a:spcAft>
              <a:buSzPct val="100000"/>
              <a:buChar char="●"/>
            </a:pPr>
            <a:r>
              <a:rPr lang="en"/>
              <a:t>Box Office Revenue</a:t>
            </a:r>
            <a:endParaRPr/>
          </a:p>
          <a:p>
            <a:pPr indent="-298767" lvl="0" marL="457200" rtl="0" algn="l">
              <a:spcBef>
                <a:spcPts val="0"/>
              </a:spcBef>
              <a:spcAft>
                <a:spcPts val="0"/>
              </a:spcAft>
              <a:buSzPct val="100000"/>
              <a:buChar char="●"/>
            </a:pPr>
            <a:r>
              <a:rPr lang="en"/>
              <a:t>Rating</a:t>
            </a:r>
            <a:endParaRPr/>
          </a:p>
          <a:p>
            <a:pPr indent="-298767" lvl="0" marL="457200" rtl="0" algn="l">
              <a:spcBef>
                <a:spcPts val="0"/>
              </a:spcBef>
              <a:spcAft>
                <a:spcPts val="0"/>
              </a:spcAft>
              <a:buSzPct val="100000"/>
              <a:buChar char="●"/>
            </a:pPr>
            <a:r>
              <a:rPr lang="en"/>
              <a:t>Director</a:t>
            </a:r>
            <a:endParaRPr/>
          </a:p>
          <a:p>
            <a:pPr indent="-298767" lvl="0" marL="457200" rtl="0" algn="l">
              <a:spcBef>
                <a:spcPts val="0"/>
              </a:spcBef>
              <a:spcAft>
                <a:spcPts val="0"/>
              </a:spcAft>
              <a:buSzPct val="100000"/>
              <a:buChar char="●"/>
            </a:pPr>
            <a:r>
              <a:rPr lang="en"/>
              <a:t>Certification (G, PG, PG-13, NC-17, R)</a:t>
            </a:r>
            <a:endParaRPr/>
          </a:p>
          <a:p>
            <a:pPr indent="-298767" lvl="0" marL="457200" rtl="0" algn="l">
              <a:spcBef>
                <a:spcPts val="0"/>
              </a:spcBef>
              <a:spcAft>
                <a:spcPts val="0"/>
              </a:spcAft>
              <a:buSzPct val="100000"/>
              <a:buChar char="●"/>
            </a:pPr>
            <a:r>
              <a:rPr lang="en"/>
              <a:t>Runtime</a:t>
            </a:r>
            <a:endParaRPr/>
          </a:p>
          <a:p>
            <a:pPr indent="-298767" lvl="0" marL="457200" rtl="0" algn="l">
              <a:spcBef>
                <a:spcPts val="0"/>
              </a:spcBef>
              <a:spcAft>
                <a:spcPts val="0"/>
              </a:spcAft>
              <a:buSzPct val="100000"/>
              <a:buChar char="●"/>
            </a:pPr>
            <a:r>
              <a:rPr lang="en"/>
              <a:t>Movie Popularity</a:t>
            </a:r>
            <a:endParaRPr/>
          </a:p>
        </p:txBody>
      </p:sp>
      <p:pic>
        <p:nvPicPr>
          <p:cNvPr id="101" name="Google Shape;101;p15"/>
          <p:cNvPicPr preferRelativeResize="0"/>
          <p:nvPr/>
        </p:nvPicPr>
        <p:blipFill>
          <a:blip r:embed="rId3">
            <a:alphaModFix/>
          </a:blip>
          <a:stretch>
            <a:fillRect/>
          </a:stretch>
        </p:blipFill>
        <p:spPr>
          <a:xfrm>
            <a:off x="4692175" y="627225"/>
            <a:ext cx="2883925" cy="2580175"/>
          </a:xfrm>
          <a:prstGeom prst="rect">
            <a:avLst/>
          </a:prstGeom>
          <a:noFill/>
          <a:ln>
            <a:noFill/>
          </a:ln>
        </p:spPr>
      </p:pic>
      <p:pic>
        <p:nvPicPr>
          <p:cNvPr id="102" name="Google Shape;102;p15"/>
          <p:cNvPicPr preferRelativeResize="0"/>
          <p:nvPr/>
        </p:nvPicPr>
        <p:blipFill>
          <a:blip r:embed="rId4">
            <a:alphaModFix/>
          </a:blip>
          <a:stretch>
            <a:fillRect/>
          </a:stretch>
        </p:blipFill>
        <p:spPr>
          <a:xfrm>
            <a:off x="6669075" y="627225"/>
            <a:ext cx="2027007" cy="2580176"/>
          </a:xfrm>
          <a:prstGeom prst="rect">
            <a:avLst/>
          </a:prstGeom>
          <a:noFill/>
          <a:ln>
            <a:noFill/>
          </a:ln>
        </p:spPr>
      </p:pic>
      <p:pic>
        <p:nvPicPr>
          <p:cNvPr id="103" name="Google Shape;103;p15"/>
          <p:cNvPicPr preferRelativeResize="0"/>
          <p:nvPr/>
        </p:nvPicPr>
        <p:blipFill>
          <a:blip r:embed="rId5">
            <a:alphaModFix/>
          </a:blip>
          <a:stretch>
            <a:fillRect/>
          </a:stretch>
        </p:blipFill>
        <p:spPr>
          <a:xfrm>
            <a:off x="5449302" y="3207400"/>
            <a:ext cx="2480776" cy="17791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a:t>
            </a:r>
            <a:endParaRPr/>
          </a:p>
        </p:txBody>
      </p:sp>
      <p:sp>
        <p:nvSpPr>
          <p:cNvPr id="109" name="Google Shape;109;p16"/>
          <p:cNvSpPr txBox="1"/>
          <p:nvPr>
            <p:ph idx="1" type="body"/>
          </p:nvPr>
        </p:nvSpPr>
        <p:spPr>
          <a:xfrm>
            <a:off x="729450" y="1853850"/>
            <a:ext cx="7871100" cy="2868000"/>
          </a:xfrm>
          <a:prstGeom prst="rect">
            <a:avLst/>
          </a:prstGeom>
        </p:spPr>
        <p:txBody>
          <a:bodyPr anchorCtr="0" anchor="t" bIns="91425" lIns="91425" spcFirstLastPara="1" rIns="91425" wrap="square" tIns="91425">
            <a:normAutofit lnSpcReduction="20000"/>
          </a:bodyPr>
          <a:lstStyle/>
          <a:p>
            <a:pPr indent="0" lvl="0" marL="0" rtl="0" algn="l">
              <a:spcBef>
                <a:spcPts val="1500"/>
              </a:spcBef>
              <a:spcAft>
                <a:spcPts val="0"/>
              </a:spcAft>
              <a:buNone/>
            </a:pPr>
            <a:r>
              <a:rPr lang="en" sz="1200">
                <a:solidFill>
                  <a:schemeClr val="dk2"/>
                </a:solidFill>
                <a:latin typeface="Roboto"/>
                <a:ea typeface="Roboto"/>
                <a:cs typeface="Roboto"/>
                <a:sym typeface="Roboto"/>
              </a:rPr>
              <a:t>The project's key activities include data collection and analysis, API development using Python Flask, HTML/CSS and JavaScript development, and database integration. </a:t>
            </a:r>
            <a:endParaRPr sz="1200">
              <a:solidFill>
                <a:schemeClr val="dk2"/>
              </a:solidFill>
              <a:latin typeface="Roboto"/>
              <a:ea typeface="Roboto"/>
              <a:cs typeface="Roboto"/>
              <a:sym typeface="Roboto"/>
            </a:endParaRPr>
          </a:p>
          <a:p>
            <a:pPr indent="-304800" lvl="0" marL="457200" rtl="0" algn="l">
              <a:spcBef>
                <a:spcPts val="1500"/>
              </a:spcBef>
              <a:spcAft>
                <a:spcPts val="0"/>
              </a:spcAft>
              <a:buClr>
                <a:schemeClr val="dk2"/>
              </a:buClr>
              <a:buSzPts val="1200"/>
              <a:buFont typeface="Roboto"/>
              <a:buChar char="●"/>
            </a:pPr>
            <a:r>
              <a:rPr b="1" i="1" lang="en" sz="1200">
                <a:solidFill>
                  <a:schemeClr val="dk2"/>
                </a:solidFill>
                <a:latin typeface="Roboto"/>
                <a:ea typeface="Roboto"/>
                <a:cs typeface="Roboto"/>
                <a:sym typeface="Roboto"/>
              </a:rPr>
              <a:t>app.py</a:t>
            </a:r>
            <a:r>
              <a:rPr lang="en" sz="1200">
                <a:solidFill>
                  <a:schemeClr val="dk2"/>
                </a:solidFill>
                <a:latin typeface="Roboto"/>
                <a:ea typeface="Roboto"/>
                <a:cs typeface="Roboto"/>
                <a:sym typeface="Roboto"/>
              </a:rPr>
              <a:t> - sets up a Flask application and defines several routes that render different HTML templates. The templates are used to display different views of data visualizations on the frontend. The code also defines API endpoints that retrieve data from the ‘movies.db’ SQLite database.  Then the retrieved data is converted into to a list of dictionaries and returned as a JSON. </a:t>
            </a:r>
            <a:endParaRPr sz="1200">
              <a:solidFill>
                <a:schemeClr val="dk2"/>
              </a:solidFill>
              <a:latin typeface="Roboto"/>
              <a:ea typeface="Roboto"/>
              <a:cs typeface="Roboto"/>
              <a:sym typeface="Roboto"/>
            </a:endParaRPr>
          </a:p>
          <a:p>
            <a:pPr indent="-304800" lvl="0" marL="457200" rtl="0" algn="l">
              <a:spcBef>
                <a:spcPts val="0"/>
              </a:spcBef>
              <a:spcAft>
                <a:spcPts val="0"/>
              </a:spcAft>
              <a:buClr>
                <a:schemeClr val="dk2"/>
              </a:buClr>
              <a:buSzPts val="1200"/>
              <a:buFont typeface="Roboto"/>
              <a:buChar char="●"/>
            </a:pPr>
            <a:r>
              <a:rPr b="1" i="1" lang="en" sz="1200">
                <a:solidFill>
                  <a:schemeClr val="dk2"/>
                </a:solidFill>
                <a:latin typeface="Roboto"/>
                <a:ea typeface="Roboto"/>
                <a:cs typeface="Roboto"/>
                <a:sym typeface="Roboto"/>
              </a:rPr>
              <a:t>index.html</a:t>
            </a:r>
            <a:r>
              <a:rPr lang="en" sz="1200">
                <a:solidFill>
                  <a:schemeClr val="dk2"/>
                </a:solidFill>
                <a:latin typeface="Roboto"/>
                <a:ea typeface="Roboto"/>
                <a:cs typeface="Roboto"/>
                <a:sym typeface="Roboto"/>
              </a:rPr>
              <a:t> - displays a webpage that contains hyperlinks that link to other pages of data visualizations within the same application</a:t>
            </a:r>
            <a:endParaRPr sz="1200">
              <a:solidFill>
                <a:schemeClr val="dk2"/>
              </a:solidFill>
              <a:latin typeface="Roboto"/>
              <a:ea typeface="Roboto"/>
              <a:cs typeface="Roboto"/>
              <a:sym typeface="Roboto"/>
            </a:endParaRPr>
          </a:p>
          <a:p>
            <a:pPr indent="-304800" lvl="0" marL="457200" rtl="0" algn="l">
              <a:spcBef>
                <a:spcPts val="0"/>
              </a:spcBef>
              <a:spcAft>
                <a:spcPts val="0"/>
              </a:spcAft>
              <a:buClr>
                <a:schemeClr val="dk2"/>
              </a:buClr>
              <a:buSzPts val="1200"/>
              <a:buFont typeface="Roboto"/>
              <a:buChar char="●"/>
            </a:pPr>
            <a:r>
              <a:rPr b="1" i="1" lang="en" sz="1200">
                <a:solidFill>
                  <a:schemeClr val="dk2"/>
                </a:solidFill>
                <a:latin typeface="Roboto"/>
                <a:ea typeface="Roboto"/>
                <a:cs typeface="Roboto"/>
                <a:sym typeface="Roboto"/>
              </a:rPr>
              <a:t>JavaScript files</a:t>
            </a:r>
            <a:r>
              <a:rPr lang="en" sz="1200">
                <a:solidFill>
                  <a:schemeClr val="dk2"/>
                </a:solidFill>
                <a:latin typeface="Roboto"/>
                <a:ea typeface="Roboto"/>
                <a:cs typeface="Roboto"/>
                <a:sym typeface="Roboto"/>
              </a:rPr>
              <a:t> - each project team member created a JavaScript file to create data visualizations that help to identify the key factors behind box office success.</a:t>
            </a:r>
            <a:endParaRPr sz="1200">
              <a:solidFill>
                <a:schemeClr val="dk2"/>
              </a:solidFill>
              <a:latin typeface="Roboto"/>
              <a:ea typeface="Roboto"/>
              <a:cs typeface="Roboto"/>
              <a:sym typeface="Roboto"/>
            </a:endParaRPr>
          </a:p>
          <a:p>
            <a:pPr indent="-304800" lvl="0" marL="457200" rtl="0" algn="l">
              <a:spcBef>
                <a:spcPts val="0"/>
              </a:spcBef>
              <a:spcAft>
                <a:spcPts val="0"/>
              </a:spcAft>
              <a:buClr>
                <a:schemeClr val="dk2"/>
              </a:buClr>
              <a:buSzPts val="1200"/>
              <a:buFont typeface="Roboto"/>
              <a:buChar char="●"/>
            </a:pPr>
            <a:r>
              <a:rPr b="1" i="1" lang="en" sz="1200">
                <a:solidFill>
                  <a:schemeClr val="dk2"/>
                </a:solidFill>
                <a:latin typeface="Roboto"/>
                <a:ea typeface="Roboto"/>
                <a:cs typeface="Roboto"/>
                <a:sym typeface="Roboto"/>
              </a:rPr>
              <a:t>HTML files</a:t>
            </a:r>
            <a:r>
              <a:rPr lang="en" sz="1200">
                <a:solidFill>
                  <a:schemeClr val="dk2"/>
                </a:solidFill>
                <a:latin typeface="Roboto"/>
                <a:ea typeface="Roboto"/>
                <a:cs typeface="Roboto"/>
                <a:sym typeface="Roboto"/>
              </a:rPr>
              <a:t> - each project team member also have their own HTML file to display their data visualizations</a:t>
            </a:r>
            <a:endParaRPr sz="1200">
              <a:solidFill>
                <a:schemeClr val="dk2"/>
              </a:solidFill>
              <a:latin typeface="Roboto"/>
              <a:ea typeface="Roboto"/>
              <a:cs typeface="Roboto"/>
              <a:sym typeface="Roboto"/>
            </a:endParaRPr>
          </a:p>
          <a:p>
            <a:pPr indent="0" lvl="0" marL="0" rtl="0" algn="l">
              <a:spcBef>
                <a:spcPts val="15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p:nvPr/>
        </p:nvSpPr>
        <p:spPr>
          <a:xfrm>
            <a:off x="19200" y="0"/>
            <a:ext cx="9105600" cy="514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5" name="Google Shape;115;p17"/>
          <p:cNvPicPr preferRelativeResize="0"/>
          <p:nvPr/>
        </p:nvPicPr>
        <p:blipFill>
          <a:blip r:embed="rId3">
            <a:alphaModFix/>
          </a:blip>
          <a:stretch>
            <a:fillRect/>
          </a:stretch>
        </p:blipFill>
        <p:spPr>
          <a:xfrm>
            <a:off x="19200" y="1424275"/>
            <a:ext cx="9105598" cy="231445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Screenshot of viz</a:t>
            </a:r>
            <a:endParaRPr/>
          </a:p>
          <a:p>
            <a:pPr indent="0" lvl="0" marL="0" rtl="0" algn="l">
              <a:spcBef>
                <a:spcPts val="1200"/>
              </a:spcBef>
              <a:spcAft>
                <a:spcPts val="1200"/>
              </a:spcAft>
              <a:buNone/>
            </a:pPr>
            <a:r>
              <a:t/>
            </a:r>
            <a:endParaRPr/>
          </a:p>
        </p:txBody>
      </p:sp>
      <p:sp>
        <p:nvSpPr>
          <p:cNvPr id="121" name="Google Shape;121;p18"/>
          <p:cNvSpPr txBox="1"/>
          <p:nvPr>
            <p:ph type="title"/>
          </p:nvPr>
        </p:nvSpPr>
        <p:spPr>
          <a:xfrm>
            <a:off x="730000" y="1318650"/>
            <a:ext cx="36630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Director vs. Revenue</a:t>
            </a:r>
            <a:endParaRPr/>
          </a:p>
          <a:p>
            <a:pPr indent="0" lvl="0" marL="0" rtl="0" algn="l">
              <a:spcBef>
                <a:spcPts val="0"/>
              </a:spcBef>
              <a:spcAft>
                <a:spcPts val="0"/>
              </a:spcAft>
              <a:buNone/>
            </a:pPr>
            <a:r>
              <a:t/>
            </a:r>
            <a:endParaRPr/>
          </a:p>
        </p:txBody>
      </p:sp>
      <p:sp>
        <p:nvSpPr>
          <p:cNvPr id="122" name="Google Shape;122;p18"/>
          <p:cNvSpPr txBox="1"/>
          <p:nvPr>
            <p:ph idx="1" type="subTitle"/>
          </p:nvPr>
        </p:nvSpPr>
        <p:spPr>
          <a:xfrm>
            <a:off x="613175" y="2070600"/>
            <a:ext cx="3374400" cy="30729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SzPts val="1600"/>
              <a:buChar char="●"/>
            </a:pPr>
            <a:r>
              <a:rPr lang="en"/>
              <a:t>This chart compares revenue generated per title, with filters per director in order to look at </a:t>
            </a:r>
            <a:r>
              <a:rPr lang="en"/>
              <a:t>how</a:t>
            </a:r>
            <a:r>
              <a:rPr lang="en"/>
              <a:t> name brands impact the success of a movie at the box office.</a:t>
            </a:r>
            <a:endParaRPr/>
          </a:p>
          <a:p>
            <a:pPr indent="-330200" lvl="0" marL="457200" rtl="0" algn="l">
              <a:spcBef>
                <a:spcPts val="0"/>
              </a:spcBef>
              <a:spcAft>
                <a:spcPts val="0"/>
              </a:spcAft>
              <a:buSzPts val="1600"/>
              <a:buChar char="●"/>
            </a:pPr>
            <a:r>
              <a:rPr lang="en"/>
              <a:t>The chart groups movie titles with the directors that created them. The old chart is destroyed each time a new selection is made. </a:t>
            </a:r>
            <a:endParaRPr/>
          </a:p>
          <a:p>
            <a:pPr indent="0" lvl="0" marL="0" rtl="0" algn="l">
              <a:spcBef>
                <a:spcPts val="0"/>
              </a:spcBef>
              <a:spcAft>
                <a:spcPts val="0"/>
              </a:spcAft>
              <a:buNone/>
            </a:pPr>
            <a:r>
              <a:t/>
            </a:r>
            <a:endParaRPr/>
          </a:p>
        </p:txBody>
      </p:sp>
      <p:pic>
        <p:nvPicPr>
          <p:cNvPr id="123" name="Google Shape;123;p18"/>
          <p:cNvPicPr preferRelativeResize="0"/>
          <p:nvPr/>
        </p:nvPicPr>
        <p:blipFill>
          <a:blip r:embed="rId3">
            <a:alphaModFix/>
          </a:blip>
          <a:stretch>
            <a:fillRect/>
          </a:stretch>
        </p:blipFill>
        <p:spPr>
          <a:xfrm>
            <a:off x="4754363" y="1417000"/>
            <a:ext cx="4214124" cy="222229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729450" y="59352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Revenue | Certification | Ratings</a:t>
            </a:r>
            <a:endParaRPr/>
          </a:p>
          <a:p>
            <a:pPr indent="0" lvl="0" marL="0" rtl="0" algn="l">
              <a:spcBef>
                <a:spcPts val="0"/>
              </a:spcBef>
              <a:spcAft>
                <a:spcPts val="0"/>
              </a:spcAft>
              <a:buNone/>
            </a:pPr>
            <a:r>
              <a:t/>
            </a:r>
            <a:endParaRPr/>
          </a:p>
        </p:txBody>
      </p:sp>
      <p:sp>
        <p:nvSpPr>
          <p:cNvPr id="129" name="Google Shape;129;p19"/>
          <p:cNvSpPr txBox="1"/>
          <p:nvPr>
            <p:ph idx="4294967295" type="subTitle"/>
          </p:nvPr>
        </p:nvSpPr>
        <p:spPr>
          <a:xfrm>
            <a:off x="729450" y="1264800"/>
            <a:ext cx="7688400" cy="25548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The chart compares the Box Office Revenue vs. Budget </a:t>
            </a:r>
            <a:r>
              <a:rPr lang="en" sz="1200">
                <a:solidFill>
                  <a:schemeClr val="dk2"/>
                </a:solidFill>
                <a:latin typeface="Roboto"/>
                <a:ea typeface="Roboto"/>
                <a:cs typeface="Roboto"/>
                <a:sym typeface="Roboto"/>
              </a:rPr>
              <a:t>within the Movie Certification: G, R, PG-13, PG, NC-17, NR, R.</a:t>
            </a:r>
            <a:endParaRPr sz="1200">
              <a:solidFill>
                <a:schemeClr val="dk2"/>
              </a:solidFill>
              <a:latin typeface="Roboto"/>
              <a:ea typeface="Roboto"/>
              <a:cs typeface="Roboto"/>
              <a:sym typeface="Roboto"/>
            </a:endParaRPr>
          </a:p>
          <a:p>
            <a:pPr indent="-304800" lvl="0" marL="457200" rtl="0" algn="l">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The code filtered the budget and revenue for each certification group and calculates the average revenue and budget for each certification group. </a:t>
            </a:r>
            <a:endParaRPr sz="1200">
              <a:solidFill>
                <a:schemeClr val="dk2"/>
              </a:solidFill>
              <a:latin typeface="Roboto"/>
              <a:ea typeface="Roboto"/>
              <a:cs typeface="Roboto"/>
              <a:sym typeface="Roboto"/>
            </a:endParaRPr>
          </a:p>
          <a:p>
            <a:pPr indent="-304800" lvl="0" marL="457200" rtl="0" algn="l">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The extracted and aggregated data is then used to create a Highcharts chart that maps average revenue vs average budget for each certification rating.</a:t>
            </a:r>
            <a:endParaRPr/>
          </a:p>
        </p:txBody>
      </p:sp>
      <p:pic>
        <p:nvPicPr>
          <p:cNvPr id="130" name="Google Shape;130;p19"/>
          <p:cNvPicPr preferRelativeResize="0"/>
          <p:nvPr/>
        </p:nvPicPr>
        <p:blipFill>
          <a:blip r:embed="rId3">
            <a:alphaModFix/>
          </a:blip>
          <a:stretch>
            <a:fillRect/>
          </a:stretch>
        </p:blipFill>
        <p:spPr>
          <a:xfrm>
            <a:off x="1422875" y="2731275"/>
            <a:ext cx="6587524" cy="2200199"/>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730000" y="397400"/>
            <a:ext cx="3300900" cy="434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36" name="Google Shape;136;p20"/>
          <p:cNvSpPr txBox="1"/>
          <p:nvPr>
            <p:ph idx="2" type="body"/>
          </p:nvPr>
        </p:nvSpPr>
        <p:spPr>
          <a:xfrm>
            <a:off x="5174225" y="231825"/>
            <a:ext cx="3374400" cy="41463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solidFill>
                  <a:srgbClr val="232D39"/>
                </a:solidFill>
                <a:highlight>
                  <a:srgbClr val="FFFFFF"/>
                </a:highlight>
                <a:latin typeface="Georgia"/>
                <a:ea typeface="Georgia"/>
                <a:cs typeface="Georgia"/>
                <a:sym typeface="Georgia"/>
              </a:rPr>
              <a:t>Movies need money! That’s an irrefutable fact. And it’s a goal of the investor to get a positive return. I decided to look at how film budgets correlate to box office revenue.</a:t>
            </a:r>
            <a:endParaRPr sz="1500">
              <a:solidFill>
                <a:srgbClr val="232D39"/>
              </a:solidFill>
              <a:highlight>
                <a:srgbClr val="FFFFFF"/>
              </a:highlight>
              <a:latin typeface="Georgia"/>
              <a:ea typeface="Georgia"/>
              <a:cs typeface="Georgia"/>
              <a:sym typeface="Georgia"/>
            </a:endParaRPr>
          </a:p>
          <a:p>
            <a:pPr indent="0" lvl="0" marL="0" rtl="0" algn="l">
              <a:lnSpc>
                <a:spcPct val="150000"/>
              </a:lnSpc>
              <a:spcBef>
                <a:spcPts val="1200"/>
              </a:spcBef>
              <a:spcAft>
                <a:spcPts val="0"/>
              </a:spcAft>
              <a:buNone/>
            </a:pPr>
            <a:r>
              <a:rPr lang="en" sz="1500">
                <a:solidFill>
                  <a:srgbClr val="232D39"/>
                </a:solidFill>
                <a:highlight>
                  <a:srgbClr val="FFFFFF"/>
                </a:highlight>
                <a:latin typeface="Georgia"/>
                <a:ea typeface="Georgia"/>
                <a:cs typeface="Georgia"/>
                <a:sym typeface="Georgia"/>
              </a:rPr>
              <a:t>Interactive chart offers a dropdown for years from 2010 to 2022 and each year movies are presented in </a:t>
            </a:r>
            <a:r>
              <a:rPr lang="en" sz="1500">
                <a:solidFill>
                  <a:srgbClr val="232D39"/>
                </a:solidFill>
                <a:highlight>
                  <a:srgbClr val="FFFFFF"/>
                </a:highlight>
                <a:latin typeface="Georgia"/>
                <a:ea typeface="Georgia"/>
                <a:cs typeface="Georgia"/>
                <a:sym typeface="Georgia"/>
              </a:rPr>
              <a:t>scatter plot. Dots stand for individual movies by pointing at each information: title, director, and rating becomes visible.</a:t>
            </a:r>
            <a:endParaRPr sz="1500">
              <a:solidFill>
                <a:srgbClr val="232D39"/>
              </a:solidFill>
              <a:highlight>
                <a:srgbClr val="FFFFFF"/>
              </a:highlight>
              <a:latin typeface="Georgia"/>
              <a:ea typeface="Georgia"/>
              <a:cs typeface="Georgia"/>
              <a:sym typeface="Georgia"/>
            </a:endParaRPr>
          </a:p>
          <a:p>
            <a:pPr indent="0" lvl="0" marL="0" rtl="0" algn="l">
              <a:spcBef>
                <a:spcPts val="1200"/>
              </a:spcBef>
              <a:spcAft>
                <a:spcPts val="0"/>
              </a:spcAft>
              <a:buNone/>
            </a:pPr>
            <a:r>
              <a:t/>
            </a:r>
            <a:endParaRPr sz="1500">
              <a:solidFill>
                <a:srgbClr val="232D39"/>
              </a:solidFill>
              <a:highlight>
                <a:srgbClr val="FFFFFF"/>
              </a:highlight>
              <a:latin typeface="Georgia"/>
              <a:ea typeface="Georgia"/>
              <a:cs typeface="Georgia"/>
              <a:sym typeface="Georgia"/>
            </a:endParaRPr>
          </a:p>
          <a:p>
            <a:pPr indent="0" lvl="0" marL="0" rtl="0" algn="l">
              <a:spcBef>
                <a:spcPts val="1200"/>
              </a:spcBef>
              <a:spcAft>
                <a:spcPts val="1200"/>
              </a:spcAft>
              <a:buNone/>
            </a:pPr>
            <a:r>
              <a:t/>
            </a:r>
            <a:endParaRPr sz="1500">
              <a:solidFill>
                <a:srgbClr val="232D39"/>
              </a:solidFill>
              <a:highlight>
                <a:srgbClr val="FFFFFF"/>
              </a:highlight>
              <a:latin typeface="Georgia"/>
              <a:ea typeface="Georgia"/>
              <a:cs typeface="Georgia"/>
              <a:sym typeface="Georgia"/>
            </a:endParaRPr>
          </a:p>
        </p:txBody>
      </p:sp>
      <p:sp>
        <p:nvSpPr>
          <p:cNvPr id="137" name="Google Shape;137;p20"/>
          <p:cNvSpPr txBox="1"/>
          <p:nvPr>
            <p:ph idx="1" type="subTitle"/>
          </p:nvPr>
        </p:nvSpPr>
        <p:spPr>
          <a:xfrm>
            <a:off x="730000" y="2309300"/>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38" name="Google Shape;138;p20"/>
          <p:cNvPicPr preferRelativeResize="0"/>
          <p:nvPr/>
        </p:nvPicPr>
        <p:blipFill rotWithShape="1">
          <a:blip r:embed="rId3">
            <a:alphaModFix/>
          </a:blip>
          <a:srcRect b="6910" l="3380" r="49412" t="18378"/>
          <a:stretch/>
        </p:blipFill>
        <p:spPr>
          <a:xfrm>
            <a:off x="119275" y="1104475"/>
            <a:ext cx="4353600" cy="3687600"/>
          </a:xfrm>
          <a:prstGeom prst="rect">
            <a:avLst/>
          </a:prstGeom>
          <a:noFill/>
          <a:ln>
            <a:noFill/>
          </a:ln>
          <a:effectLst>
            <a:outerShdw blurRad="57150" rotWithShape="0" algn="bl" dir="5400000" dist="19050">
              <a:srgbClr val="000000">
                <a:alpha val="50000"/>
              </a:srgbClr>
            </a:outerShdw>
          </a:effectLst>
        </p:spPr>
      </p:pic>
      <p:sp>
        <p:nvSpPr>
          <p:cNvPr id="139" name="Google Shape;139;p20"/>
          <p:cNvSpPr txBox="1"/>
          <p:nvPr/>
        </p:nvSpPr>
        <p:spPr>
          <a:xfrm>
            <a:off x="291850" y="231825"/>
            <a:ext cx="40983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Lato"/>
                <a:ea typeface="Lato"/>
                <a:cs typeface="Lato"/>
                <a:sym typeface="Lato"/>
              </a:rPr>
              <a:t>Box Office Revenue vs Movie Budget </a:t>
            </a:r>
            <a:endParaRPr sz="2000">
              <a:latin typeface="Lato"/>
              <a:ea typeface="Lato"/>
              <a:cs typeface="Lato"/>
              <a:sym typeface="Lato"/>
            </a:endParaRPr>
          </a:p>
        </p:txBody>
      </p:sp>
      <p:sp>
        <p:nvSpPr>
          <p:cNvPr id="140" name="Google Shape;140;p20"/>
          <p:cNvSpPr txBox="1"/>
          <p:nvPr/>
        </p:nvSpPr>
        <p:spPr>
          <a:xfrm>
            <a:off x="4959275" y="366350"/>
            <a:ext cx="420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44" name="Shape 144"/>
        <p:cNvGrpSpPr/>
        <p:nvPr/>
      </p:nvGrpSpPr>
      <p:grpSpPr>
        <a:xfrm>
          <a:off x="0" y="0"/>
          <a:ext cx="0" cy="0"/>
          <a:chOff x="0" y="0"/>
          <a:chExt cx="0" cy="0"/>
        </a:xfrm>
      </p:grpSpPr>
      <p:sp>
        <p:nvSpPr>
          <p:cNvPr id="145" name="Google Shape;145;p21"/>
          <p:cNvSpPr txBox="1"/>
          <p:nvPr>
            <p:ph type="title"/>
          </p:nvPr>
        </p:nvSpPr>
        <p:spPr>
          <a:xfrm>
            <a:off x="0" y="371600"/>
            <a:ext cx="4572000" cy="60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00"/>
              <a:t>Revenue by Movie and Language</a:t>
            </a:r>
            <a:endParaRPr sz="2100"/>
          </a:p>
        </p:txBody>
      </p:sp>
      <p:sp>
        <p:nvSpPr>
          <p:cNvPr id="146" name="Google Shape;146;p21"/>
          <p:cNvSpPr txBox="1"/>
          <p:nvPr>
            <p:ph idx="2" type="body"/>
          </p:nvPr>
        </p:nvSpPr>
        <p:spPr>
          <a:xfrm>
            <a:off x="4361550" y="49375"/>
            <a:ext cx="4782600" cy="2466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b="1" lang="en" sz="1207"/>
              <a:t>Foreign-language movies have gained popularity in recent years. </a:t>
            </a:r>
            <a:endParaRPr b="1" sz="1207"/>
          </a:p>
          <a:p>
            <a:pPr indent="0" lvl="0" marL="0" rtl="0" algn="l">
              <a:lnSpc>
                <a:spcPct val="95000"/>
              </a:lnSpc>
              <a:spcBef>
                <a:spcPts val="1200"/>
              </a:spcBef>
              <a:spcAft>
                <a:spcPts val="0"/>
              </a:spcAft>
              <a:buSzPts val="852"/>
              <a:buNone/>
            </a:pPr>
            <a:r>
              <a:rPr b="1" lang="en" sz="1207"/>
              <a:t>Countries around the world are consistently developing their Movie and Film industries in their native language, and their popularity are surging worldwide. </a:t>
            </a:r>
            <a:endParaRPr b="1" sz="1207"/>
          </a:p>
          <a:p>
            <a:pPr indent="0" lvl="0" marL="0" rtl="0" algn="l">
              <a:lnSpc>
                <a:spcPct val="95000"/>
              </a:lnSpc>
              <a:spcBef>
                <a:spcPts val="1200"/>
              </a:spcBef>
              <a:spcAft>
                <a:spcPts val="0"/>
              </a:spcAft>
              <a:buSzPts val="852"/>
              <a:buNone/>
            </a:pPr>
            <a:r>
              <a:rPr b="1" lang="en" sz="1207"/>
              <a:t>Netflix reporting that “In 2022, more than 70% of global viewing came from members watching a title from a country other than their own.”</a:t>
            </a:r>
            <a:endParaRPr b="1" sz="1207"/>
          </a:p>
          <a:p>
            <a:pPr indent="0" lvl="0" marL="0" rtl="0" algn="l">
              <a:lnSpc>
                <a:spcPct val="95000"/>
              </a:lnSpc>
              <a:spcBef>
                <a:spcPts val="1200"/>
              </a:spcBef>
              <a:spcAft>
                <a:spcPts val="0"/>
              </a:spcAft>
              <a:buSzPts val="852"/>
              <a:buNone/>
            </a:pPr>
            <a:r>
              <a:rPr b="1" lang="en" sz="1207"/>
              <a:t>Foreign-language films are an important investment as the more languages offered, the bigger the target audience both domestically and internationally. </a:t>
            </a:r>
            <a:endParaRPr b="1" sz="1207"/>
          </a:p>
          <a:p>
            <a:pPr indent="0" lvl="0" marL="0" rtl="0" algn="l">
              <a:lnSpc>
                <a:spcPct val="95000"/>
              </a:lnSpc>
              <a:spcBef>
                <a:spcPts val="1200"/>
              </a:spcBef>
              <a:spcAft>
                <a:spcPts val="0"/>
              </a:spcAft>
              <a:buSzPts val="852"/>
              <a:buNone/>
            </a:pPr>
            <a:r>
              <a:t/>
            </a:r>
            <a:endParaRPr b="1" sz="1207"/>
          </a:p>
          <a:p>
            <a:pPr indent="0" lvl="0" marL="0" rtl="0" algn="l">
              <a:lnSpc>
                <a:spcPct val="95000"/>
              </a:lnSpc>
              <a:spcBef>
                <a:spcPts val="1200"/>
              </a:spcBef>
              <a:spcAft>
                <a:spcPts val="1200"/>
              </a:spcAft>
              <a:buSzPts val="852"/>
              <a:buNone/>
            </a:pPr>
            <a:r>
              <a:t/>
            </a:r>
            <a:endParaRPr b="1" sz="1207"/>
          </a:p>
        </p:txBody>
      </p:sp>
      <p:pic>
        <p:nvPicPr>
          <p:cNvPr id="147" name="Google Shape;147;p21"/>
          <p:cNvPicPr preferRelativeResize="0"/>
          <p:nvPr/>
        </p:nvPicPr>
        <p:blipFill>
          <a:blip r:embed="rId3">
            <a:alphaModFix/>
          </a:blip>
          <a:stretch>
            <a:fillRect/>
          </a:stretch>
        </p:blipFill>
        <p:spPr>
          <a:xfrm>
            <a:off x="1713525" y="2368275"/>
            <a:ext cx="5716925" cy="2627576"/>
          </a:xfrm>
          <a:prstGeom prst="rect">
            <a:avLst/>
          </a:prstGeom>
          <a:noFill/>
          <a:ln>
            <a:noFill/>
          </a:ln>
          <a:effectLst>
            <a:outerShdw blurRad="57150" rotWithShape="0" algn="bl" dir="5400000" dist="19050">
              <a:srgbClr val="000000">
                <a:alpha val="50000"/>
              </a:srgbClr>
            </a:outerShdw>
          </a:effectLst>
        </p:spPr>
      </p:pic>
      <p:sp>
        <p:nvSpPr>
          <p:cNvPr id="148" name="Google Shape;148;p21"/>
          <p:cNvSpPr txBox="1"/>
          <p:nvPr/>
        </p:nvSpPr>
        <p:spPr>
          <a:xfrm>
            <a:off x="0" y="4937900"/>
            <a:ext cx="51783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700">
                <a:latin typeface="Lato"/>
                <a:ea typeface="Lato"/>
                <a:cs typeface="Lato"/>
                <a:sym typeface="Lato"/>
              </a:rPr>
              <a:t>Source: Netflix, Streaming the World: Popularity of Non-English Language Stories on Netflix Surges, (10 March 2023).</a:t>
            </a:r>
            <a:endParaRPr b="1" sz="700">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