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7" r:id="rId28"/>
    <p:sldId id="288" r:id="rId29"/>
    <p:sldId id="289" r:id="rId30"/>
    <p:sldId id="283" r:id="rId31"/>
    <p:sldId id="284" r:id="rId32"/>
    <p:sldId id="285" r:id="rId33"/>
    <p:sldId id="286" r:id="rId34"/>
    <p:sldId id="290" r:id="rId35"/>
    <p:sldId id="291" r:id="rId36"/>
    <p:sldId id="292" r:id="rId37"/>
    <p:sldId id="257"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660"/>
  </p:normalViewPr>
  <p:slideViewPr>
    <p:cSldViewPr snapToGrid="0">
      <p:cViewPr varScale="1">
        <p:scale>
          <a:sx n="72" d="100"/>
          <a:sy n="72" d="100"/>
        </p:scale>
        <p:origin x="53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0F1C4A-60C2-41F4-8887-3A706722FC71}" type="datetimeFigureOut">
              <a:rPr lang="LID4096" smtClean="0"/>
              <a:t>04/29/2024</a:t>
            </a:fld>
            <a:endParaRPr lang="LID4096"/>
          </a:p>
        </p:txBody>
      </p:sp>
      <p:sp>
        <p:nvSpPr>
          <p:cNvPr id="5" name="Footer Placeholder 4"/>
          <p:cNvSpPr>
            <a:spLocks noGrp="1"/>
          </p:cNvSpPr>
          <p:nvPr>
            <p:ph type="ftr" sz="quarter" idx="11"/>
          </p:nvPr>
        </p:nvSpPr>
        <p:spPr>
          <a:xfrm>
            <a:off x="5332412" y="5883275"/>
            <a:ext cx="4324044" cy="365125"/>
          </a:xfrm>
        </p:spPr>
        <p:txBody>
          <a:bodyPr/>
          <a:lstStyle/>
          <a:p>
            <a:endParaRPr lang="LID4096"/>
          </a:p>
        </p:txBody>
      </p:sp>
      <p:sp>
        <p:nvSpPr>
          <p:cNvPr id="6" name="Slide Number Placeholder 5"/>
          <p:cNvSpPr>
            <a:spLocks noGrp="1"/>
          </p:cNvSpPr>
          <p:nvPr>
            <p:ph type="sldNum" sz="quarter" idx="12"/>
          </p:nvPr>
        </p:nvSpPr>
        <p:spPr/>
        <p:txBody>
          <a:bodyPr/>
          <a:lstStyle/>
          <a:p>
            <a:fld id="{436A26A2-BE9E-4D09-BF9F-CD8A59427423}" type="slidenum">
              <a:rPr lang="LID4096" smtClean="0"/>
              <a:t>‹#›</a:t>
            </a:fld>
            <a:endParaRPr lang="LID4096"/>
          </a:p>
        </p:txBody>
      </p:sp>
    </p:spTree>
    <p:extLst>
      <p:ext uri="{BB962C8B-B14F-4D97-AF65-F5344CB8AC3E}">
        <p14:creationId xmlns:p14="http://schemas.microsoft.com/office/powerpoint/2010/main" val="4170346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90F1C4A-60C2-41F4-8887-3A706722FC71}" type="datetimeFigureOut">
              <a:rPr lang="LID4096" smtClean="0"/>
              <a:t>04/29/2024</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436A26A2-BE9E-4D09-BF9F-CD8A59427423}" type="slidenum">
              <a:rPr lang="LID4096" smtClean="0"/>
              <a:t>‹#›</a:t>
            </a:fld>
            <a:endParaRPr lang="LID4096"/>
          </a:p>
        </p:txBody>
      </p:sp>
    </p:spTree>
    <p:extLst>
      <p:ext uri="{BB962C8B-B14F-4D97-AF65-F5344CB8AC3E}">
        <p14:creationId xmlns:p14="http://schemas.microsoft.com/office/powerpoint/2010/main" val="2945751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90F1C4A-60C2-41F4-8887-3A706722FC71}" type="datetimeFigureOut">
              <a:rPr lang="LID4096" smtClean="0"/>
              <a:t>04/29/2024</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436A26A2-BE9E-4D09-BF9F-CD8A59427423}" type="slidenum">
              <a:rPr lang="LID4096" smtClean="0"/>
              <a:t>‹#›</a:t>
            </a:fld>
            <a:endParaRPr lang="LID4096"/>
          </a:p>
        </p:txBody>
      </p:sp>
    </p:spTree>
    <p:extLst>
      <p:ext uri="{BB962C8B-B14F-4D97-AF65-F5344CB8AC3E}">
        <p14:creationId xmlns:p14="http://schemas.microsoft.com/office/powerpoint/2010/main" val="22925373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90F1C4A-60C2-41F4-8887-3A706722FC71}" type="datetimeFigureOut">
              <a:rPr lang="LID4096" smtClean="0"/>
              <a:t>04/29/2024</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436A26A2-BE9E-4D09-BF9F-CD8A59427423}" type="slidenum">
              <a:rPr lang="LID4096" smtClean="0"/>
              <a:t>‹#›</a:t>
            </a:fld>
            <a:endParaRPr lang="LID4096"/>
          </a:p>
        </p:txBody>
      </p:sp>
    </p:spTree>
    <p:extLst>
      <p:ext uri="{BB962C8B-B14F-4D97-AF65-F5344CB8AC3E}">
        <p14:creationId xmlns:p14="http://schemas.microsoft.com/office/powerpoint/2010/main" val="32437609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90F1C4A-60C2-41F4-8887-3A706722FC71}" type="datetimeFigureOut">
              <a:rPr lang="LID4096" smtClean="0"/>
              <a:t>04/29/2024</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436A26A2-BE9E-4D09-BF9F-CD8A59427423}" type="slidenum">
              <a:rPr lang="LID4096" smtClean="0"/>
              <a:t>‹#›</a:t>
            </a:fld>
            <a:endParaRPr lang="LID4096"/>
          </a:p>
        </p:txBody>
      </p:sp>
    </p:spTree>
    <p:extLst>
      <p:ext uri="{BB962C8B-B14F-4D97-AF65-F5344CB8AC3E}">
        <p14:creationId xmlns:p14="http://schemas.microsoft.com/office/powerpoint/2010/main" val="38940112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90F1C4A-60C2-41F4-8887-3A706722FC71}" type="datetimeFigureOut">
              <a:rPr lang="LID4096" smtClean="0"/>
              <a:t>04/29/2024</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436A26A2-BE9E-4D09-BF9F-CD8A59427423}" type="slidenum">
              <a:rPr lang="LID4096" smtClean="0"/>
              <a:t>‹#›</a:t>
            </a:fld>
            <a:endParaRPr lang="LID4096"/>
          </a:p>
        </p:txBody>
      </p:sp>
    </p:spTree>
    <p:extLst>
      <p:ext uri="{BB962C8B-B14F-4D97-AF65-F5344CB8AC3E}">
        <p14:creationId xmlns:p14="http://schemas.microsoft.com/office/powerpoint/2010/main" val="29019030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90F1C4A-60C2-41F4-8887-3A706722FC71}" type="datetimeFigureOut">
              <a:rPr lang="LID4096" smtClean="0"/>
              <a:t>04/29/2024</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436A26A2-BE9E-4D09-BF9F-CD8A59427423}" type="slidenum">
              <a:rPr lang="LID4096" smtClean="0"/>
              <a:t>‹#›</a:t>
            </a:fld>
            <a:endParaRPr lang="LID4096"/>
          </a:p>
        </p:txBody>
      </p:sp>
    </p:spTree>
    <p:extLst>
      <p:ext uri="{BB962C8B-B14F-4D97-AF65-F5344CB8AC3E}">
        <p14:creationId xmlns:p14="http://schemas.microsoft.com/office/powerpoint/2010/main" val="40510988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0F1C4A-60C2-41F4-8887-3A706722FC71}" type="datetimeFigureOut">
              <a:rPr lang="LID4096" smtClean="0"/>
              <a:t>04/29/2024</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436A26A2-BE9E-4D09-BF9F-CD8A59427423}" type="slidenum">
              <a:rPr lang="LID4096" smtClean="0"/>
              <a:t>‹#›</a:t>
            </a:fld>
            <a:endParaRPr lang="LID4096"/>
          </a:p>
        </p:txBody>
      </p:sp>
    </p:spTree>
    <p:extLst>
      <p:ext uri="{BB962C8B-B14F-4D97-AF65-F5344CB8AC3E}">
        <p14:creationId xmlns:p14="http://schemas.microsoft.com/office/powerpoint/2010/main" val="22931974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0F1C4A-60C2-41F4-8887-3A706722FC71}" type="datetimeFigureOut">
              <a:rPr lang="LID4096" smtClean="0"/>
              <a:t>04/29/2024</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436A26A2-BE9E-4D09-BF9F-CD8A59427423}" type="slidenum">
              <a:rPr lang="LID4096" smtClean="0"/>
              <a:t>‹#›</a:t>
            </a:fld>
            <a:endParaRPr lang="LID4096"/>
          </a:p>
        </p:txBody>
      </p:sp>
    </p:spTree>
    <p:extLst>
      <p:ext uri="{BB962C8B-B14F-4D97-AF65-F5344CB8AC3E}">
        <p14:creationId xmlns:p14="http://schemas.microsoft.com/office/powerpoint/2010/main" val="3575291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0F1C4A-60C2-41F4-8887-3A706722FC71}" type="datetimeFigureOut">
              <a:rPr lang="LID4096" smtClean="0"/>
              <a:t>04/29/2024</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a:xfrm>
            <a:off x="10951856" y="5867131"/>
            <a:ext cx="551167" cy="365125"/>
          </a:xfrm>
        </p:spPr>
        <p:txBody>
          <a:bodyPr/>
          <a:lstStyle/>
          <a:p>
            <a:fld id="{436A26A2-BE9E-4D09-BF9F-CD8A59427423}" type="slidenum">
              <a:rPr lang="LID4096" smtClean="0"/>
              <a:t>‹#›</a:t>
            </a:fld>
            <a:endParaRPr lang="LID4096"/>
          </a:p>
        </p:txBody>
      </p:sp>
    </p:spTree>
    <p:extLst>
      <p:ext uri="{BB962C8B-B14F-4D97-AF65-F5344CB8AC3E}">
        <p14:creationId xmlns:p14="http://schemas.microsoft.com/office/powerpoint/2010/main" val="1287863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90F1C4A-60C2-41F4-8887-3A706722FC71}" type="datetimeFigureOut">
              <a:rPr lang="LID4096" smtClean="0"/>
              <a:t>04/29/2024</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436A26A2-BE9E-4D09-BF9F-CD8A59427423}" type="slidenum">
              <a:rPr lang="LID4096" smtClean="0"/>
              <a:t>‹#›</a:t>
            </a:fld>
            <a:endParaRPr lang="LID4096"/>
          </a:p>
        </p:txBody>
      </p:sp>
    </p:spTree>
    <p:extLst>
      <p:ext uri="{BB962C8B-B14F-4D97-AF65-F5344CB8AC3E}">
        <p14:creationId xmlns:p14="http://schemas.microsoft.com/office/powerpoint/2010/main" val="3466010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0F1C4A-60C2-41F4-8887-3A706722FC71}" type="datetimeFigureOut">
              <a:rPr lang="LID4096" smtClean="0"/>
              <a:t>04/29/2024</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436A26A2-BE9E-4D09-BF9F-CD8A59427423}" type="slidenum">
              <a:rPr lang="LID4096" smtClean="0"/>
              <a:t>‹#›</a:t>
            </a:fld>
            <a:endParaRPr lang="LID4096"/>
          </a:p>
        </p:txBody>
      </p:sp>
    </p:spTree>
    <p:extLst>
      <p:ext uri="{BB962C8B-B14F-4D97-AF65-F5344CB8AC3E}">
        <p14:creationId xmlns:p14="http://schemas.microsoft.com/office/powerpoint/2010/main" val="2534222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90F1C4A-60C2-41F4-8887-3A706722FC71}" type="datetimeFigureOut">
              <a:rPr lang="LID4096" smtClean="0"/>
              <a:t>04/29/2024</a:t>
            </a:fld>
            <a:endParaRPr lang="LID4096"/>
          </a:p>
        </p:txBody>
      </p:sp>
      <p:sp>
        <p:nvSpPr>
          <p:cNvPr id="8" name="Footer Placeholder 7"/>
          <p:cNvSpPr>
            <a:spLocks noGrp="1"/>
          </p:cNvSpPr>
          <p:nvPr>
            <p:ph type="ftr" sz="quarter" idx="11"/>
          </p:nvPr>
        </p:nvSpPr>
        <p:spPr/>
        <p:txBody>
          <a:bodyPr/>
          <a:lstStyle/>
          <a:p>
            <a:endParaRPr lang="LID4096"/>
          </a:p>
        </p:txBody>
      </p:sp>
      <p:sp>
        <p:nvSpPr>
          <p:cNvPr id="9" name="Slide Number Placeholder 8"/>
          <p:cNvSpPr>
            <a:spLocks noGrp="1"/>
          </p:cNvSpPr>
          <p:nvPr>
            <p:ph type="sldNum" sz="quarter" idx="12"/>
          </p:nvPr>
        </p:nvSpPr>
        <p:spPr/>
        <p:txBody>
          <a:bodyPr/>
          <a:lstStyle/>
          <a:p>
            <a:fld id="{436A26A2-BE9E-4D09-BF9F-CD8A59427423}" type="slidenum">
              <a:rPr lang="LID4096" smtClean="0"/>
              <a:t>‹#›</a:t>
            </a:fld>
            <a:endParaRPr lang="LID4096"/>
          </a:p>
        </p:txBody>
      </p:sp>
    </p:spTree>
    <p:extLst>
      <p:ext uri="{BB962C8B-B14F-4D97-AF65-F5344CB8AC3E}">
        <p14:creationId xmlns:p14="http://schemas.microsoft.com/office/powerpoint/2010/main" val="3121647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90F1C4A-60C2-41F4-8887-3A706722FC71}" type="datetimeFigureOut">
              <a:rPr lang="LID4096" smtClean="0"/>
              <a:t>04/29/2024</a:t>
            </a:fld>
            <a:endParaRPr lang="LID4096"/>
          </a:p>
        </p:txBody>
      </p:sp>
      <p:sp>
        <p:nvSpPr>
          <p:cNvPr id="4" name="Footer Placeholder 3"/>
          <p:cNvSpPr>
            <a:spLocks noGrp="1"/>
          </p:cNvSpPr>
          <p:nvPr>
            <p:ph type="ftr" sz="quarter" idx="11"/>
          </p:nvPr>
        </p:nvSpPr>
        <p:spPr/>
        <p:txBody>
          <a:bodyPr/>
          <a:lstStyle/>
          <a:p>
            <a:endParaRPr lang="LID4096"/>
          </a:p>
        </p:txBody>
      </p:sp>
      <p:sp>
        <p:nvSpPr>
          <p:cNvPr id="5" name="Slide Number Placeholder 4"/>
          <p:cNvSpPr>
            <a:spLocks noGrp="1"/>
          </p:cNvSpPr>
          <p:nvPr>
            <p:ph type="sldNum" sz="quarter" idx="12"/>
          </p:nvPr>
        </p:nvSpPr>
        <p:spPr/>
        <p:txBody>
          <a:bodyPr/>
          <a:lstStyle/>
          <a:p>
            <a:fld id="{436A26A2-BE9E-4D09-BF9F-CD8A59427423}" type="slidenum">
              <a:rPr lang="LID4096" smtClean="0"/>
              <a:t>‹#›</a:t>
            </a:fld>
            <a:endParaRPr lang="LID4096"/>
          </a:p>
        </p:txBody>
      </p:sp>
    </p:spTree>
    <p:extLst>
      <p:ext uri="{BB962C8B-B14F-4D97-AF65-F5344CB8AC3E}">
        <p14:creationId xmlns:p14="http://schemas.microsoft.com/office/powerpoint/2010/main" val="2602770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0F1C4A-60C2-41F4-8887-3A706722FC71}" type="datetimeFigureOut">
              <a:rPr lang="LID4096" smtClean="0"/>
              <a:t>04/29/2024</a:t>
            </a:fld>
            <a:endParaRPr lang="LID4096"/>
          </a:p>
        </p:txBody>
      </p:sp>
      <p:sp>
        <p:nvSpPr>
          <p:cNvPr id="3" name="Footer Placeholder 2"/>
          <p:cNvSpPr>
            <a:spLocks noGrp="1"/>
          </p:cNvSpPr>
          <p:nvPr>
            <p:ph type="ftr" sz="quarter" idx="11"/>
          </p:nvPr>
        </p:nvSpPr>
        <p:spPr/>
        <p:txBody>
          <a:bodyPr/>
          <a:lstStyle/>
          <a:p>
            <a:endParaRPr lang="LID4096"/>
          </a:p>
        </p:txBody>
      </p:sp>
      <p:sp>
        <p:nvSpPr>
          <p:cNvPr id="4" name="Slide Number Placeholder 3"/>
          <p:cNvSpPr>
            <a:spLocks noGrp="1"/>
          </p:cNvSpPr>
          <p:nvPr>
            <p:ph type="sldNum" sz="quarter" idx="12"/>
          </p:nvPr>
        </p:nvSpPr>
        <p:spPr/>
        <p:txBody>
          <a:bodyPr/>
          <a:lstStyle/>
          <a:p>
            <a:fld id="{436A26A2-BE9E-4D09-BF9F-CD8A59427423}" type="slidenum">
              <a:rPr lang="LID4096" smtClean="0"/>
              <a:t>‹#›</a:t>
            </a:fld>
            <a:endParaRPr lang="LID4096"/>
          </a:p>
        </p:txBody>
      </p:sp>
    </p:spTree>
    <p:extLst>
      <p:ext uri="{BB962C8B-B14F-4D97-AF65-F5344CB8AC3E}">
        <p14:creationId xmlns:p14="http://schemas.microsoft.com/office/powerpoint/2010/main" val="1415474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90F1C4A-60C2-41F4-8887-3A706722FC71}" type="datetimeFigureOut">
              <a:rPr lang="LID4096" smtClean="0"/>
              <a:t>04/29/2024</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436A26A2-BE9E-4D09-BF9F-CD8A59427423}" type="slidenum">
              <a:rPr lang="LID4096" smtClean="0"/>
              <a:t>‹#›</a:t>
            </a:fld>
            <a:endParaRPr lang="LID4096"/>
          </a:p>
        </p:txBody>
      </p:sp>
    </p:spTree>
    <p:extLst>
      <p:ext uri="{BB962C8B-B14F-4D97-AF65-F5344CB8AC3E}">
        <p14:creationId xmlns:p14="http://schemas.microsoft.com/office/powerpoint/2010/main" val="2296339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90F1C4A-60C2-41F4-8887-3A706722FC71}" type="datetimeFigureOut">
              <a:rPr lang="LID4096" smtClean="0"/>
              <a:t>04/29/2024</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436A26A2-BE9E-4D09-BF9F-CD8A59427423}" type="slidenum">
              <a:rPr lang="LID4096" smtClean="0"/>
              <a:t>‹#›</a:t>
            </a:fld>
            <a:endParaRPr lang="LID4096"/>
          </a:p>
        </p:txBody>
      </p:sp>
    </p:spTree>
    <p:extLst>
      <p:ext uri="{BB962C8B-B14F-4D97-AF65-F5344CB8AC3E}">
        <p14:creationId xmlns:p14="http://schemas.microsoft.com/office/powerpoint/2010/main" val="3084489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90F1C4A-60C2-41F4-8887-3A706722FC71}" type="datetimeFigureOut">
              <a:rPr lang="LID4096" smtClean="0"/>
              <a:t>04/29/2024</a:t>
            </a:fld>
            <a:endParaRPr lang="LID4096"/>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LID4096"/>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36A26A2-BE9E-4D09-BF9F-CD8A59427423}" type="slidenum">
              <a:rPr lang="LID4096" smtClean="0"/>
              <a:t>‹#›</a:t>
            </a:fld>
            <a:endParaRPr lang="LID4096"/>
          </a:p>
        </p:txBody>
      </p:sp>
    </p:spTree>
    <p:extLst>
      <p:ext uri="{BB962C8B-B14F-4D97-AF65-F5344CB8AC3E}">
        <p14:creationId xmlns:p14="http://schemas.microsoft.com/office/powerpoint/2010/main" val="2621405979"/>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hyperlink" Target="https://moz.com/blog/json-ld-for-beginners" TargetMode="External"/><Relationship Id="rId13" Type="http://schemas.openxmlformats.org/officeDocument/2006/relationships/hyperlink" Target="https://blog.hubspot.com/website/resize-image-without-losing-quality" TargetMode="External"/><Relationship Id="rId3" Type="http://schemas.openxmlformats.org/officeDocument/2006/relationships/hyperlink" Target="https://search.google.com/test/rich-results" TargetMode="External"/><Relationship Id="rId7" Type="http://schemas.openxmlformats.org/officeDocument/2006/relationships/hyperlink" Target="https://codelabs.developers.google.com/codelabs/structured-data/index.html#0" TargetMode="External"/><Relationship Id="rId12" Type="http://schemas.openxmlformats.org/officeDocument/2006/relationships/hyperlink" Target="https://blog.hubspot.com/marketing/compress-image" TargetMode="External"/><Relationship Id="rId2" Type="http://schemas.openxmlformats.org/officeDocument/2006/relationships/hyperlink" Target="https://search.google.com/structured-data/testing-tool/u/0/" TargetMode="External"/><Relationship Id="rId1" Type="http://schemas.openxmlformats.org/officeDocument/2006/relationships/slideLayout" Target="../slideLayouts/slideLayout2.xml"/><Relationship Id="rId6" Type="http://schemas.openxmlformats.org/officeDocument/2006/relationships/hyperlink" Target="https://wordpress.org/plugins/tags/structured-data/" TargetMode="External"/><Relationship Id="rId11" Type="http://schemas.openxmlformats.org/officeDocument/2006/relationships/hyperlink" Target="https://moz.com/blog/mega-serp-a-visual-guide-to-google" TargetMode="External"/><Relationship Id="rId5" Type="http://schemas.openxmlformats.org/officeDocument/2006/relationships/hyperlink" Target="https://schema.org/" TargetMode="External"/><Relationship Id="rId15" Type="http://schemas.openxmlformats.org/officeDocument/2006/relationships/hyperlink" Target="https://blog.hubspot.com/marketing/local-seo" TargetMode="External"/><Relationship Id="rId10" Type="http://schemas.openxmlformats.org/officeDocument/2006/relationships/hyperlink" Target="https://blog.google/products/search/reintroduction-googles-featured-snippets/" TargetMode="External"/><Relationship Id="rId4" Type="http://schemas.openxmlformats.org/officeDocument/2006/relationships/hyperlink" Target="https://technicalseo.com/tools/schema-markup-generator/" TargetMode="External"/><Relationship Id="rId9" Type="http://schemas.openxmlformats.org/officeDocument/2006/relationships/hyperlink" Target="https://developers.google.com/search/docs/guides/search-gallery" TargetMode="External"/><Relationship Id="rId14" Type="http://schemas.openxmlformats.org/officeDocument/2006/relationships/hyperlink" Target="https://blog.hubspot.com/marketing/image-alt-tex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E5989-4452-453D-9ABE-62A8B5FE68CC}"/>
              </a:ext>
            </a:extLst>
          </p:cNvPr>
          <p:cNvSpPr>
            <a:spLocks noGrp="1"/>
          </p:cNvSpPr>
          <p:nvPr>
            <p:ph type="ctrTitle"/>
          </p:nvPr>
        </p:nvSpPr>
        <p:spPr>
          <a:xfrm>
            <a:off x="1683171" y="1434548"/>
            <a:ext cx="8825658" cy="2143539"/>
          </a:xfrm>
        </p:spPr>
        <p:txBody>
          <a:bodyPr>
            <a:normAutofit/>
          </a:bodyPr>
          <a:lstStyle/>
          <a:p>
            <a:r>
              <a:rPr lang="en-US" sz="4400" dirty="0"/>
              <a:t>SEARCH ENGINE OPTIMIZATION</a:t>
            </a:r>
            <a:endParaRPr lang="LID4096" sz="4400" dirty="0"/>
          </a:p>
        </p:txBody>
      </p:sp>
    </p:spTree>
    <p:extLst>
      <p:ext uri="{BB962C8B-B14F-4D97-AF65-F5344CB8AC3E}">
        <p14:creationId xmlns:p14="http://schemas.microsoft.com/office/powerpoint/2010/main" val="1268769391"/>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EE74A-831E-4217-9078-3EBA3F3095F5}"/>
              </a:ext>
            </a:extLst>
          </p:cNvPr>
          <p:cNvSpPr>
            <a:spLocks noGrp="1"/>
          </p:cNvSpPr>
          <p:nvPr>
            <p:ph type="title"/>
          </p:nvPr>
        </p:nvSpPr>
        <p:spPr>
          <a:xfrm>
            <a:off x="1484311" y="685800"/>
            <a:ext cx="10018713" cy="771939"/>
          </a:xfrm>
        </p:spPr>
        <p:txBody>
          <a:bodyPr/>
          <a:lstStyle/>
          <a:p>
            <a:r>
              <a:rPr lang="en-US" dirty="0"/>
              <a:t>On Page and Technical SEO</a:t>
            </a:r>
            <a:endParaRPr lang="LID4096" dirty="0"/>
          </a:p>
        </p:txBody>
      </p:sp>
      <p:sp>
        <p:nvSpPr>
          <p:cNvPr id="3" name="Content Placeholder 2">
            <a:extLst>
              <a:ext uri="{FF2B5EF4-FFF2-40B4-BE49-F238E27FC236}">
                <a16:creationId xmlns:a16="http://schemas.microsoft.com/office/drawing/2014/main" id="{D1D6DA92-4394-4A32-8F29-D21C22EB1AEC}"/>
              </a:ext>
            </a:extLst>
          </p:cNvPr>
          <p:cNvSpPr>
            <a:spLocks noGrp="1"/>
          </p:cNvSpPr>
          <p:nvPr>
            <p:ph idx="1"/>
          </p:nvPr>
        </p:nvSpPr>
        <p:spPr>
          <a:xfrm>
            <a:off x="1484310" y="1457739"/>
            <a:ext cx="10018713" cy="4333461"/>
          </a:xfrm>
        </p:spPr>
        <p:txBody>
          <a:bodyPr>
            <a:normAutofit fontScale="92500" lnSpcReduction="10000"/>
          </a:bodyPr>
          <a:lstStyle/>
          <a:p>
            <a:r>
              <a:rPr lang="en-US" dirty="0"/>
              <a:t>How to optimize content for SEO </a:t>
            </a:r>
          </a:p>
          <a:p>
            <a:r>
              <a:rPr lang="en-US" dirty="0"/>
              <a:t>On page SEO (Traditional) – process of optimizing various front-end and back-end components of your website so that links and search engines can bring in new traffic.</a:t>
            </a:r>
          </a:p>
          <a:p>
            <a:r>
              <a:rPr lang="en-US" dirty="0"/>
              <a:t>It is called on page because the changes you make to optimize your website can be seen  by your visitors.</a:t>
            </a:r>
          </a:p>
          <a:p>
            <a:r>
              <a:rPr lang="en-US" dirty="0"/>
              <a:t>Off page and technical SEO elements aren’t visible.</a:t>
            </a:r>
          </a:p>
          <a:p>
            <a:r>
              <a:rPr lang="en-US" dirty="0"/>
              <a:t>On page SEO is important for both search engines and people – It helps search engines understand your website and its contents.</a:t>
            </a:r>
          </a:p>
          <a:p>
            <a:r>
              <a:rPr lang="en-US" dirty="0"/>
              <a:t>Google is focused on relevance in order to understand what users are searching for when  they type a query and deliver results that meet the users intent. </a:t>
            </a:r>
            <a:endParaRPr lang="LID4096" dirty="0"/>
          </a:p>
        </p:txBody>
      </p:sp>
    </p:spTree>
    <p:extLst>
      <p:ext uri="{BB962C8B-B14F-4D97-AF65-F5344CB8AC3E}">
        <p14:creationId xmlns:p14="http://schemas.microsoft.com/office/powerpoint/2010/main" val="3198328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E1A85-917E-4D14-88BB-037F1BC3AD6D}"/>
              </a:ext>
            </a:extLst>
          </p:cNvPr>
          <p:cNvSpPr>
            <a:spLocks noGrp="1"/>
          </p:cNvSpPr>
          <p:nvPr>
            <p:ph type="title"/>
          </p:nvPr>
        </p:nvSpPr>
        <p:spPr>
          <a:xfrm>
            <a:off x="1484311" y="685800"/>
            <a:ext cx="10018713" cy="798443"/>
          </a:xfrm>
        </p:spPr>
        <p:txBody>
          <a:bodyPr/>
          <a:lstStyle/>
          <a:p>
            <a:r>
              <a:rPr lang="en-US" dirty="0"/>
              <a:t>Google’s “How search works” report states:</a:t>
            </a:r>
            <a:endParaRPr lang="LID4096" dirty="0"/>
          </a:p>
        </p:txBody>
      </p:sp>
      <p:sp>
        <p:nvSpPr>
          <p:cNvPr id="3" name="Content Placeholder 2">
            <a:extLst>
              <a:ext uri="{FF2B5EF4-FFF2-40B4-BE49-F238E27FC236}">
                <a16:creationId xmlns:a16="http://schemas.microsoft.com/office/drawing/2014/main" id="{0EC13482-FAFE-4CBA-BD8A-C0B1560F8572}"/>
              </a:ext>
            </a:extLst>
          </p:cNvPr>
          <p:cNvSpPr>
            <a:spLocks noGrp="1"/>
          </p:cNvSpPr>
          <p:nvPr>
            <p:ph idx="1"/>
          </p:nvPr>
        </p:nvSpPr>
        <p:spPr>
          <a:xfrm>
            <a:off x="1484310" y="1484243"/>
            <a:ext cx="10018713" cy="4306957"/>
          </a:xfrm>
        </p:spPr>
        <p:txBody>
          <a:bodyPr/>
          <a:lstStyle/>
          <a:p>
            <a:r>
              <a:rPr lang="en-US" dirty="0"/>
              <a:t>“The most basic signal that information is relevant is when a webpage contains the same keywords as your search query. If those keywords appear on the page, or if they appear in the headings or body of the text, the information is more likely to be relevant.”</a:t>
            </a:r>
          </a:p>
          <a:p>
            <a:r>
              <a:rPr lang="en-US" dirty="0"/>
              <a:t>This means you need to be selective with the keywords you use.</a:t>
            </a:r>
          </a:p>
          <a:p>
            <a:r>
              <a:rPr lang="en-US" dirty="0"/>
              <a:t>You need to think what would be helpful to people searching and create content to answer their questions.</a:t>
            </a:r>
          </a:p>
          <a:p>
            <a:r>
              <a:rPr lang="en-US" dirty="0"/>
              <a:t>Optimize one keyword per page.</a:t>
            </a:r>
            <a:endParaRPr lang="LID4096" dirty="0"/>
          </a:p>
        </p:txBody>
      </p:sp>
    </p:spTree>
    <p:extLst>
      <p:ext uri="{BB962C8B-B14F-4D97-AF65-F5344CB8AC3E}">
        <p14:creationId xmlns:p14="http://schemas.microsoft.com/office/powerpoint/2010/main" val="2534012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2227E-24F9-4DB5-A388-75230715FF24}"/>
              </a:ext>
            </a:extLst>
          </p:cNvPr>
          <p:cNvSpPr>
            <a:spLocks noGrp="1"/>
          </p:cNvSpPr>
          <p:nvPr>
            <p:ph type="title"/>
          </p:nvPr>
        </p:nvSpPr>
        <p:spPr/>
        <p:txBody>
          <a:bodyPr/>
          <a:lstStyle/>
          <a:p>
            <a:r>
              <a:rPr lang="en-US" dirty="0"/>
              <a:t>On Page SEO Elements</a:t>
            </a:r>
            <a:endParaRPr lang="LID4096" dirty="0"/>
          </a:p>
        </p:txBody>
      </p:sp>
      <p:sp>
        <p:nvSpPr>
          <p:cNvPr id="3" name="Content Placeholder 2">
            <a:extLst>
              <a:ext uri="{FF2B5EF4-FFF2-40B4-BE49-F238E27FC236}">
                <a16:creationId xmlns:a16="http://schemas.microsoft.com/office/drawing/2014/main" id="{4B68761A-1BB2-42C8-A240-D45040E00014}"/>
              </a:ext>
            </a:extLst>
          </p:cNvPr>
          <p:cNvSpPr>
            <a:spLocks noGrp="1"/>
          </p:cNvSpPr>
          <p:nvPr>
            <p:ph idx="1"/>
          </p:nvPr>
        </p:nvSpPr>
        <p:spPr/>
        <p:txBody>
          <a:bodyPr/>
          <a:lstStyle/>
          <a:p>
            <a:r>
              <a:rPr lang="en-US" dirty="0"/>
              <a:t>1. Heading Tags.</a:t>
            </a:r>
          </a:p>
          <a:p>
            <a:r>
              <a:rPr lang="en-US" dirty="0"/>
              <a:t>2. Title Tags.</a:t>
            </a:r>
          </a:p>
          <a:p>
            <a:r>
              <a:rPr lang="en-US" dirty="0"/>
              <a:t>3. External Links.</a:t>
            </a:r>
            <a:endParaRPr lang="LID4096" dirty="0"/>
          </a:p>
        </p:txBody>
      </p:sp>
    </p:spTree>
    <p:extLst>
      <p:ext uri="{BB962C8B-B14F-4D97-AF65-F5344CB8AC3E}">
        <p14:creationId xmlns:p14="http://schemas.microsoft.com/office/powerpoint/2010/main" val="1176835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56325-5714-42F9-9AA5-3368218213E4}"/>
              </a:ext>
            </a:extLst>
          </p:cNvPr>
          <p:cNvSpPr>
            <a:spLocks noGrp="1"/>
          </p:cNvSpPr>
          <p:nvPr>
            <p:ph type="title"/>
          </p:nvPr>
        </p:nvSpPr>
        <p:spPr>
          <a:xfrm>
            <a:off x="1484311" y="685801"/>
            <a:ext cx="10018713" cy="679174"/>
          </a:xfrm>
        </p:spPr>
        <p:txBody>
          <a:bodyPr>
            <a:normAutofit fontScale="90000"/>
          </a:bodyPr>
          <a:lstStyle/>
          <a:p>
            <a:r>
              <a:rPr lang="en-US" dirty="0"/>
              <a:t>Page Heading Tag.</a:t>
            </a:r>
            <a:endParaRPr lang="LID4096" dirty="0"/>
          </a:p>
        </p:txBody>
      </p:sp>
      <p:sp>
        <p:nvSpPr>
          <p:cNvPr id="3" name="Content Placeholder 2">
            <a:extLst>
              <a:ext uri="{FF2B5EF4-FFF2-40B4-BE49-F238E27FC236}">
                <a16:creationId xmlns:a16="http://schemas.microsoft.com/office/drawing/2014/main" id="{2FB21C65-337F-43D3-9FCD-F5B288282530}"/>
              </a:ext>
            </a:extLst>
          </p:cNvPr>
          <p:cNvSpPr>
            <a:spLocks noGrp="1"/>
          </p:cNvSpPr>
          <p:nvPr>
            <p:ph idx="1"/>
          </p:nvPr>
        </p:nvSpPr>
        <p:spPr>
          <a:xfrm>
            <a:off x="1484310" y="1364975"/>
            <a:ext cx="10018713" cy="4426225"/>
          </a:xfrm>
        </p:spPr>
        <p:txBody>
          <a:bodyPr/>
          <a:lstStyle/>
          <a:p>
            <a:r>
              <a:rPr lang="en-US" dirty="0"/>
              <a:t>HTML elements that provides a hierarchical structure to a webpage.</a:t>
            </a:r>
          </a:p>
          <a:p>
            <a:r>
              <a:rPr lang="en-US" dirty="0"/>
              <a:t>Well written headings make your page easy to read and  navigate. Always put your users first.</a:t>
            </a:r>
          </a:p>
          <a:p>
            <a:r>
              <a:rPr lang="en-US" dirty="0"/>
              <a:t>Use headings to add structure to your content.</a:t>
            </a:r>
          </a:p>
          <a:p>
            <a:r>
              <a:rPr lang="en-US" dirty="0"/>
              <a:t>Describe what each section is about so that visitors can quickly find what they are looking for.</a:t>
            </a:r>
            <a:endParaRPr lang="LID4096" dirty="0"/>
          </a:p>
        </p:txBody>
      </p:sp>
    </p:spTree>
    <p:extLst>
      <p:ext uri="{BB962C8B-B14F-4D97-AF65-F5344CB8AC3E}">
        <p14:creationId xmlns:p14="http://schemas.microsoft.com/office/powerpoint/2010/main" val="7880794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D70FD-4F09-44F5-98E2-6716494E8272}"/>
              </a:ext>
            </a:extLst>
          </p:cNvPr>
          <p:cNvSpPr>
            <a:spLocks noGrp="1"/>
          </p:cNvSpPr>
          <p:nvPr>
            <p:ph type="title"/>
          </p:nvPr>
        </p:nvSpPr>
        <p:spPr>
          <a:xfrm>
            <a:off x="1484311" y="685800"/>
            <a:ext cx="10018713" cy="771939"/>
          </a:xfrm>
        </p:spPr>
        <p:txBody>
          <a:bodyPr/>
          <a:lstStyle/>
          <a:p>
            <a:r>
              <a:rPr lang="en-US" dirty="0"/>
              <a:t>Best Practices for Page Headings.</a:t>
            </a:r>
            <a:endParaRPr lang="LID4096" dirty="0"/>
          </a:p>
        </p:txBody>
      </p:sp>
      <p:sp>
        <p:nvSpPr>
          <p:cNvPr id="3" name="Content Placeholder 2">
            <a:extLst>
              <a:ext uri="{FF2B5EF4-FFF2-40B4-BE49-F238E27FC236}">
                <a16:creationId xmlns:a16="http://schemas.microsoft.com/office/drawing/2014/main" id="{3AF6D3D0-829A-42BD-9FCD-651612DF1AD9}"/>
              </a:ext>
            </a:extLst>
          </p:cNvPr>
          <p:cNvSpPr>
            <a:spLocks noGrp="1"/>
          </p:cNvSpPr>
          <p:nvPr>
            <p:ph idx="1"/>
          </p:nvPr>
        </p:nvSpPr>
        <p:spPr>
          <a:xfrm>
            <a:off x="1484310" y="1457739"/>
            <a:ext cx="10018713" cy="4333461"/>
          </a:xfrm>
        </p:spPr>
        <p:txBody>
          <a:bodyPr/>
          <a:lstStyle/>
          <a:p>
            <a:r>
              <a:rPr lang="en-US" dirty="0"/>
              <a:t>1. Your page title should have  an  H1 tag.</a:t>
            </a:r>
          </a:p>
          <a:p>
            <a:r>
              <a:rPr lang="en-US" dirty="0"/>
              <a:t>2. Subsequent headings should have an H2 or H3 tag and so on.</a:t>
            </a:r>
          </a:p>
          <a:p>
            <a:r>
              <a:rPr lang="en-US" dirty="0"/>
              <a:t>3. Use your primary keyword in your page title.</a:t>
            </a:r>
          </a:p>
          <a:p>
            <a:r>
              <a:rPr lang="en-US" dirty="0"/>
              <a:t>You are limited to one H1 heading per page.</a:t>
            </a:r>
          </a:p>
          <a:p>
            <a:r>
              <a:rPr lang="en-US" dirty="0"/>
              <a:t>Search engine crawlers use these tags to scan through your content.</a:t>
            </a:r>
          </a:p>
          <a:p>
            <a:r>
              <a:rPr lang="en-US" dirty="0"/>
              <a:t>It is unlikely to go any further than an H3.</a:t>
            </a:r>
          </a:p>
          <a:p>
            <a:r>
              <a:rPr lang="en-US" dirty="0"/>
              <a:t>Make sure to include your target keyword in your page heading. This is about describing your pages content.</a:t>
            </a:r>
            <a:endParaRPr lang="LID4096" dirty="0"/>
          </a:p>
        </p:txBody>
      </p:sp>
    </p:spTree>
    <p:extLst>
      <p:ext uri="{BB962C8B-B14F-4D97-AF65-F5344CB8AC3E}">
        <p14:creationId xmlns:p14="http://schemas.microsoft.com/office/powerpoint/2010/main" val="2461585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0C77F-08EC-4B9F-9F2C-1C4937F485AD}"/>
              </a:ext>
            </a:extLst>
          </p:cNvPr>
          <p:cNvSpPr>
            <a:spLocks noGrp="1"/>
          </p:cNvSpPr>
          <p:nvPr>
            <p:ph type="title"/>
          </p:nvPr>
        </p:nvSpPr>
        <p:spPr>
          <a:xfrm>
            <a:off x="1484311" y="685801"/>
            <a:ext cx="10018713" cy="705678"/>
          </a:xfrm>
        </p:spPr>
        <p:txBody>
          <a:bodyPr/>
          <a:lstStyle/>
          <a:p>
            <a:r>
              <a:rPr lang="en-US" dirty="0"/>
              <a:t>Title Tags.</a:t>
            </a:r>
            <a:endParaRPr lang="LID4096" dirty="0"/>
          </a:p>
        </p:txBody>
      </p:sp>
      <p:sp>
        <p:nvSpPr>
          <p:cNvPr id="3" name="Content Placeholder 2">
            <a:extLst>
              <a:ext uri="{FF2B5EF4-FFF2-40B4-BE49-F238E27FC236}">
                <a16:creationId xmlns:a16="http://schemas.microsoft.com/office/drawing/2014/main" id="{34B36B8C-5184-4F12-B8DC-2BBF238BADD8}"/>
              </a:ext>
            </a:extLst>
          </p:cNvPr>
          <p:cNvSpPr>
            <a:spLocks noGrp="1"/>
          </p:cNvSpPr>
          <p:nvPr>
            <p:ph idx="1"/>
          </p:nvPr>
        </p:nvSpPr>
        <p:spPr>
          <a:xfrm>
            <a:off x="1484310" y="1391479"/>
            <a:ext cx="10018713" cy="4399721"/>
          </a:xfrm>
        </p:spPr>
        <p:txBody>
          <a:bodyPr/>
          <a:lstStyle/>
          <a:p>
            <a:r>
              <a:rPr lang="en-US" dirty="0"/>
              <a:t>An HTML element that specifies the title of a webpage (also known as the “SEO title”.</a:t>
            </a:r>
          </a:p>
          <a:p>
            <a:r>
              <a:rPr lang="en-US" dirty="0"/>
              <a:t>A title tag is what is displayed in the search engine result pages(SERPs) and  its purpose is to entice people to click on your website.</a:t>
            </a:r>
          </a:p>
          <a:p>
            <a:r>
              <a:rPr lang="en-US" dirty="0"/>
              <a:t>Create a short title tag.</a:t>
            </a:r>
          </a:p>
          <a:p>
            <a:r>
              <a:rPr lang="en-US" dirty="0"/>
              <a:t>Use MOZ to preview your title.</a:t>
            </a:r>
          </a:p>
          <a:p>
            <a:endParaRPr lang="LID4096" dirty="0"/>
          </a:p>
        </p:txBody>
      </p:sp>
    </p:spTree>
    <p:extLst>
      <p:ext uri="{BB962C8B-B14F-4D97-AF65-F5344CB8AC3E}">
        <p14:creationId xmlns:p14="http://schemas.microsoft.com/office/powerpoint/2010/main" val="2291084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201B1-BB61-44E0-94BE-B751C46748D9}"/>
              </a:ext>
            </a:extLst>
          </p:cNvPr>
          <p:cNvSpPr>
            <a:spLocks noGrp="1"/>
          </p:cNvSpPr>
          <p:nvPr>
            <p:ph type="title"/>
          </p:nvPr>
        </p:nvSpPr>
        <p:spPr>
          <a:xfrm>
            <a:off x="1484311" y="685801"/>
            <a:ext cx="10018713" cy="864703"/>
          </a:xfrm>
        </p:spPr>
        <p:txBody>
          <a:bodyPr/>
          <a:lstStyle/>
          <a:p>
            <a:r>
              <a:rPr lang="en-US" dirty="0"/>
              <a:t>Best Practices for Title Tags.</a:t>
            </a:r>
            <a:endParaRPr lang="LID4096" dirty="0"/>
          </a:p>
        </p:txBody>
      </p:sp>
      <p:sp>
        <p:nvSpPr>
          <p:cNvPr id="3" name="Content Placeholder 2">
            <a:extLst>
              <a:ext uri="{FF2B5EF4-FFF2-40B4-BE49-F238E27FC236}">
                <a16:creationId xmlns:a16="http://schemas.microsoft.com/office/drawing/2014/main" id="{565EFF6D-BE11-4597-835B-C4C4A58B5032}"/>
              </a:ext>
            </a:extLst>
          </p:cNvPr>
          <p:cNvSpPr>
            <a:spLocks noGrp="1"/>
          </p:cNvSpPr>
          <p:nvPr>
            <p:ph idx="1"/>
          </p:nvPr>
        </p:nvSpPr>
        <p:spPr>
          <a:xfrm>
            <a:off x="1484310" y="1550505"/>
            <a:ext cx="10018713" cy="4240696"/>
          </a:xfrm>
        </p:spPr>
        <p:txBody>
          <a:bodyPr/>
          <a:lstStyle/>
          <a:p>
            <a:r>
              <a:rPr lang="en-US" dirty="0"/>
              <a:t>Include your primary keyword in your title tag.</a:t>
            </a:r>
          </a:p>
          <a:p>
            <a:r>
              <a:rPr lang="en-US" dirty="0"/>
              <a:t>Keep your title under 60 characters if possible.</a:t>
            </a:r>
          </a:p>
          <a:p>
            <a:r>
              <a:rPr lang="en-US" dirty="0"/>
              <a:t>Make sure both your page heading and tittle answer the searchers primary question.</a:t>
            </a:r>
            <a:endParaRPr lang="LID4096" dirty="0"/>
          </a:p>
        </p:txBody>
      </p:sp>
    </p:spTree>
    <p:extLst>
      <p:ext uri="{BB962C8B-B14F-4D97-AF65-F5344CB8AC3E}">
        <p14:creationId xmlns:p14="http://schemas.microsoft.com/office/powerpoint/2010/main" val="2055174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0361E-FC50-46F1-A30F-1E1DDFA845DC}"/>
              </a:ext>
            </a:extLst>
          </p:cNvPr>
          <p:cNvSpPr>
            <a:spLocks noGrp="1"/>
          </p:cNvSpPr>
          <p:nvPr>
            <p:ph type="title"/>
          </p:nvPr>
        </p:nvSpPr>
        <p:spPr>
          <a:xfrm>
            <a:off x="1484311" y="685800"/>
            <a:ext cx="10018713" cy="639417"/>
          </a:xfrm>
        </p:spPr>
        <p:txBody>
          <a:bodyPr>
            <a:normAutofit fontScale="90000"/>
          </a:bodyPr>
          <a:lstStyle/>
          <a:p>
            <a:r>
              <a:rPr lang="en-US" dirty="0"/>
              <a:t>External Links</a:t>
            </a:r>
            <a:endParaRPr lang="LID4096" dirty="0"/>
          </a:p>
        </p:txBody>
      </p:sp>
      <p:sp>
        <p:nvSpPr>
          <p:cNvPr id="3" name="Content Placeholder 2">
            <a:extLst>
              <a:ext uri="{FF2B5EF4-FFF2-40B4-BE49-F238E27FC236}">
                <a16:creationId xmlns:a16="http://schemas.microsoft.com/office/drawing/2014/main" id="{C289AD8D-B808-496C-942F-7ACE7BAE2BCF}"/>
              </a:ext>
            </a:extLst>
          </p:cNvPr>
          <p:cNvSpPr>
            <a:spLocks noGrp="1"/>
          </p:cNvSpPr>
          <p:nvPr>
            <p:ph idx="1"/>
          </p:nvPr>
        </p:nvSpPr>
        <p:spPr>
          <a:xfrm>
            <a:off x="1484310" y="1325217"/>
            <a:ext cx="10018713" cy="4465983"/>
          </a:xfrm>
        </p:spPr>
        <p:txBody>
          <a:bodyPr/>
          <a:lstStyle/>
          <a:p>
            <a:r>
              <a:rPr lang="en-US" dirty="0"/>
              <a:t>It also helps your on page SEO to include external links on your pages. – These are links to other website’s content.</a:t>
            </a:r>
          </a:p>
          <a:p>
            <a:r>
              <a:rPr lang="en-US" dirty="0"/>
              <a:t>When you link to quality external content it shows your readers and search engines that you have  done your research.</a:t>
            </a:r>
          </a:p>
          <a:p>
            <a:r>
              <a:rPr lang="en-US" dirty="0"/>
              <a:t>Tools to help you improve your content as you write:</a:t>
            </a:r>
          </a:p>
          <a:p>
            <a:r>
              <a:rPr lang="en-US" dirty="0"/>
              <a:t>1. Yoast SEO plugin for </a:t>
            </a:r>
            <a:r>
              <a:rPr lang="en-US" dirty="0" err="1"/>
              <a:t>wordpress</a:t>
            </a:r>
            <a:r>
              <a:rPr lang="en-US" dirty="0"/>
              <a:t>.</a:t>
            </a:r>
          </a:p>
          <a:p>
            <a:r>
              <a:rPr lang="en-US" dirty="0"/>
              <a:t>2. Built-in SEO Wiz in </a:t>
            </a:r>
            <a:r>
              <a:rPr lang="en-US" dirty="0" err="1"/>
              <a:t>Wix</a:t>
            </a:r>
            <a:r>
              <a:rPr lang="en-US" dirty="0"/>
              <a:t>.</a:t>
            </a:r>
          </a:p>
          <a:p>
            <a:r>
              <a:rPr lang="en-US" dirty="0"/>
              <a:t>3. Optimizations in </a:t>
            </a:r>
            <a:r>
              <a:rPr lang="en-US" dirty="0" err="1"/>
              <a:t>Hubspot</a:t>
            </a:r>
            <a:r>
              <a:rPr lang="en-US" dirty="0"/>
              <a:t> page and blog editor.</a:t>
            </a:r>
            <a:endParaRPr lang="LID4096" dirty="0"/>
          </a:p>
        </p:txBody>
      </p:sp>
    </p:spTree>
    <p:extLst>
      <p:ext uri="{BB962C8B-B14F-4D97-AF65-F5344CB8AC3E}">
        <p14:creationId xmlns:p14="http://schemas.microsoft.com/office/powerpoint/2010/main" val="32199177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AC65F-DE01-410C-91E5-64E4345F6C14}"/>
              </a:ext>
            </a:extLst>
          </p:cNvPr>
          <p:cNvSpPr>
            <a:spLocks noGrp="1"/>
          </p:cNvSpPr>
          <p:nvPr>
            <p:ph type="title"/>
          </p:nvPr>
        </p:nvSpPr>
        <p:spPr>
          <a:xfrm>
            <a:off x="1484311" y="685801"/>
            <a:ext cx="10018713" cy="692426"/>
          </a:xfrm>
        </p:spPr>
        <p:txBody>
          <a:bodyPr>
            <a:normAutofit fontScale="90000"/>
          </a:bodyPr>
          <a:lstStyle/>
          <a:p>
            <a:r>
              <a:rPr lang="en-US" dirty="0"/>
              <a:t>Allowing Google to index your pages.</a:t>
            </a:r>
            <a:endParaRPr lang="LID4096" dirty="0"/>
          </a:p>
        </p:txBody>
      </p:sp>
      <p:sp>
        <p:nvSpPr>
          <p:cNvPr id="3" name="Content Placeholder 2">
            <a:extLst>
              <a:ext uri="{FF2B5EF4-FFF2-40B4-BE49-F238E27FC236}">
                <a16:creationId xmlns:a16="http://schemas.microsoft.com/office/drawing/2014/main" id="{E2DEC0CA-5D09-4169-B777-7B370761412F}"/>
              </a:ext>
            </a:extLst>
          </p:cNvPr>
          <p:cNvSpPr>
            <a:spLocks noGrp="1"/>
          </p:cNvSpPr>
          <p:nvPr>
            <p:ph idx="1"/>
          </p:nvPr>
        </p:nvSpPr>
        <p:spPr>
          <a:xfrm>
            <a:off x="1484310" y="1378227"/>
            <a:ext cx="10018713" cy="4412973"/>
          </a:xfrm>
        </p:spPr>
        <p:txBody>
          <a:bodyPr/>
          <a:lstStyle/>
          <a:p>
            <a:r>
              <a:rPr lang="en-US" dirty="0"/>
              <a:t>On page SEO is all about increasing your discoverability in search engines - You have to allow search engines to access your pages. This is where crawling, indexing and  ranking comes into play.</a:t>
            </a:r>
          </a:p>
          <a:p>
            <a:r>
              <a:rPr lang="en-US" dirty="0"/>
              <a:t>Search engines have  3 primary functions:</a:t>
            </a:r>
          </a:p>
          <a:p>
            <a:r>
              <a:rPr lang="en-US" dirty="0"/>
              <a:t>1. Crawl – Search web pages and look over the code and content for each URL.</a:t>
            </a:r>
          </a:p>
          <a:p>
            <a:r>
              <a:rPr lang="en-US" dirty="0"/>
              <a:t>2. Index – Store and organize the information it finds from crawling.</a:t>
            </a:r>
          </a:p>
          <a:p>
            <a:r>
              <a:rPr lang="en-US" dirty="0"/>
              <a:t>3. Ranking – Provide the pieces of content that best match a person’s search query.</a:t>
            </a:r>
            <a:endParaRPr lang="LID4096" dirty="0"/>
          </a:p>
        </p:txBody>
      </p:sp>
    </p:spTree>
    <p:extLst>
      <p:ext uri="{BB962C8B-B14F-4D97-AF65-F5344CB8AC3E}">
        <p14:creationId xmlns:p14="http://schemas.microsoft.com/office/powerpoint/2010/main" val="21162098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D2249-6DE5-40B2-B3D2-422134523BEB}"/>
              </a:ext>
            </a:extLst>
          </p:cNvPr>
          <p:cNvSpPr>
            <a:spLocks noGrp="1"/>
          </p:cNvSpPr>
          <p:nvPr>
            <p:ph type="title"/>
          </p:nvPr>
        </p:nvSpPr>
        <p:spPr>
          <a:xfrm>
            <a:off x="1484311" y="685800"/>
            <a:ext cx="10018713" cy="798443"/>
          </a:xfrm>
        </p:spPr>
        <p:txBody>
          <a:bodyPr/>
          <a:lstStyle/>
          <a:p>
            <a:r>
              <a:rPr lang="en-US" dirty="0"/>
              <a:t>How google finds your content</a:t>
            </a:r>
            <a:endParaRPr lang="LID4096" dirty="0"/>
          </a:p>
        </p:txBody>
      </p:sp>
      <p:sp>
        <p:nvSpPr>
          <p:cNvPr id="3" name="Content Placeholder 2">
            <a:extLst>
              <a:ext uri="{FF2B5EF4-FFF2-40B4-BE49-F238E27FC236}">
                <a16:creationId xmlns:a16="http://schemas.microsoft.com/office/drawing/2014/main" id="{32830749-1F15-49FD-B6C7-697F830D2FEE}"/>
              </a:ext>
            </a:extLst>
          </p:cNvPr>
          <p:cNvSpPr>
            <a:spLocks noGrp="1"/>
          </p:cNvSpPr>
          <p:nvPr>
            <p:ph idx="1"/>
          </p:nvPr>
        </p:nvSpPr>
        <p:spPr>
          <a:xfrm>
            <a:off x="1484310" y="1484243"/>
            <a:ext cx="10018713" cy="4306957"/>
          </a:xfrm>
        </p:spPr>
        <p:txBody>
          <a:bodyPr/>
          <a:lstStyle/>
          <a:p>
            <a:r>
              <a:rPr lang="en-US" dirty="0"/>
              <a:t>It uses a set of computers to crawl billions of pages on the web. The crawler begins with a list of webpage URLs generated from previous crawls and then augments those pages with the sitemap data provided.</a:t>
            </a:r>
          </a:p>
          <a:p>
            <a:r>
              <a:rPr lang="en-US" dirty="0"/>
              <a:t>During crawling process, google bot looks for new sites, updates to existing pages and any broken links.</a:t>
            </a:r>
          </a:p>
          <a:p>
            <a:r>
              <a:rPr lang="en-US" dirty="0"/>
              <a:t>Once crawling process is complete, all the results are fed into Google's index and any new sites or updated content will be listed accordingly.</a:t>
            </a:r>
          </a:p>
          <a:p>
            <a:r>
              <a:rPr lang="en-US" dirty="0"/>
              <a:t>While they process the results, google looks at information on your webpage. </a:t>
            </a:r>
            <a:r>
              <a:rPr lang="en-US" dirty="0" err="1"/>
              <a:t>Eg</a:t>
            </a:r>
            <a:r>
              <a:rPr lang="en-US" dirty="0"/>
              <a:t> title tags, meta description, alt tags and more.</a:t>
            </a:r>
            <a:endParaRPr lang="LID4096" dirty="0"/>
          </a:p>
        </p:txBody>
      </p:sp>
    </p:spTree>
    <p:extLst>
      <p:ext uri="{BB962C8B-B14F-4D97-AF65-F5344CB8AC3E}">
        <p14:creationId xmlns:p14="http://schemas.microsoft.com/office/powerpoint/2010/main" val="1408132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9AF28-67EC-417D-80CE-E2EB5B23C1CA}"/>
              </a:ext>
            </a:extLst>
          </p:cNvPr>
          <p:cNvSpPr>
            <a:spLocks noGrp="1"/>
          </p:cNvSpPr>
          <p:nvPr>
            <p:ph type="title"/>
          </p:nvPr>
        </p:nvSpPr>
        <p:spPr>
          <a:xfrm>
            <a:off x="646111" y="452718"/>
            <a:ext cx="9404723" cy="859247"/>
          </a:xfrm>
        </p:spPr>
        <p:txBody>
          <a:bodyPr/>
          <a:lstStyle/>
          <a:p>
            <a:r>
              <a:rPr lang="en-US" dirty="0"/>
              <a:t>Why is SEO Important?</a:t>
            </a:r>
            <a:endParaRPr lang="LID4096" dirty="0"/>
          </a:p>
        </p:txBody>
      </p:sp>
      <p:sp>
        <p:nvSpPr>
          <p:cNvPr id="3" name="Content Placeholder 2">
            <a:extLst>
              <a:ext uri="{FF2B5EF4-FFF2-40B4-BE49-F238E27FC236}">
                <a16:creationId xmlns:a16="http://schemas.microsoft.com/office/drawing/2014/main" id="{A0B68F83-9C99-4880-B91D-34042FE2599E}"/>
              </a:ext>
            </a:extLst>
          </p:cNvPr>
          <p:cNvSpPr>
            <a:spLocks noGrp="1"/>
          </p:cNvSpPr>
          <p:nvPr>
            <p:ph idx="1"/>
          </p:nvPr>
        </p:nvSpPr>
        <p:spPr>
          <a:xfrm>
            <a:off x="1103312" y="1550504"/>
            <a:ext cx="8946541" cy="4697895"/>
          </a:xfrm>
        </p:spPr>
        <p:txBody>
          <a:bodyPr>
            <a:normAutofit fontScale="85000" lnSpcReduction="20000"/>
          </a:bodyPr>
          <a:lstStyle/>
          <a:p>
            <a:r>
              <a:rPr lang="en-US" dirty="0"/>
              <a:t>53% of web traffic comes from organic search.</a:t>
            </a:r>
          </a:p>
          <a:p>
            <a:r>
              <a:rPr lang="en-US" dirty="0"/>
              <a:t>68% of online experiences begin with a search engine.</a:t>
            </a:r>
          </a:p>
          <a:p>
            <a:r>
              <a:rPr lang="en-US" dirty="0"/>
              <a:t>93% of global traffic comes from google search, google images and google maps.</a:t>
            </a:r>
          </a:p>
          <a:p>
            <a:r>
              <a:rPr lang="en-US" dirty="0">
                <a:solidFill>
                  <a:srgbClr val="FFFF00"/>
                </a:solidFill>
              </a:rPr>
              <a:t>SEO – practice of increasing the quantity and quality of traffic to a website through organic search engine results. – Definition</a:t>
            </a:r>
          </a:p>
          <a:p>
            <a:r>
              <a:rPr lang="en-US" dirty="0"/>
              <a:t>Google cares about E-A-T: Expertise, Authoritativeness and Trustworthiness.</a:t>
            </a:r>
          </a:p>
          <a:p>
            <a:r>
              <a:rPr lang="en-US" dirty="0"/>
              <a:t>EAT is a great guiding principle in SEO. </a:t>
            </a:r>
          </a:p>
          <a:p>
            <a:r>
              <a:rPr lang="en-US" dirty="0"/>
              <a:t>SEO is ongoing and cumulative.</a:t>
            </a:r>
          </a:p>
          <a:p>
            <a:r>
              <a:rPr lang="en-US" dirty="0"/>
              <a:t>SEO can take weeks or even months to start seeing the results.</a:t>
            </a:r>
          </a:p>
          <a:p>
            <a:r>
              <a:rPr lang="en-US" dirty="0"/>
              <a:t>It is important to start as soon as you can.</a:t>
            </a:r>
          </a:p>
          <a:p>
            <a:r>
              <a:rPr lang="en-US" dirty="0"/>
              <a:t>SEO is cost effective.</a:t>
            </a:r>
          </a:p>
          <a:p>
            <a:pPr marL="0" indent="0">
              <a:buNone/>
            </a:pPr>
            <a:r>
              <a:rPr lang="en-US" dirty="0">
                <a:solidFill>
                  <a:srgbClr val="FFFF00"/>
                </a:solidFill>
              </a:rPr>
              <a:t>   </a:t>
            </a:r>
            <a:endParaRPr lang="LID4096" dirty="0"/>
          </a:p>
        </p:txBody>
      </p:sp>
    </p:spTree>
    <p:extLst>
      <p:ext uri="{BB962C8B-B14F-4D97-AF65-F5344CB8AC3E}">
        <p14:creationId xmlns:p14="http://schemas.microsoft.com/office/powerpoint/2010/main" val="177817431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4BF1A-0330-481E-AA30-934497C708EE}"/>
              </a:ext>
            </a:extLst>
          </p:cNvPr>
          <p:cNvSpPr>
            <a:spLocks noGrp="1"/>
          </p:cNvSpPr>
          <p:nvPr>
            <p:ph type="title"/>
          </p:nvPr>
        </p:nvSpPr>
        <p:spPr>
          <a:xfrm>
            <a:off x="1484311" y="685800"/>
            <a:ext cx="10018713" cy="1222513"/>
          </a:xfrm>
        </p:spPr>
        <p:txBody>
          <a:bodyPr>
            <a:normAutofit fontScale="90000"/>
          </a:bodyPr>
          <a:lstStyle/>
          <a:p>
            <a:r>
              <a:rPr lang="en-US" dirty="0"/>
              <a:t>How to know which of your pages are already being indexed by google.</a:t>
            </a:r>
            <a:endParaRPr lang="LID4096" dirty="0"/>
          </a:p>
        </p:txBody>
      </p:sp>
      <p:sp>
        <p:nvSpPr>
          <p:cNvPr id="3" name="Content Placeholder 2">
            <a:extLst>
              <a:ext uri="{FF2B5EF4-FFF2-40B4-BE49-F238E27FC236}">
                <a16:creationId xmlns:a16="http://schemas.microsoft.com/office/drawing/2014/main" id="{691957AC-10A8-4E04-85C4-159741E7ED96}"/>
              </a:ext>
            </a:extLst>
          </p:cNvPr>
          <p:cNvSpPr>
            <a:spLocks noGrp="1"/>
          </p:cNvSpPr>
          <p:nvPr>
            <p:ph idx="1"/>
          </p:nvPr>
        </p:nvSpPr>
        <p:spPr>
          <a:xfrm>
            <a:off x="1484310" y="1908313"/>
            <a:ext cx="10018713" cy="3882887"/>
          </a:xfrm>
        </p:spPr>
        <p:txBody>
          <a:bodyPr>
            <a:normAutofit lnSpcReduction="10000"/>
          </a:bodyPr>
          <a:lstStyle/>
          <a:p>
            <a:r>
              <a:rPr lang="en-US" dirty="0"/>
              <a:t>Use an  advanced search operator – “</a:t>
            </a:r>
            <a:r>
              <a:rPr lang="en-US" dirty="0" err="1"/>
              <a:t>site:yourdomain.com</a:t>
            </a:r>
            <a:r>
              <a:rPr lang="en-US" dirty="0"/>
              <a:t>”. If no content is indexed. You need to create a sitemap.</a:t>
            </a:r>
          </a:p>
          <a:p>
            <a:r>
              <a:rPr lang="en-US" dirty="0"/>
              <a:t>Sitemap – A file of code that lives on your web server and lists all of the relevant  URLs your website carrying.</a:t>
            </a:r>
          </a:p>
          <a:p>
            <a:r>
              <a:rPr lang="en-US" dirty="0"/>
              <a:t>Your sitemap help search engine web crawlers understand how your website is built.</a:t>
            </a:r>
          </a:p>
          <a:p>
            <a:r>
              <a:rPr lang="en-US" dirty="0"/>
              <a:t>XML sitemaps are designed specifically for search engines like google</a:t>
            </a:r>
          </a:p>
          <a:p>
            <a:r>
              <a:rPr lang="en-US" dirty="0"/>
              <a:t>XML sitemap – crucial component of a blog, where article pages are constantly bumped further and further back in a websites archive.</a:t>
            </a:r>
            <a:endParaRPr lang="LID4096" dirty="0"/>
          </a:p>
        </p:txBody>
      </p:sp>
    </p:spTree>
    <p:extLst>
      <p:ext uri="{BB962C8B-B14F-4D97-AF65-F5344CB8AC3E}">
        <p14:creationId xmlns:p14="http://schemas.microsoft.com/office/powerpoint/2010/main" val="40277687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87A2D-D6C6-4B91-AC22-DDABAE24C49C}"/>
              </a:ext>
            </a:extLst>
          </p:cNvPr>
          <p:cNvSpPr>
            <a:spLocks noGrp="1"/>
          </p:cNvSpPr>
          <p:nvPr>
            <p:ph type="title"/>
          </p:nvPr>
        </p:nvSpPr>
        <p:spPr>
          <a:xfrm>
            <a:off x="1484311" y="685800"/>
            <a:ext cx="10018713" cy="904461"/>
          </a:xfrm>
        </p:spPr>
        <p:txBody>
          <a:bodyPr/>
          <a:lstStyle/>
          <a:p>
            <a:r>
              <a:rPr lang="en-US" dirty="0"/>
              <a:t>An XML sitemap includes 4 key elements.</a:t>
            </a:r>
            <a:endParaRPr lang="LID4096" dirty="0"/>
          </a:p>
        </p:txBody>
      </p:sp>
      <p:sp>
        <p:nvSpPr>
          <p:cNvPr id="3" name="Content Placeholder 2">
            <a:extLst>
              <a:ext uri="{FF2B5EF4-FFF2-40B4-BE49-F238E27FC236}">
                <a16:creationId xmlns:a16="http://schemas.microsoft.com/office/drawing/2014/main" id="{3F88D2AE-2305-4B69-BD4A-79C76DCD4EC9}"/>
              </a:ext>
            </a:extLst>
          </p:cNvPr>
          <p:cNvSpPr>
            <a:spLocks noGrp="1"/>
          </p:cNvSpPr>
          <p:nvPr>
            <p:ph idx="1"/>
          </p:nvPr>
        </p:nvSpPr>
        <p:spPr>
          <a:xfrm>
            <a:off x="1484310" y="1484243"/>
            <a:ext cx="10018713" cy="4306958"/>
          </a:xfrm>
        </p:spPr>
        <p:txBody>
          <a:bodyPr/>
          <a:lstStyle/>
          <a:p>
            <a:r>
              <a:rPr lang="en-US" dirty="0"/>
              <a:t>URL location – full </a:t>
            </a:r>
            <a:r>
              <a:rPr lang="en-US" dirty="0" err="1"/>
              <a:t>url</a:t>
            </a:r>
            <a:r>
              <a:rPr lang="en-US" dirty="0"/>
              <a:t> to the webpage.</a:t>
            </a:r>
          </a:p>
          <a:p>
            <a:r>
              <a:rPr lang="en-US" dirty="0"/>
              <a:t>Last modified date – when the page was last updated.</a:t>
            </a:r>
          </a:p>
          <a:p>
            <a:r>
              <a:rPr lang="en-US" dirty="0"/>
              <a:t>Change frequency – can be set to never,  yearly, monthly, weekly, daily, hourly or always.</a:t>
            </a:r>
          </a:p>
          <a:p>
            <a:r>
              <a:rPr lang="en-US" dirty="0"/>
              <a:t>Priority – number between 0-1 that indicates the priority of the page in a website</a:t>
            </a:r>
            <a:endParaRPr lang="LID4096" dirty="0"/>
          </a:p>
        </p:txBody>
      </p:sp>
    </p:spTree>
    <p:extLst>
      <p:ext uri="{BB962C8B-B14F-4D97-AF65-F5344CB8AC3E}">
        <p14:creationId xmlns:p14="http://schemas.microsoft.com/office/powerpoint/2010/main" val="8075257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C72EB-EADA-4032-90EF-F14FCB3C0096}"/>
              </a:ext>
            </a:extLst>
          </p:cNvPr>
          <p:cNvSpPr>
            <a:spLocks noGrp="1"/>
          </p:cNvSpPr>
          <p:nvPr>
            <p:ph type="title"/>
          </p:nvPr>
        </p:nvSpPr>
        <p:spPr>
          <a:xfrm>
            <a:off x="1484311" y="685800"/>
            <a:ext cx="10018713" cy="1036983"/>
          </a:xfrm>
        </p:spPr>
        <p:txBody>
          <a:bodyPr/>
          <a:lstStyle/>
          <a:p>
            <a:r>
              <a:rPr lang="en-US" dirty="0"/>
              <a:t>Example of an XML sitemap</a:t>
            </a:r>
            <a:endParaRPr lang="LID4096" dirty="0"/>
          </a:p>
        </p:txBody>
      </p:sp>
      <p:pic>
        <p:nvPicPr>
          <p:cNvPr id="5" name="Content Placeholder 4">
            <a:extLst>
              <a:ext uri="{FF2B5EF4-FFF2-40B4-BE49-F238E27FC236}">
                <a16:creationId xmlns:a16="http://schemas.microsoft.com/office/drawing/2014/main" id="{E6E4C87A-60AA-4E7B-B1B8-45080FF97C5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1397" t="32859" r="8029" b="13326"/>
          <a:stretch/>
        </p:blipFill>
        <p:spPr>
          <a:xfrm>
            <a:off x="2623930" y="2186609"/>
            <a:ext cx="8388627" cy="3985591"/>
          </a:xfrm>
        </p:spPr>
      </p:pic>
    </p:spTree>
    <p:extLst>
      <p:ext uri="{BB962C8B-B14F-4D97-AF65-F5344CB8AC3E}">
        <p14:creationId xmlns:p14="http://schemas.microsoft.com/office/powerpoint/2010/main" val="4576830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4DA5E-DA18-416E-A3C9-71579015A73A}"/>
              </a:ext>
            </a:extLst>
          </p:cNvPr>
          <p:cNvSpPr>
            <a:spLocks noGrp="1"/>
          </p:cNvSpPr>
          <p:nvPr>
            <p:ph type="title"/>
          </p:nvPr>
        </p:nvSpPr>
        <p:spPr>
          <a:xfrm>
            <a:off x="1484311" y="685800"/>
            <a:ext cx="10018713" cy="1249017"/>
          </a:xfrm>
        </p:spPr>
        <p:txBody>
          <a:bodyPr>
            <a:normAutofit fontScale="90000"/>
          </a:bodyPr>
          <a:lstStyle/>
          <a:p>
            <a:r>
              <a:rPr lang="en-US" dirty="0"/>
              <a:t>Roles involved  in structuring a website’s sitemap.</a:t>
            </a:r>
            <a:endParaRPr lang="LID4096" dirty="0"/>
          </a:p>
        </p:txBody>
      </p:sp>
      <p:sp>
        <p:nvSpPr>
          <p:cNvPr id="3" name="Content Placeholder 2">
            <a:extLst>
              <a:ext uri="{FF2B5EF4-FFF2-40B4-BE49-F238E27FC236}">
                <a16:creationId xmlns:a16="http://schemas.microsoft.com/office/drawing/2014/main" id="{62E63AD5-7053-4126-88BE-72D4C69251EF}"/>
              </a:ext>
            </a:extLst>
          </p:cNvPr>
          <p:cNvSpPr>
            <a:spLocks noGrp="1"/>
          </p:cNvSpPr>
          <p:nvPr>
            <p:ph idx="1"/>
          </p:nvPr>
        </p:nvSpPr>
        <p:spPr>
          <a:xfrm>
            <a:off x="1484310" y="1934817"/>
            <a:ext cx="10018713" cy="3856383"/>
          </a:xfrm>
        </p:spPr>
        <p:txBody>
          <a:bodyPr>
            <a:normAutofit lnSpcReduction="10000"/>
          </a:bodyPr>
          <a:lstStyle/>
          <a:p>
            <a:r>
              <a:rPr lang="en-US" dirty="0"/>
              <a:t>1. Marketing – responsible for defining the structure of the site. (Which pages need to link to one another).</a:t>
            </a:r>
          </a:p>
          <a:p>
            <a:r>
              <a:rPr lang="en-US" dirty="0"/>
              <a:t>2. Developer – build an XML sitemap file based on the websites structure.</a:t>
            </a:r>
          </a:p>
          <a:p>
            <a:r>
              <a:rPr lang="en-US" dirty="0"/>
              <a:t>3. Legal – makes sure the site doesn’t have outstanding copyright restrictions.</a:t>
            </a:r>
          </a:p>
          <a:p>
            <a:r>
              <a:rPr lang="en-US" dirty="0"/>
              <a:t>Pay attention to your websites depth – the further away a page is from the original homepage URL of your site,  the worse it is for that pages SEO.</a:t>
            </a:r>
          </a:p>
          <a:p>
            <a:r>
              <a:rPr lang="en-US" dirty="0"/>
              <a:t>To solve the above: define your home page navigation – you need 2 levels in your website. </a:t>
            </a:r>
            <a:endParaRPr lang="LID4096" dirty="0"/>
          </a:p>
        </p:txBody>
      </p:sp>
    </p:spTree>
    <p:extLst>
      <p:ext uri="{BB962C8B-B14F-4D97-AF65-F5344CB8AC3E}">
        <p14:creationId xmlns:p14="http://schemas.microsoft.com/office/powerpoint/2010/main" val="40720974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35DB6-65D8-4F34-AF41-C27648AE4973}"/>
              </a:ext>
            </a:extLst>
          </p:cNvPr>
          <p:cNvSpPr>
            <a:spLocks noGrp="1"/>
          </p:cNvSpPr>
          <p:nvPr>
            <p:ph type="title"/>
          </p:nvPr>
        </p:nvSpPr>
        <p:spPr>
          <a:xfrm>
            <a:off x="1484311" y="685801"/>
            <a:ext cx="10018713" cy="1328530"/>
          </a:xfrm>
        </p:spPr>
        <p:txBody>
          <a:bodyPr/>
          <a:lstStyle/>
          <a:p>
            <a:r>
              <a:rPr lang="en-US" dirty="0"/>
              <a:t>After planning how your website will be organized you will:</a:t>
            </a:r>
            <a:endParaRPr lang="LID4096" dirty="0"/>
          </a:p>
        </p:txBody>
      </p:sp>
      <p:sp>
        <p:nvSpPr>
          <p:cNvPr id="3" name="Content Placeholder 2">
            <a:extLst>
              <a:ext uri="{FF2B5EF4-FFF2-40B4-BE49-F238E27FC236}">
                <a16:creationId xmlns:a16="http://schemas.microsoft.com/office/drawing/2014/main" id="{9B70EAA2-8BBE-477A-B0C7-5A5E819E9CE9}"/>
              </a:ext>
            </a:extLst>
          </p:cNvPr>
          <p:cNvSpPr>
            <a:spLocks noGrp="1"/>
          </p:cNvSpPr>
          <p:nvPr>
            <p:ph idx="1"/>
          </p:nvPr>
        </p:nvSpPr>
        <p:spPr>
          <a:xfrm>
            <a:off x="1484310" y="2014331"/>
            <a:ext cx="10018713" cy="3776869"/>
          </a:xfrm>
        </p:spPr>
        <p:txBody>
          <a:bodyPr/>
          <a:lstStyle/>
          <a:p>
            <a:r>
              <a:rPr lang="en-US" dirty="0"/>
              <a:t>1. Create the XML sitemap</a:t>
            </a:r>
          </a:p>
          <a:p>
            <a:r>
              <a:rPr lang="en-US" dirty="0"/>
              <a:t>2. Put it on your webserver</a:t>
            </a:r>
          </a:p>
          <a:p>
            <a:r>
              <a:rPr lang="en-US" dirty="0"/>
              <a:t>3. Submit it to each individual search engine</a:t>
            </a:r>
          </a:p>
          <a:p>
            <a:r>
              <a:rPr lang="en-US" dirty="0"/>
              <a:t>If you make a change to your structure you have  to submit the XML file again.</a:t>
            </a:r>
          </a:p>
          <a:p>
            <a:r>
              <a:rPr lang="en-US" dirty="0" err="1"/>
              <a:t>Hubspot</a:t>
            </a:r>
            <a:r>
              <a:rPr lang="en-US" dirty="0"/>
              <a:t> CMS – submits the file for you.</a:t>
            </a:r>
          </a:p>
          <a:p>
            <a:r>
              <a:rPr lang="en-US" dirty="0"/>
              <a:t>Free solutions to create your XML sitemap – screaming frog &amp; XML-sitemaps.com</a:t>
            </a:r>
            <a:endParaRPr lang="LID4096" dirty="0"/>
          </a:p>
        </p:txBody>
      </p:sp>
    </p:spTree>
    <p:extLst>
      <p:ext uri="{BB962C8B-B14F-4D97-AF65-F5344CB8AC3E}">
        <p14:creationId xmlns:p14="http://schemas.microsoft.com/office/powerpoint/2010/main" val="10994805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71A87-E693-401A-9A5E-78E141C5B29F}"/>
              </a:ext>
            </a:extLst>
          </p:cNvPr>
          <p:cNvSpPr>
            <a:spLocks noGrp="1"/>
          </p:cNvSpPr>
          <p:nvPr>
            <p:ph type="title"/>
          </p:nvPr>
        </p:nvSpPr>
        <p:spPr>
          <a:xfrm>
            <a:off x="1484311" y="685800"/>
            <a:ext cx="10018713" cy="944217"/>
          </a:xfrm>
        </p:spPr>
        <p:txBody>
          <a:bodyPr/>
          <a:lstStyle/>
          <a:p>
            <a:r>
              <a:rPr lang="en-US" dirty="0"/>
              <a:t>Screaming Frog</a:t>
            </a:r>
            <a:endParaRPr lang="LID4096" dirty="0"/>
          </a:p>
        </p:txBody>
      </p:sp>
      <p:sp>
        <p:nvSpPr>
          <p:cNvPr id="3" name="Content Placeholder 2">
            <a:extLst>
              <a:ext uri="{FF2B5EF4-FFF2-40B4-BE49-F238E27FC236}">
                <a16:creationId xmlns:a16="http://schemas.microsoft.com/office/drawing/2014/main" id="{B9E41CF3-D5B0-4583-8DA9-58360324A2E1}"/>
              </a:ext>
            </a:extLst>
          </p:cNvPr>
          <p:cNvSpPr>
            <a:spLocks noGrp="1"/>
          </p:cNvSpPr>
          <p:nvPr>
            <p:ph idx="1"/>
          </p:nvPr>
        </p:nvSpPr>
        <p:spPr>
          <a:xfrm>
            <a:off x="1484310" y="1630017"/>
            <a:ext cx="10018713" cy="4161183"/>
          </a:xfrm>
        </p:spPr>
        <p:txBody>
          <a:bodyPr/>
          <a:lstStyle/>
          <a:p>
            <a:r>
              <a:rPr lang="en-US" dirty="0"/>
              <a:t>Web crawler that helps you access your on page SEO.</a:t>
            </a:r>
          </a:p>
          <a:p>
            <a:r>
              <a:rPr lang="en-US" dirty="0"/>
              <a:t>It gives you a tool to develop your own XML sitemap and strengthen your website’s SEO in the process.</a:t>
            </a:r>
          </a:p>
          <a:p>
            <a:r>
              <a:rPr lang="en-US" dirty="0"/>
              <a:t>To use screaming frog:</a:t>
            </a:r>
          </a:p>
          <a:p>
            <a:r>
              <a:rPr lang="en-US" dirty="0"/>
              <a:t>1. Download the company’s SEO web crawler. Free for the 1</a:t>
            </a:r>
            <a:r>
              <a:rPr lang="en-US" baseline="30000" dirty="0"/>
              <a:t>st</a:t>
            </a:r>
            <a:r>
              <a:rPr lang="en-US" dirty="0"/>
              <a:t> 500 URLs.</a:t>
            </a:r>
          </a:p>
          <a:p>
            <a:r>
              <a:rPr lang="en-US" dirty="0"/>
              <a:t>2. Create an XML sitemap from it.</a:t>
            </a:r>
            <a:endParaRPr lang="LID4096" dirty="0"/>
          </a:p>
        </p:txBody>
      </p:sp>
    </p:spTree>
    <p:extLst>
      <p:ext uri="{BB962C8B-B14F-4D97-AF65-F5344CB8AC3E}">
        <p14:creationId xmlns:p14="http://schemas.microsoft.com/office/powerpoint/2010/main" val="375139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EBA97-A6A1-4870-B9F7-5E02E341CF56}"/>
              </a:ext>
            </a:extLst>
          </p:cNvPr>
          <p:cNvSpPr>
            <a:spLocks noGrp="1"/>
          </p:cNvSpPr>
          <p:nvPr>
            <p:ph type="title"/>
          </p:nvPr>
        </p:nvSpPr>
        <p:spPr>
          <a:xfrm>
            <a:off x="1484311" y="685801"/>
            <a:ext cx="10018713" cy="983974"/>
          </a:xfrm>
        </p:spPr>
        <p:txBody>
          <a:bodyPr/>
          <a:lstStyle/>
          <a:p>
            <a:r>
              <a:rPr lang="en-US" dirty="0"/>
              <a:t>How to submit your sitemap to google.</a:t>
            </a:r>
            <a:endParaRPr lang="LID4096" dirty="0"/>
          </a:p>
        </p:txBody>
      </p:sp>
      <p:sp>
        <p:nvSpPr>
          <p:cNvPr id="3" name="Content Placeholder 2">
            <a:extLst>
              <a:ext uri="{FF2B5EF4-FFF2-40B4-BE49-F238E27FC236}">
                <a16:creationId xmlns:a16="http://schemas.microsoft.com/office/drawing/2014/main" id="{93EC928A-E613-4C96-9EFE-2216149270E6}"/>
              </a:ext>
            </a:extLst>
          </p:cNvPr>
          <p:cNvSpPr>
            <a:spLocks noGrp="1"/>
          </p:cNvSpPr>
          <p:nvPr>
            <p:ph idx="1"/>
          </p:nvPr>
        </p:nvSpPr>
        <p:spPr>
          <a:xfrm>
            <a:off x="1484310" y="1669775"/>
            <a:ext cx="10018713" cy="4121425"/>
          </a:xfrm>
        </p:spPr>
        <p:txBody>
          <a:bodyPr/>
          <a:lstStyle/>
          <a:p>
            <a:r>
              <a:rPr lang="en-US" dirty="0"/>
              <a:t>Sign in to </a:t>
            </a:r>
            <a:r>
              <a:rPr lang="en-US" dirty="0" err="1"/>
              <a:t>google’s</a:t>
            </a:r>
            <a:r>
              <a:rPr lang="en-US" dirty="0"/>
              <a:t> search console – This will be your dashboard for testing and submitting updated sitemaps to google.</a:t>
            </a:r>
            <a:endParaRPr lang="LID4096" dirty="0"/>
          </a:p>
        </p:txBody>
      </p:sp>
    </p:spTree>
    <p:extLst>
      <p:ext uri="{BB962C8B-B14F-4D97-AF65-F5344CB8AC3E}">
        <p14:creationId xmlns:p14="http://schemas.microsoft.com/office/powerpoint/2010/main" val="7642853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1D60F-5DCD-4BE7-9B38-99AFA79DFDEB}"/>
              </a:ext>
            </a:extLst>
          </p:cNvPr>
          <p:cNvSpPr>
            <a:spLocks noGrp="1"/>
          </p:cNvSpPr>
          <p:nvPr>
            <p:ph type="title"/>
          </p:nvPr>
        </p:nvSpPr>
        <p:spPr>
          <a:xfrm>
            <a:off x="1484311" y="685800"/>
            <a:ext cx="10018713" cy="877957"/>
          </a:xfrm>
        </p:spPr>
        <p:txBody>
          <a:bodyPr/>
          <a:lstStyle/>
          <a:p>
            <a:r>
              <a:rPr lang="en-US" dirty="0"/>
              <a:t>Writing and editing meta descriptions.</a:t>
            </a:r>
            <a:endParaRPr lang="LID4096" dirty="0"/>
          </a:p>
        </p:txBody>
      </p:sp>
      <p:sp>
        <p:nvSpPr>
          <p:cNvPr id="3" name="Content Placeholder 2">
            <a:extLst>
              <a:ext uri="{FF2B5EF4-FFF2-40B4-BE49-F238E27FC236}">
                <a16:creationId xmlns:a16="http://schemas.microsoft.com/office/drawing/2014/main" id="{72153B60-A417-477B-92C7-C4A05EA58E84}"/>
              </a:ext>
            </a:extLst>
          </p:cNvPr>
          <p:cNvSpPr>
            <a:spLocks noGrp="1"/>
          </p:cNvSpPr>
          <p:nvPr>
            <p:ph idx="1"/>
          </p:nvPr>
        </p:nvSpPr>
        <p:spPr>
          <a:xfrm>
            <a:off x="1484310" y="1563757"/>
            <a:ext cx="10018713" cy="4227443"/>
          </a:xfrm>
        </p:spPr>
        <p:txBody>
          <a:bodyPr>
            <a:normAutofit fontScale="92500"/>
          </a:bodyPr>
          <a:lstStyle/>
          <a:p>
            <a:r>
              <a:rPr lang="en-US" dirty="0"/>
              <a:t>Meta description – HTML attribute that provides a brief summary of a webpage.</a:t>
            </a:r>
          </a:p>
          <a:p>
            <a:r>
              <a:rPr lang="en-US" dirty="0"/>
              <a:t>3 reasons why you need a meta description:</a:t>
            </a:r>
          </a:p>
          <a:p>
            <a:r>
              <a:rPr lang="en-US" dirty="0"/>
              <a:t>1. A meta description increases click through rates and visits from organic search.</a:t>
            </a:r>
          </a:p>
          <a:p>
            <a:r>
              <a:rPr lang="en-US" dirty="0"/>
              <a:t>2. A meta description gives the right people the right information at the right time.</a:t>
            </a:r>
          </a:p>
          <a:p>
            <a:r>
              <a:rPr lang="en-US" dirty="0"/>
              <a:t>3. A meta description increases visits from social media.</a:t>
            </a:r>
          </a:p>
          <a:p>
            <a:r>
              <a:rPr lang="en-US" dirty="0"/>
              <a:t>Great meta description can get people to click on your link.</a:t>
            </a:r>
          </a:p>
          <a:p>
            <a:r>
              <a:rPr lang="en-US" dirty="0"/>
              <a:t>They can help you when people conduct an advanced search.</a:t>
            </a:r>
            <a:endParaRPr lang="LID4096" dirty="0"/>
          </a:p>
        </p:txBody>
      </p:sp>
    </p:spTree>
    <p:extLst>
      <p:ext uri="{BB962C8B-B14F-4D97-AF65-F5344CB8AC3E}">
        <p14:creationId xmlns:p14="http://schemas.microsoft.com/office/powerpoint/2010/main" val="30886798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7565B-5678-4B23-B095-46E49F8907C8}"/>
              </a:ext>
            </a:extLst>
          </p:cNvPr>
          <p:cNvSpPr>
            <a:spLocks noGrp="1"/>
          </p:cNvSpPr>
          <p:nvPr>
            <p:ph type="title"/>
          </p:nvPr>
        </p:nvSpPr>
        <p:spPr>
          <a:xfrm>
            <a:off x="1484311" y="685801"/>
            <a:ext cx="10018713" cy="718930"/>
          </a:xfrm>
        </p:spPr>
        <p:txBody>
          <a:bodyPr/>
          <a:lstStyle/>
          <a:p>
            <a:r>
              <a:rPr lang="en-US" dirty="0"/>
              <a:t>Advanced Search.</a:t>
            </a:r>
            <a:endParaRPr lang="LID4096" dirty="0"/>
          </a:p>
        </p:txBody>
      </p:sp>
      <p:sp>
        <p:nvSpPr>
          <p:cNvPr id="3" name="Content Placeholder 2">
            <a:extLst>
              <a:ext uri="{FF2B5EF4-FFF2-40B4-BE49-F238E27FC236}">
                <a16:creationId xmlns:a16="http://schemas.microsoft.com/office/drawing/2014/main" id="{A1E54455-D11A-4186-9E45-3356D77E164A}"/>
              </a:ext>
            </a:extLst>
          </p:cNvPr>
          <p:cNvSpPr>
            <a:spLocks noGrp="1"/>
          </p:cNvSpPr>
          <p:nvPr>
            <p:ph idx="1"/>
          </p:nvPr>
        </p:nvSpPr>
        <p:spPr>
          <a:xfrm>
            <a:off x="1484310" y="1404731"/>
            <a:ext cx="10018713" cy="4386469"/>
          </a:xfrm>
        </p:spPr>
        <p:txBody>
          <a:bodyPr/>
          <a:lstStyle/>
          <a:p>
            <a:r>
              <a:rPr lang="en-US" dirty="0"/>
              <a:t>Allows people to specify or exclude terms  in search results.</a:t>
            </a:r>
          </a:p>
          <a:p>
            <a:r>
              <a:rPr lang="en-US" dirty="0"/>
              <a:t>How to conduct an  Advanced Search:</a:t>
            </a:r>
          </a:p>
          <a:p>
            <a:r>
              <a:rPr lang="en-US" dirty="0"/>
              <a:t>1. Explicit Phrase – Use quotes (“”) around the words that you want to appear.</a:t>
            </a:r>
          </a:p>
          <a:p>
            <a:r>
              <a:rPr lang="en-US" dirty="0"/>
              <a:t>2. Exclude words – Add a minus sign (-) before the word that you want to exclude.</a:t>
            </a:r>
          </a:p>
          <a:p>
            <a:r>
              <a:rPr lang="en-US" dirty="0"/>
              <a:t>3.This OR That – Add OR in all caps to view results for multiple search terms.</a:t>
            </a:r>
          </a:p>
          <a:p>
            <a:r>
              <a:rPr lang="en-US" dirty="0"/>
              <a:t>Your meta description drives social media traffic too.</a:t>
            </a:r>
            <a:endParaRPr lang="LID4096" dirty="0"/>
          </a:p>
        </p:txBody>
      </p:sp>
    </p:spTree>
    <p:extLst>
      <p:ext uri="{BB962C8B-B14F-4D97-AF65-F5344CB8AC3E}">
        <p14:creationId xmlns:p14="http://schemas.microsoft.com/office/powerpoint/2010/main" val="32552096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83CC5-2106-4ABA-B0EB-970A8488A12F}"/>
              </a:ext>
            </a:extLst>
          </p:cNvPr>
          <p:cNvSpPr>
            <a:spLocks noGrp="1"/>
          </p:cNvSpPr>
          <p:nvPr>
            <p:ph type="title"/>
          </p:nvPr>
        </p:nvSpPr>
        <p:spPr>
          <a:xfrm>
            <a:off x="1484311" y="685800"/>
            <a:ext cx="10018713" cy="798443"/>
          </a:xfrm>
        </p:spPr>
        <p:txBody>
          <a:bodyPr/>
          <a:lstStyle/>
          <a:p>
            <a:r>
              <a:rPr lang="en-US" dirty="0"/>
              <a:t>Best practices to write a meta description.</a:t>
            </a:r>
            <a:endParaRPr lang="LID4096" dirty="0"/>
          </a:p>
        </p:txBody>
      </p:sp>
      <p:sp>
        <p:nvSpPr>
          <p:cNvPr id="3" name="Content Placeholder 2">
            <a:extLst>
              <a:ext uri="{FF2B5EF4-FFF2-40B4-BE49-F238E27FC236}">
                <a16:creationId xmlns:a16="http://schemas.microsoft.com/office/drawing/2014/main" id="{DD42B212-9BC8-4D04-8668-F48718A47E6D}"/>
              </a:ext>
            </a:extLst>
          </p:cNvPr>
          <p:cNvSpPr>
            <a:spLocks noGrp="1"/>
          </p:cNvSpPr>
          <p:nvPr>
            <p:ph idx="1"/>
          </p:nvPr>
        </p:nvSpPr>
        <p:spPr>
          <a:xfrm>
            <a:off x="1484310" y="1484243"/>
            <a:ext cx="10018713" cy="4306957"/>
          </a:xfrm>
        </p:spPr>
        <p:txBody>
          <a:bodyPr/>
          <a:lstStyle/>
          <a:p>
            <a:r>
              <a:rPr lang="en-US" dirty="0"/>
              <a:t>1. Write compelling content.</a:t>
            </a:r>
          </a:p>
          <a:p>
            <a:r>
              <a:rPr lang="en-US" dirty="0"/>
              <a:t>2. Include one or two keywords.</a:t>
            </a:r>
          </a:p>
          <a:p>
            <a:r>
              <a:rPr lang="en-US" dirty="0"/>
              <a:t>3. Aim for 155-160 characters – meta description will be cut off if it is too long.</a:t>
            </a:r>
          </a:p>
          <a:p>
            <a:r>
              <a:rPr lang="en-US" dirty="0"/>
              <a:t>4. Avoid non-alphanumeric characters – They may be removed in the search engine.</a:t>
            </a:r>
          </a:p>
          <a:p>
            <a:r>
              <a:rPr lang="en-US" dirty="0"/>
              <a:t>Meta description is your chance to convey the value of your page to the viewers.</a:t>
            </a:r>
          </a:p>
          <a:p>
            <a:endParaRPr lang="LID4096" dirty="0"/>
          </a:p>
        </p:txBody>
      </p:sp>
    </p:spTree>
    <p:extLst>
      <p:ext uri="{BB962C8B-B14F-4D97-AF65-F5344CB8AC3E}">
        <p14:creationId xmlns:p14="http://schemas.microsoft.com/office/powerpoint/2010/main" val="1052386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03B29-7935-489D-B782-F7EDFFD61179}"/>
              </a:ext>
            </a:extLst>
          </p:cNvPr>
          <p:cNvSpPr>
            <a:spLocks noGrp="1"/>
          </p:cNvSpPr>
          <p:nvPr>
            <p:ph type="title"/>
          </p:nvPr>
        </p:nvSpPr>
        <p:spPr>
          <a:xfrm>
            <a:off x="646111" y="452718"/>
            <a:ext cx="9404723" cy="1336325"/>
          </a:xfrm>
        </p:spPr>
        <p:txBody>
          <a:bodyPr/>
          <a:lstStyle/>
          <a:p>
            <a:r>
              <a:rPr lang="en-US" dirty="0"/>
              <a:t>How do search engines rank your content?(Stages of ranking)</a:t>
            </a:r>
            <a:endParaRPr lang="LID4096" dirty="0"/>
          </a:p>
        </p:txBody>
      </p:sp>
      <p:sp>
        <p:nvSpPr>
          <p:cNvPr id="3" name="Content Placeholder 2">
            <a:extLst>
              <a:ext uri="{FF2B5EF4-FFF2-40B4-BE49-F238E27FC236}">
                <a16:creationId xmlns:a16="http://schemas.microsoft.com/office/drawing/2014/main" id="{741C527A-A86A-4B5B-B2DF-5BE1DB951952}"/>
              </a:ext>
            </a:extLst>
          </p:cNvPr>
          <p:cNvSpPr>
            <a:spLocks noGrp="1"/>
          </p:cNvSpPr>
          <p:nvPr>
            <p:ph idx="1"/>
          </p:nvPr>
        </p:nvSpPr>
        <p:spPr/>
        <p:txBody>
          <a:bodyPr/>
          <a:lstStyle/>
          <a:p>
            <a:r>
              <a:rPr lang="en-US" dirty="0"/>
              <a:t>Getting your content to rank highly in search engines depends on 2 things:</a:t>
            </a:r>
          </a:p>
          <a:p>
            <a:r>
              <a:rPr lang="en-US" dirty="0"/>
              <a:t>1. Improving discovery and relevance by creating high quality content on the topics you want to be known for.</a:t>
            </a:r>
          </a:p>
          <a:p>
            <a:r>
              <a:rPr lang="en-US" dirty="0"/>
              <a:t>2. Building authority by getting lots of high quality links to your website</a:t>
            </a:r>
          </a:p>
          <a:p>
            <a:r>
              <a:rPr lang="en-US" dirty="0"/>
              <a:t>Discovery, relevance and authority – 3 stages of how SEO works</a:t>
            </a:r>
          </a:p>
        </p:txBody>
      </p:sp>
    </p:spTree>
    <p:extLst>
      <p:ext uri="{BB962C8B-B14F-4D97-AF65-F5344CB8AC3E}">
        <p14:creationId xmlns:p14="http://schemas.microsoft.com/office/powerpoint/2010/main" val="235430883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E343A-26D5-4C31-9C20-ADFAD29C3A1D}"/>
              </a:ext>
            </a:extLst>
          </p:cNvPr>
          <p:cNvSpPr>
            <a:spLocks noGrp="1"/>
          </p:cNvSpPr>
          <p:nvPr>
            <p:ph type="title"/>
          </p:nvPr>
        </p:nvSpPr>
        <p:spPr>
          <a:xfrm>
            <a:off x="1484311" y="685800"/>
            <a:ext cx="10018713" cy="877957"/>
          </a:xfrm>
        </p:spPr>
        <p:txBody>
          <a:bodyPr/>
          <a:lstStyle/>
          <a:p>
            <a:r>
              <a:rPr lang="en-US" dirty="0"/>
              <a:t>Writing Descriptive  Link Text.</a:t>
            </a:r>
            <a:endParaRPr lang="LID4096" dirty="0"/>
          </a:p>
        </p:txBody>
      </p:sp>
      <p:sp>
        <p:nvSpPr>
          <p:cNvPr id="3" name="Content Placeholder 2">
            <a:extLst>
              <a:ext uri="{FF2B5EF4-FFF2-40B4-BE49-F238E27FC236}">
                <a16:creationId xmlns:a16="http://schemas.microsoft.com/office/drawing/2014/main" id="{786F704B-382F-495C-A958-AF775429F1FD}"/>
              </a:ext>
            </a:extLst>
          </p:cNvPr>
          <p:cNvSpPr>
            <a:spLocks noGrp="1"/>
          </p:cNvSpPr>
          <p:nvPr>
            <p:ph idx="1"/>
          </p:nvPr>
        </p:nvSpPr>
        <p:spPr>
          <a:xfrm>
            <a:off x="1484310" y="1563757"/>
            <a:ext cx="10018713" cy="4227443"/>
          </a:xfrm>
        </p:spPr>
        <p:txBody>
          <a:bodyPr/>
          <a:lstStyle/>
          <a:p>
            <a:r>
              <a:rPr lang="en-US" dirty="0"/>
              <a:t>Link description – The clickable words in a hyperlink.</a:t>
            </a:r>
          </a:p>
          <a:p>
            <a:r>
              <a:rPr lang="en-US" dirty="0"/>
              <a:t>They help users and  search engines better understand your content.</a:t>
            </a:r>
          </a:p>
          <a:p>
            <a:r>
              <a:rPr lang="en-US" dirty="0">
                <a:solidFill>
                  <a:srgbClr val="FF0000"/>
                </a:solidFill>
              </a:rPr>
              <a:t>The link description should describe  the content of the destination page.</a:t>
            </a:r>
          </a:p>
          <a:p>
            <a:r>
              <a:rPr lang="en-US" dirty="0"/>
              <a:t>Do not use words like click here or learn  more.</a:t>
            </a:r>
            <a:endParaRPr lang="LID4096" dirty="0"/>
          </a:p>
        </p:txBody>
      </p:sp>
    </p:spTree>
    <p:extLst>
      <p:ext uri="{BB962C8B-B14F-4D97-AF65-F5344CB8AC3E}">
        <p14:creationId xmlns:p14="http://schemas.microsoft.com/office/powerpoint/2010/main" val="1492364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68752-4007-48BD-AB1F-3F9FB5E8C2DB}"/>
              </a:ext>
            </a:extLst>
          </p:cNvPr>
          <p:cNvSpPr>
            <a:spLocks noGrp="1"/>
          </p:cNvSpPr>
          <p:nvPr>
            <p:ph type="title"/>
          </p:nvPr>
        </p:nvSpPr>
        <p:spPr>
          <a:xfrm>
            <a:off x="1484311" y="685800"/>
            <a:ext cx="10018713" cy="798443"/>
          </a:xfrm>
        </p:spPr>
        <p:txBody>
          <a:bodyPr/>
          <a:lstStyle/>
          <a:p>
            <a:r>
              <a:rPr lang="en-US" dirty="0"/>
              <a:t>Link Description Best Practices.</a:t>
            </a:r>
            <a:endParaRPr lang="LID4096" dirty="0"/>
          </a:p>
        </p:txBody>
      </p:sp>
      <p:sp>
        <p:nvSpPr>
          <p:cNvPr id="3" name="Content Placeholder 2">
            <a:extLst>
              <a:ext uri="{FF2B5EF4-FFF2-40B4-BE49-F238E27FC236}">
                <a16:creationId xmlns:a16="http://schemas.microsoft.com/office/drawing/2014/main" id="{B5A9B9B3-3FD8-4F73-87DE-6377A8B8E0D5}"/>
              </a:ext>
            </a:extLst>
          </p:cNvPr>
          <p:cNvSpPr>
            <a:spLocks noGrp="1"/>
          </p:cNvSpPr>
          <p:nvPr>
            <p:ph idx="1"/>
          </p:nvPr>
        </p:nvSpPr>
        <p:spPr>
          <a:xfrm>
            <a:off x="1484310" y="1484243"/>
            <a:ext cx="10018713" cy="4306957"/>
          </a:xfrm>
        </p:spPr>
        <p:txBody>
          <a:bodyPr/>
          <a:lstStyle/>
          <a:p>
            <a:r>
              <a:rPr lang="en-US" dirty="0"/>
              <a:t>Stay on topic – Do not use text that has no relation to page’s content.</a:t>
            </a:r>
          </a:p>
          <a:p>
            <a:r>
              <a:rPr lang="en-US" dirty="0"/>
              <a:t>Don’t use the page’s URL unless you are referencing a sites new address.</a:t>
            </a:r>
          </a:p>
          <a:p>
            <a:r>
              <a:rPr lang="en-US" dirty="0"/>
              <a:t>Keep descriptions concise – Aim for a few words or a short phrase.</a:t>
            </a:r>
          </a:p>
          <a:p>
            <a:r>
              <a:rPr lang="en-US" dirty="0"/>
              <a:t>Format links so that they are easy to spot.</a:t>
            </a:r>
          </a:p>
          <a:p>
            <a:endParaRPr lang="en-US" dirty="0"/>
          </a:p>
          <a:p>
            <a:endParaRPr lang="LID4096" dirty="0"/>
          </a:p>
        </p:txBody>
      </p:sp>
    </p:spTree>
    <p:extLst>
      <p:ext uri="{BB962C8B-B14F-4D97-AF65-F5344CB8AC3E}">
        <p14:creationId xmlns:p14="http://schemas.microsoft.com/office/powerpoint/2010/main" val="24424034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30E11-B196-4A67-B8C3-D0C83C19C042}"/>
              </a:ext>
            </a:extLst>
          </p:cNvPr>
          <p:cNvSpPr>
            <a:spLocks noGrp="1"/>
          </p:cNvSpPr>
          <p:nvPr>
            <p:ph type="title"/>
          </p:nvPr>
        </p:nvSpPr>
        <p:spPr>
          <a:xfrm>
            <a:off x="1484311" y="685801"/>
            <a:ext cx="10018713" cy="811696"/>
          </a:xfrm>
        </p:spPr>
        <p:txBody>
          <a:bodyPr/>
          <a:lstStyle/>
          <a:p>
            <a:r>
              <a:rPr lang="en-US" dirty="0"/>
              <a:t>Internal Linking.</a:t>
            </a:r>
            <a:endParaRPr lang="LID4096" dirty="0"/>
          </a:p>
        </p:txBody>
      </p:sp>
      <p:sp>
        <p:nvSpPr>
          <p:cNvPr id="3" name="Content Placeholder 2">
            <a:extLst>
              <a:ext uri="{FF2B5EF4-FFF2-40B4-BE49-F238E27FC236}">
                <a16:creationId xmlns:a16="http://schemas.microsoft.com/office/drawing/2014/main" id="{F0D9CE62-3EE4-46EE-A196-C2172287C183}"/>
              </a:ext>
            </a:extLst>
          </p:cNvPr>
          <p:cNvSpPr>
            <a:spLocks noGrp="1"/>
          </p:cNvSpPr>
          <p:nvPr>
            <p:ph idx="1"/>
          </p:nvPr>
        </p:nvSpPr>
        <p:spPr>
          <a:xfrm>
            <a:off x="1484310" y="1497497"/>
            <a:ext cx="10018713" cy="4293703"/>
          </a:xfrm>
        </p:spPr>
        <p:txBody>
          <a:bodyPr>
            <a:normAutofit fontScale="92500" lnSpcReduction="10000"/>
          </a:bodyPr>
          <a:lstStyle/>
          <a:p>
            <a:r>
              <a:rPr lang="en-US" dirty="0"/>
              <a:t>Internal linking – Any link from one page on your website to another page on your website.</a:t>
            </a:r>
          </a:p>
          <a:p>
            <a:r>
              <a:rPr lang="en-US" dirty="0"/>
              <a:t>Google uses internal links to discover your new site content.</a:t>
            </a:r>
          </a:p>
          <a:p>
            <a:r>
              <a:rPr lang="en-US" dirty="0"/>
              <a:t>Internal links pass authority from one page to another.</a:t>
            </a:r>
          </a:p>
          <a:p>
            <a:r>
              <a:rPr lang="en-US" dirty="0"/>
              <a:t>When you link to another page on your site you send link authority to that page.</a:t>
            </a:r>
          </a:p>
          <a:p>
            <a:r>
              <a:rPr lang="en-US" dirty="0"/>
              <a:t>Backlinks – Links from other websites to your site.</a:t>
            </a:r>
          </a:p>
          <a:p>
            <a:r>
              <a:rPr lang="en-US" dirty="0"/>
              <a:t>Right internal links help Google learn the following about your pages:</a:t>
            </a:r>
          </a:p>
          <a:p>
            <a:r>
              <a:rPr lang="en-US" dirty="0"/>
              <a:t>1. Relevance</a:t>
            </a:r>
          </a:p>
          <a:p>
            <a:r>
              <a:rPr lang="en-US" dirty="0"/>
              <a:t>2. Relationship to your other pages</a:t>
            </a:r>
          </a:p>
          <a:p>
            <a:r>
              <a:rPr lang="en-US" dirty="0"/>
              <a:t>3. Value</a:t>
            </a:r>
            <a:endParaRPr lang="LID4096" dirty="0"/>
          </a:p>
        </p:txBody>
      </p:sp>
    </p:spTree>
    <p:extLst>
      <p:ext uri="{BB962C8B-B14F-4D97-AF65-F5344CB8AC3E}">
        <p14:creationId xmlns:p14="http://schemas.microsoft.com/office/powerpoint/2010/main" val="42875891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81289-BDCA-4984-AD29-63E2702D20AA}"/>
              </a:ext>
            </a:extLst>
          </p:cNvPr>
          <p:cNvSpPr>
            <a:spLocks noGrp="1"/>
          </p:cNvSpPr>
          <p:nvPr>
            <p:ph type="title"/>
          </p:nvPr>
        </p:nvSpPr>
        <p:spPr>
          <a:xfrm>
            <a:off x="1484311" y="685801"/>
            <a:ext cx="10018713" cy="1275522"/>
          </a:xfrm>
        </p:spPr>
        <p:txBody>
          <a:bodyPr>
            <a:normAutofit fontScale="90000"/>
          </a:bodyPr>
          <a:lstStyle/>
          <a:p>
            <a:r>
              <a:rPr lang="en-US" dirty="0"/>
              <a:t>How to determine which pages should link to each other.</a:t>
            </a:r>
            <a:endParaRPr lang="LID4096" dirty="0"/>
          </a:p>
        </p:txBody>
      </p:sp>
      <p:sp>
        <p:nvSpPr>
          <p:cNvPr id="3" name="Content Placeholder 2">
            <a:extLst>
              <a:ext uri="{FF2B5EF4-FFF2-40B4-BE49-F238E27FC236}">
                <a16:creationId xmlns:a16="http://schemas.microsoft.com/office/drawing/2014/main" id="{249F97FD-0698-49E0-92C3-D74621360682}"/>
              </a:ext>
            </a:extLst>
          </p:cNvPr>
          <p:cNvSpPr>
            <a:spLocks noGrp="1"/>
          </p:cNvSpPr>
          <p:nvPr>
            <p:ph idx="1"/>
          </p:nvPr>
        </p:nvSpPr>
        <p:spPr>
          <a:xfrm>
            <a:off x="1484310" y="1828801"/>
            <a:ext cx="10018713" cy="3962400"/>
          </a:xfrm>
        </p:spPr>
        <p:txBody>
          <a:bodyPr>
            <a:normAutofit fontScale="70000" lnSpcReduction="20000"/>
          </a:bodyPr>
          <a:lstStyle/>
          <a:p>
            <a:r>
              <a:rPr lang="en-US" dirty="0"/>
              <a:t>Grouping the pages of your site into topic clusters – You can use a tool like </a:t>
            </a:r>
            <a:r>
              <a:rPr lang="en-US" dirty="0" err="1"/>
              <a:t>Ahrefs</a:t>
            </a:r>
            <a:r>
              <a:rPr lang="en-US" dirty="0"/>
              <a:t> site Audit to scan your website for broken  links that need fixing and find any orphan pages that no other pages link to.</a:t>
            </a:r>
          </a:p>
          <a:p>
            <a:r>
              <a:rPr lang="en-US" dirty="0"/>
              <a:t>Make sure that your internal links are follow links to ensure that search engines can follow links between  your pages.</a:t>
            </a:r>
          </a:p>
          <a:p>
            <a:r>
              <a:rPr lang="en-US" dirty="0"/>
              <a:t>Put yourself in your users shoes.</a:t>
            </a:r>
          </a:p>
          <a:p>
            <a:r>
              <a:rPr lang="en-US" dirty="0"/>
              <a:t>By improving user experience you will also improve your SEO.</a:t>
            </a:r>
          </a:p>
          <a:p>
            <a:endParaRPr lang="en-US" dirty="0"/>
          </a:p>
          <a:p>
            <a:r>
              <a:rPr lang="en-US" dirty="0"/>
              <a:t>SELECT a.`ID`,a.`ItemLookupCode`,a.`Description`,a.`DepartmentID`,a.`UnitOfMeasure`,a.`Price` FROM item a;</a:t>
            </a:r>
          </a:p>
          <a:p>
            <a:endParaRPr lang="en-US" dirty="0"/>
          </a:p>
          <a:p>
            <a:r>
              <a:rPr lang="en-US" dirty="0"/>
              <a:t>\images\9.jpg</a:t>
            </a:r>
          </a:p>
          <a:p>
            <a:r>
              <a:rPr lang="en-US" dirty="0"/>
              <a:t>\departments\1.jpg</a:t>
            </a:r>
            <a:endParaRPr lang="LID4096" dirty="0"/>
          </a:p>
        </p:txBody>
      </p:sp>
    </p:spTree>
    <p:extLst>
      <p:ext uri="{BB962C8B-B14F-4D97-AF65-F5344CB8AC3E}">
        <p14:creationId xmlns:p14="http://schemas.microsoft.com/office/powerpoint/2010/main" val="30825317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3B391-C35D-44B3-9C46-CF066462E012}"/>
              </a:ext>
            </a:extLst>
          </p:cNvPr>
          <p:cNvSpPr>
            <a:spLocks noGrp="1"/>
          </p:cNvSpPr>
          <p:nvPr>
            <p:ph type="title"/>
          </p:nvPr>
        </p:nvSpPr>
        <p:spPr>
          <a:xfrm>
            <a:off x="1484311" y="685800"/>
            <a:ext cx="10018713" cy="758687"/>
          </a:xfrm>
        </p:spPr>
        <p:txBody>
          <a:bodyPr/>
          <a:lstStyle/>
          <a:p>
            <a:r>
              <a:rPr lang="en-US" dirty="0"/>
              <a:t>URL structure</a:t>
            </a:r>
            <a:endParaRPr lang="LID4096" dirty="0"/>
          </a:p>
        </p:txBody>
      </p:sp>
      <p:sp>
        <p:nvSpPr>
          <p:cNvPr id="3" name="Content Placeholder 2">
            <a:extLst>
              <a:ext uri="{FF2B5EF4-FFF2-40B4-BE49-F238E27FC236}">
                <a16:creationId xmlns:a16="http://schemas.microsoft.com/office/drawing/2014/main" id="{3D6E6F1F-A372-4B01-96BF-99C3D39954EF}"/>
              </a:ext>
            </a:extLst>
          </p:cNvPr>
          <p:cNvSpPr>
            <a:spLocks noGrp="1"/>
          </p:cNvSpPr>
          <p:nvPr>
            <p:ph idx="1"/>
          </p:nvPr>
        </p:nvSpPr>
        <p:spPr>
          <a:xfrm>
            <a:off x="1484310" y="1444487"/>
            <a:ext cx="10018713" cy="4346713"/>
          </a:xfrm>
        </p:spPr>
        <p:txBody>
          <a:bodyPr/>
          <a:lstStyle/>
          <a:p>
            <a:r>
              <a:rPr lang="en-US" dirty="0"/>
              <a:t>URLs were designed to replace IP addresses, which computers use to communicate with servers. It makes the web easier to browse for humans.</a:t>
            </a:r>
          </a:p>
          <a:p>
            <a:r>
              <a:rPr lang="en-US" dirty="0"/>
              <a:t>Protocol, subdomain, domain name, top level domain, path.</a:t>
            </a:r>
          </a:p>
          <a:p>
            <a:r>
              <a:rPr lang="en-US" dirty="0"/>
              <a:t>Subdomain can be  any name. – you don’t always need it.</a:t>
            </a:r>
          </a:p>
          <a:p>
            <a:r>
              <a:rPr lang="en-US" dirty="0"/>
              <a:t>Your domain name should be the same as your business name if you are running a business website.</a:t>
            </a:r>
          </a:p>
          <a:p>
            <a:endParaRPr lang="LID4096" dirty="0"/>
          </a:p>
        </p:txBody>
      </p:sp>
    </p:spTree>
    <p:extLst>
      <p:ext uri="{BB962C8B-B14F-4D97-AF65-F5344CB8AC3E}">
        <p14:creationId xmlns:p14="http://schemas.microsoft.com/office/powerpoint/2010/main" val="2768202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7B8DC-447F-4D9D-AE75-E40C761B1E33}"/>
              </a:ext>
            </a:extLst>
          </p:cNvPr>
          <p:cNvSpPr>
            <a:spLocks noGrp="1"/>
          </p:cNvSpPr>
          <p:nvPr>
            <p:ph type="title"/>
          </p:nvPr>
        </p:nvSpPr>
        <p:spPr>
          <a:xfrm>
            <a:off x="1484311" y="685800"/>
            <a:ext cx="10018713" cy="771939"/>
          </a:xfrm>
        </p:spPr>
        <p:txBody>
          <a:bodyPr/>
          <a:lstStyle/>
          <a:p>
            <a:r>
              <a:rPr lang="en-US" dirty="0"/>
              <a:t>URLs affect your SEO in a few ways:</a:t>
            </a:r>
            <a:endParaRPr lang="LID4096" dirty="0"/>
          </a:p>
        </p:txBody>
      </p:sp>
      <p:sp>
        <p:nvSpPr>
          <p:cNvPr id="3" name="Content Placeholder 2">
            <a:extLst>
              <a:ext uri="{FF2B5EF4-FFF2-40B4-BE49-F238E27FC236}">
                <a16:creationId xmlns:a16="http://schemas.microsoft.com/office/drawing/2014/main" id="{C6883BB4-B46C-480D-B01E-7B645186E11C}"/>
              </a:ext>
            </a:extLst>
          </p:cNvPr>
          <p:cNvSpPr>
            <a:spLocks noGrp="1"/>
          </p:cNvSpPr>
          <p:nvPr>
            <p:ph idx="1"/>
          </p:nvPr>
        </p:nvSpPr>
        <p:spPr>
          <a:xfrm>
            <a:off x="1484310" y="1457739"/>
            <a:ext cx="10018713" cy="4333461"/>
          </a:xfrm>
        </p:spPr>
        <p:txBody>
          <a:bodyPr>
            <a:normAutofit lnSpcReduction="10000"/>
          </a:bodyPr>
          <a:lstStyle/>
          <a:p>
            <a:r>
              <a:rPr lang="en-US" dirty="0"/>
              <a:t>They improve the user experience.</a:t>
            </a:r>
          </a:p>
          <a:p>
            <a:r>
              <a:rPr lang="en-US" dirty="0"/>
              <a:t>They are a ranking factor in search engines.</a:t>
            </a:r>
          </a:p>
          <a:p>
            <a:r>
              <a:rPr lang="en-US" dirty="0"/>
              <a:t>They help users and search engines understand what your content is about.</a:t>
            </a:r>
          </a:p>
          <a:p>
            <a:r>
              <a:rPr lang="en-US" dirty="0"/>
              <a:t>- Best  practices for writing URLs:</a:t>
            </a:r>
          </a:p>
          <a:p>
            <a:r>
              <a:rPr lang="en-US" dirty="0"/>
              <a:t>Include your primary keyword.</a:t>
            </a:r>
          </a:p>
          <a:p>
            <a:r>
              <a:rPr lang="en-US" dirty="0"/>
              <a:t>Use hyphen between words.(helps to avoid a long string of words)</a:t>
            </a:r>
          </a:p>
          <a:p>
            <a:r>
              <a:rPr lang="en-US" dirty="0"/>
              <a:t>Keep them short and simple.</a:t>
            </a:r>
          </a:p>
          <a:p>
            <a:r>
              <a:rPr lang="en-US" dirty="0"/>
              <a:t>Describe the page contents.</a:t>
            </a:r>
          </a:p>
          <a:p>
            <a:r>
              <a:rPr lang="en-US" dirty="0"/>
              <a:t>Avoid spaces.</a:t>
            </a:r>
            <a:endParaRPr lang="LID4096" dirty="0"/>
          </a:p>
        </p:txBody>
      </p:sp>
    </p:spTree>
    <p:extLst>
      <p:ext uri="{BB962C8B-B14F-4D97-AF65-F5344CB8AC3E}">
        <p14:creationId xmlns:p14="http://schemas.microsoft.com/office/powerpoint/2010/main" val="19690090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CFDB5-E6BC-4749-B274-442AAECA16F2}"/>
              </a:ext>
            </a:extLst>
          </p:cNvPr>
          <p:cNvSpPr>
            <a:spLocks noGrp="1"/>
          </p:cNvSpPr>
          <p:nvPr>
            <p:ph type="title"/>
          </p:nvPr>
        </p:nvSpPr>
        <p:spPr>
          <a:xfrm>
            <a:off x="1484311" y="685800"/>
            <a:ext cx="10018713" cy="785191"/>
          </a:xfrm>
        </p:spPr>
        <p:txBody>
          <a:bodyPr/>
          <a:lstStyle/>
          <a:p>
            <a:r>
              <a:rPr lang="en-US" dirty="0"/>
              <a:t>Technical SEO basics.</a:t>
            </a:r>
            <a:endParaRPr lang="LID4096" dirty="0"/>
          </a:p>
        </p:txBody>
      </p:sp>
      <p:sp>
        <p:nvSpPr>
          <p:cNvPr id="3" name="Content Placeholder 2">
            <a:extLst>
              <a:ext uri="{FF2B5EF4-FFF2-40B4-BE49-F238E27FC236}">
                <a16:creationId xmlns:a16="http://schemas.microsoft.com/office/drawing/2014/main" id="{B74F5A34-2187-4BFD-ABF3-4836525D0F98}"/>
              </a:ext>
            </a:extLst>
          </p:cNvPr>
          <p:cNvSpPr>
            <a:spLocks noGrp="1"/>
          </p:cNvSpPr>
          <p:nvPr>
            <p:ph idx="1"/>
          </p:nvPr>
        </p:nvSpPr>
        <p:spPr>
          <a:xfrm>
            <a:off x="1484310" y="1470991"/>
            <a:ext cx="10018713" cy="4320209"/>
          </a:xfrm>
        </p:spPr>
        <p:txBody>
          <a:bodyPr>
            <a:normAutofit lnSpcReduction="10000"/>
          </a:bodyPr>
          <a:lstStyle/>
          <a:p>
            <a:r>
              <a:rPr lang="en-US" dirty="0"/>
              <a:t>Technical SEO is the practice of improving technical aspects of a website to help search engines crawl and index it more  effectively.</a:t>
            </a:r>
          </a:p>
          <a:p>
            <a:r>
              <a:rPr lang="en-US" dirty="0"/>
              <a:t>In order to rank in first place, you need strong technical SEO </a:t>
            </a:r>
          </a:p>
          <a:p>
            <a:r>
              <a:rPr lang="en-US" dirty="0"/>
              <a:t>- Basic technical SEO elements:</a:t>
            </a:r>
          </a:p>
          <a:p>
            <a:r>
              <a:rPr lang="en-US" dirty="0"/>
              <a:t>1. Robots.txt</a:t>
            </a:r>
          </a:p>
          <a:p>
            <a:r>
              <a:rPr lang="en-US" dirty="0"/>
              <a:t>2. Canonicalization</a:t>
            </a:r>
          </a:p>
          <a:p>
            <a:r>
              <a:rPr lang="en-US" dirty="0"/>
              <a:t>3. Protocols</a:t>
            </a:r>
          </a:p>
          <a:p>
            <a:r>
              <a:rPr lang="en-US" dirty="0"/>
              <a:t>4. Redirect codes</a:t>
            </a:r>
          </a:p>
          <a:p>
            <a:r>
              <a:rPr lang="en-US" dirty="0"/>
              <a:t>5.Site speed </a:t>
            </a:r>
            <a:endParaRPr lang="LID4096" dirty="0"/>
          </a:p>
        </p:txBody>
      </p:sp>
    </p:spTree>
    <p:extLst>
      <p:ext uri="{BB962C8B-B14F-4D97-AF65-F5344CB8AC3E}">
        <p14:creationId xmlns:p14="http://schemas.microsoft.com/office/powerpoint/2010/main" val="40827735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A3383-D5E2-4032-BFCE-88E190B1235C}"/>
              </a:ext>
            </a:extLst>
          </p:cNvPr>
          <p:cNvSpPr>
            <a:spLocks noGrp="1"/>
          </p:cNvSpPr>
          <p:nvPr>
            <p:ph type="title"/>
          </p:nvPr>
        </p:nvSpPr>
        <p:spPr/>
        <p:txBody>
          <a:bodyPr/>
          <a:lstStyle/>
          <a:p>
            <a:r>
              <a:rPr lang="en-US" dirty="0"/>
              <a:t>Structured Data</a:t>
            </a:r>
            <a:endParaRPr lang="LID4096" dirty="0"/>
          </a:p>
        </p:txBody>
      </p:sp>
      <p:sp>
        <p:nvSpPr>
          <p:cNvPr id="3" name="Content Placeholder 2">
            <a:extLst>
              <a:ext uri="{FF2B5EF4-FFF2-40B4-BE49-F238E27FC236}">
                <a16:creationId xmlns:a16="http://schemas.microsoft.com/office/drawing/2014/main" id="{A86D5265-6300-463D-8FF9-83B9CBC8C58E}"/>
              </a:ext>
            </a:extLst>
          </p:cNvPr>
          <p:cNvSpPr>
            <a:spLocks noGrp="1"/>
          </p:cNvSpPr>
          <p:nvPr>
            <p:ph idx="1"/>
          </p:nvPr>
        </p:nvSpPr>
        <p:spPr>
          <a:xfrm>
            <a:off x="1103312" y="1245704"/>
            <a:ext cx="8946541" cy="5002695"/>
          </a:xfrm>
        </p:spPr>
        <p:txBody>
          <a:bodyPr>
            <a:normAutofit fontScale="55000" lnSpcReduction="20000"/>
          </a:bodyPr>
          <a:lstStyle/>
          <a:p>
            <a:r>
              <a:rPr lang="en-US" dirty="0"/>
              <a:t>Resources:</a:t>
            </a:r>
          </a:p>
          <a:p>
            <a:r>
              <a:rPr lang="en-US" dirty="0"/>
              <a:t>Tool: </a:t>
            </a:r>
            <a:r>
              <a:rPr lang="en-US" dirty="0">
                <a:hlinkClick r:id="rId2"/>
              </a:rPr>
              <a:t>Google Structured Data Testing Tool</a:t>
            </a:r>
            <a:endParaRPr lang="en-US" dirty="0"/>
          </a:p>
          <a:p>
            <a:r>
              <a:rPr lang="en-US" dirty="0"/>
              <a:t>Tool: </a:t>
            </a:r>
            <a:r>
              <a:rPr lang="en-US" dirty="0">
                <a:hlinkClick r:id="rId3"/>
              </a:rPr>
              <a:t>Google Rich Results Test</a:t>
            </a:r>
            <a:endParaRPr lang="en-US" dirty="0"/>
          </a:p>
          <a:p>
            <a:r>
              <a:rPr lang="en-US" dirty="0"/>
              <a:t>Tool: </a:t>
            </a:r>
            <a:r>
              <a:rPr lang="en-US" dirty="0">
                <a:hlinkClick r:id="rId4"/>
              </a:rPr>
              <a:t>Schema Markup Generator</a:t>
            </a:r>
            <a:endParaRPr lang="en-US" dirty="0"/>
          </a:p>
          <a:p>
            <a:r>
              <a:rPr lang="en-US" dirty="0"/>
              <a:t>Website: </a:t>
            </a:r>
            <a:r>
              <a:rPr lang="en-US" dirty="0">
                <a:hlinkClick r:id="rId5"/>
              </a:rPr>
              <a:t>Schema.org</a:t>
            </a:r>
            <a:endParaRPr lang="en-US" dirty="0"/>
          </a:p>
          <a:p>
            <a:r>
              <a:rPr lang="en-US" dirty="0"/>
              <a:t>Tool: </a:t>
            </a:r>
            <a:r>
              <a:rPr lang="en-US" dirty="0">
                <a:hlinkClick r:id="rId6"/>
              </a:rPr>
              <a:t>WordPress Structured Data Plugins</a:t>
            </a:r>
            <a:endParaRPr lang="en-US" dirty="0"/>
          </a:p>
          <a:p>
            <a:r>
              <a:rPr lang="en-US" dirty="0"/>
              <a:t>Tool: </a:t>
            </a:r>
            <a:r>
              <a:rPr lang="en-US" dirty="0">
                <a:hlinkClick r:id="rId7"/>
              </a:rPr>
              <a:t>Google Structured Data Code Lab</a:t>
            </a:r>
            <a:endParaRPr lang="en-US" dirty="0"/>
          </a:p>
          <a:p>
            <a:r>
              <a:rPr lang="en-US" dirty="0"/>
              <a:t>Blog post: </a:t>
            </a:r>
            <a:r>
              <a:rPr lang="en-US" dirty="0">
                <a:hlinkClick r:id="rId8"/>
              </a:rPr>
              <a:t>JSON-LD for Beginners</a:t>
            </a:r>
            <a:endParaRPr lang="en-US" dirty="0"/>
          </a:p>
          <a:p>
            <a:r>
              <a:rPr lang="en-US" dirty="0"/>
              <a:t>Guide: </a:t>
            </a:r>
            <a:r>
              <a:rPr lang="en-US" dirty="0">
                <a:hlinkClick r:id="rId9"/>
              </a:rPr>
              <a:t>Google Search Gallery</a:t>
            </a:r>
            <a:endParaRPr lang="en-US" dirty="0"/>
          </a:p>
          <a:p>
            <a:r>
              <a:rPr lang="en-US" dirty="0"/>
              <a:t>Article: </a:t>
            </a:r>
            <a:r>
              <a:rPr lang="en-US" dirty="0">
                <a:hlinkClick r:id="rId10"/>
              </a:rPr>
              <a:t>A reintroduction to Google's featured snippets</a:t>
            </a:r>
            <a:endParaRPr lang="en-US" dirty="0"/>
          </a:p>
          <a:p>
            <a:r>
              <a:rPr lang="en-US" dirty="0"/>
              <a:t>Blog post: </a:t>
            </a:r>
            <a:r>
              <a:rPr lang="en-US" dirty="0">
                <a:hlinkClick r:id="rId11"/>
              </a:rPr>
              <a:t>Mega-SERP: A Visual Guide to Google</a:t>
            </a:r>
            <a:endParaRPr lang="en-US" dirty="0"/>
          </a:p>
          <a:p>
            <a:r>
              <a:rPr lang="en-US" dirty="0"/>
              <a:t>Blog post: </a:t>
            </a:r>
            <a:r>
              <a:rPr lang="en-US" dirty="0">
                <a:hlinkClick r:id="rId12"/>
              </a:rPr>
              <a:t>Your Cheat-Sheet for Compressing Images</a:t>
            </a:r>
            <a:endParaRPr lang="en-US" dirty="0"/>
          </a:p>
          <a:p>
            <a:r>
              <a:rPr lang="en-US" dirty="0"/>
              <a:t>Blog post: </a:t>
            </a:r>
            <a:r>
              <a:rPr lang="en-US" dirty="0">
                <a:hlinkClick r:id="rId13"/>
              </a:rPr>
              <a:t>How to Resize an Image without Losing Quality</a:t>
            </a:r>
            <a:endParaRPr lang="en-US" dirty="0"/>
          </a:p>
          <a:p>
            <a:r>
              <a:rPr lang="en-US" dirty="0"/>
              <a:t>Blog post: </a:t>
            </a:r>
            <a:r>
              <a:rPr lang="en-US" dirty="0">
                <a:hlinkClick r:id="rId14"/>
              </a:rPr>
              <a:t>Image Alt Text: What It Is, How to Write It, and Why it Matters to SEO</a:t>
            </a:r>
            <a:endParaRPr lang="en-US" dirty="0"/>
          </a:p>
          <a:p>
            <a:r>
              <a:rPr lang="en-US" dirty="0"/>
              <a:t>Blog post: </a:t>
            </a:r>
            <a:r>
              <a:rPr lang="en-US" dirty="0">
                <a:hlinkClick r:id="rId15"/>
              </a:rPr>
              <a:t>A Comprehensive Guide to Local SEO in 2021</a:t>
            </a:r>
            <a:endParaRPr lang="en-US" dirty="0"/>
          </a:p>
          <a:p>
            <a:br>
              <a:rPr lang="en-US" dirty="0"/>
            </a:br>
            <a:endParaRPr lang="LID4096" dirty="0"/>
          </a:p>
        </p:txBody>
      </p:sp>
    </p:spTree>
    <p:extLst>
      <p:ext uri="{BB962C8B-B14F-4D97-AF65-F5344CB8AC3E}">
        <p14:creationId xmlns:p14="http://schemas.microsoft.com/office/powerpoint/2010/main" val="196438142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9B8B8-3B45-4504-B163-5ECAAE25C35C}"/>
              </a:ext>
            </a:extLst>
          </p:cNvPr>
          <p:cNvSpPr>
            <a:spLocks noGrp="1"/>
          </p:cNvSpPr>
          <p:nvPr>
            <p:ph type="title"/>
          </p:nvPr>
        </p:nvSpPr>
        <p:spPr>
          <a:xfrm>
            <a:off x="646111" y="452718"/>
            <a:ext cx="9404723" cy="912256"/>
          </a:xfrm>
        </p:spPr>
        <p:txBody>
          <a:bodyPr/>
          <a:lstStyle/>
          <a:p>
            <a:r>
              <a:rPr lang="en-US" dirty="0"/>
              <a:t>How to create an SEO strategy</a:t>
            </a:r>
            <a:endParaRPr lang="LID4096" dirty="0"/>
          </a:p>
        </p:txBody>
      </p:sp>
      <p:sp>
        <p:nvSpPr>
          <p:cNvPr id="3" name="Content Placeholder 2">
            <a:extLst>
              <a:ext uri="{FF2B5EF4-FFF2-40B4-BE49-F238E27FC236}">
                <a16:creationId xmlns:a16="http://schemas.microsoft.com/office/drawing/2014/main" id="{178CB35B-2107-456A-95F6-2A758F6C5906}"/>
              </a:ext>
            </a:extLst>
          </p:cNvPr>
          <p:cNvSpPr>
            <a:spLocks noGrp="1"/>
          </p:cNvSpPr>
          <p:nvPr>
            <p:ph idx="1"/>
          </p:nvPr>
        </p:nvSpPr>
        <p:spPr>
          <a:xfrm>
            <a:off x="1103312" y="1364974"/>
            <a:ext cx="8946541" cy="4883425"/>
          </a:xfrm>
        </p:spPr>
        <p:txBody>
          <a:bodyPr>
            <a:normAutofit fontScale="92500" lnSpcReduction="10000"/>
          </a:bodyPr>
          <a:lstStyle/>
          <a:p>
            <a:r>
              <a:rPr lang="en-US" dirty="0"/>
              <a:t>SEO has its own hierarchy of needs.</a:t>
            </a:r>
          </a:p>
          <a:p>
            <a:r>
              <a:rPr lang="en-US" dirty="0"/>
              <a:t>MOZLOW’S HIERARCHY OF SEO NEEDS.</a:t>
            </a:r>
          </a:p>
          <a:p>
            <a:r>
              <a:rPr lang="en-US" dirty="0"/>
              <a:t>7. Snippet/schema markup – to standout in SERPs.</a:t>
            </a:r>
          </a:p>
          <a:p>
            <a:r>
              <a:rPr lang="en-US" dirty="0"/>
              <a:t>6. Title, URL and Description – to draw high CTR in the rankings.</a:t>
            </a:r>
          </a:p>
          <a:p>
            <a:r>
              <a:rPr lang="en-US" dirty="0"/>
              <a:t>5. Shareworthy content – that earns links citation and amplification.</a:t>
            </a:r>
          </a:p>
          <a:p>
            <a:r>
              <a:rPr lang="en-US" dirty="0"/>
              <a:t>4. Great UX – including a fast load speed, ease of use and compelling UI on any device.</a:t>
            </a:r>
          </a:p>
          <a:p>
            <a:r>
              <a:rPr lang="en-US" dirty="0"/>
              <a:t>3. Keyboard optimized – to attract searchers and engines.</a:t>
            </a:r>
          </a:p>
          <a:p>
            <a:r>
              <a:rPr lang="en-US" dirty="0"/>
              <a:t>2. Compelling content – that answer’s the searcher’s query.</a:t>
            </a:r>
          </a:p>
          <a:p>
            <a:r>
              <a:rPr lang="en-US" dirty="0"/>
              <a:t>1. Crawl accessibility – so engines can reach and index your page.</a:t>
            </a:r>
          </a:p>
          <a:p>
            <a:r>
              <a:rPr lang="en-US" dirty="0"/>
              <a:t>You need to fulfill the bottom tiers of the pyramid before you move up.</a:t>
            </a:r>
            <a:endParaRPr lang="LID4096" dirty="0"/>
          </a:p>
        </p:txBody>
      </p:sp>
    </p:spTree>
    <p:extLst>
      <p:ext uri="{BB962C8B-B14F-4D97-AF65-F5344CB8AC3E}">
        <p14:creationId xmlns:p14="http://schemas.microsoft.com/office/powerpoint/2010/main" val="297554089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724A2A-6821-46BA-945D-1D61D9EDCE03}"/>
              </a:ext>
            </a:extLst>
          </p:cNvPr>
          <p:cNvSpPr>
            <a:spLocks noGrp="1"/>
          </p:cNvSpPr>
          <p:nvPr>
            <p:ph idx="1"/>
          </p:nvPr>
        </p:nvSpPr>
        <p:spPr>
          <a:xfrm>
            <a:off x="1484310" y="556591"/>
            <a:ext cx="10018713" cy="5234609"/>
          </a:xfrm>
        </p:spPr>
        <p:txBody>
          <a:bodyPr/>
          <a:lstStyle/>
          <a:p>
            <a:pPr algn="just"/>
            <a:r>
              <a:rPr lang="en-US" dirty="0"/>
              <a:t>SEO strategy depends on several factors:</a:t>
            </a:r>
          </a:p>
          <a:p>
            <a:pPr algn="just"/>
            <a:r>
              <a:rPr lang="en-US" dirty="0"/>
              <a:t>1. How established is your business online.</a:t>
            </a:r>
          </a:p>
          <a:p>
            <a:pPr algn="just"/>
            <a:r>
              <a:rPr lang="en-US" dirty="0"/>
              <a:t>2. What resources do you have to dedicate to SEO.</a:t>
            </a:r>
          </a:p>
          <a:p>
            <a:pPr algn="just"/>
            <a:r>
              <a:rPr lang="en-US" dirty="0"/>
              <a:t>3. What industry are you in.</a:t>
            </a:r>
          </a:p>
          <a:p>
            <a:pPr algn="just"/>
            <a:r>
              <a:rPr lang="en-US" dirty="0"/>
              <a:t>A healthy SEO approach balances building relevance and building authority. </a:t>
            </a:r>
            <a:r>
              <a:rPr lang="en-US" dirty="0" err="1"/>
              <a:t>i.e</a:t>
            </a:r>
            <a:r>
              <a:rPr lang="en-US" dirty="0"/>
              <a:t> creating high quality relevant  content while also building high quality back links.</a:t>
            </a:r>
          </a:p>
          <a:p>
            <a:pPr algn="just"/>
            <a:r>
              <a:rPr lang="en-US" dirty="0"/>
              <a:t>Balancing  the two depends on how much authority your website has.</a:t>
            </a:r>
            <a:endParaRPr lang="LID4096" dirty="0"/>
          </a:p>
        </p:txBody>
      </p:sp>
    </p:spTree>
    <p:extLst>
      <p:ext uri="{BB962C8B-B14F-4D97-AF65-F5344CB8AC3E}">
        <p14:creationId xmlns:p14="http://schemas.microsoft.com/office/powerpoint/2010/main" val="43513056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807DD-C225-4753-955E-5A80A8C6241B}"/>
              </a:ext>
            </a:extLst>
          </p:cNvPr>
          <p:cNvSpPr>
            <a:spLocks noGrp="1"/>
          </p:cNvSpPr>
          <p:nvPr>
            <p:ph type="title"/>
          </p:nvPr>
        </p:nvSpPr>
        <p:spPr>
          <a:xfrm>
            <a:off x="1484311" y="685801"/>
            <a:ext cx="10018713" cy="1010477"/>
          </a:xfrm>
        </p:spPr>
        <p:txBody>
          <a:bodyPr>
            <a:normAutofit fontScale="90000"/>
          </a:bodyPr>
          <a:lstStyle/>
          <a:p>
            <a:r>
              <a:rPr lang="en-US" dirty="0"/>
              <a:t>Determining goals for your website and establishing KPIs</a:t>
            </a:r>
            <a:endParaRPr lang="LID4096" dirty="0"/>
          </a:p>
        </p:txBody>
      </p:sp>
      <p:sp>
        <p:nvSpPr>
          <p:cNvPr id="3" name="Content Placeholder 2">
            <a:extLst>
              <a:ext uri="{FF2B5EF4-FFF2-40B4-BE49-F238E27FC236}">
                <a16:creationId xmlns:a16="http://schemas.microsoft.com/office/drawing/2014/main" id="{3EF5D4B8-9E96-41F2-BA1E-62A1C5F6AC37}"/>
              </a:ext>
            </a:extLst>
          </p:cNvPr>
          <p:cNvSpPr>
            <a:spLocks noGrp="1"/>
          </p:cNvSpPr>
          <p:nvPr>
            <p:ph idx="1"/>
          </p:nvPr>
        </p:nvSpPr>
        <p:spPr>
          <a:xfrm>
            <a:off x="1484310" y="2001079"/>
            <a:ext cx="10018713" cy="3790122"/>
          </a:xfrm>
        </p:spPr>
        <p:txBody>
          <a:bodyPr>
            <a:normAutofit lnSpcReduction="10000"/>
          </a:bodyPr>
          <a:lstStyle/>
          <a:p>
            <a:r>
              <a:rPr lang="en-US" dirty="0"/>
              <a:t>By setting goals you can determine if your SEO efforts are paying off</a:t>
            </a:r>
          </a:p>
          <a:p>
            <a:r>
              <a:rPr lang="en-US" dirty="0"/>
              <a:t>GOALS FOR A WEBSITE.</a:t>
            </a:r>
          </a:p>
          <a:p>
            <a:r>
              <a:rPr lang="en-US" dirty="0"/>
              <a:t>1. Do you want to increase organic traffic.</a:t>
            </a:r>
          </a:p>
          <a:p>
            <a:r>
              <a:rPr lang="en-US" dirty="0"/>
              <a:t>2. Do you want to increase the number of leads from your website.</a:t>
            </a:r>
          </a:p>
          <a:p>
            <a:r>
              <a:rPr lang="en-US" dirty="0"/>
              <a:t>3. Do you want  to design a mobile – optimized website.</a:t>
            </a:r>
          </a:p>
          <a:p>
            <a:r>
              <a:rPr lang="en-US" dirty="0"/>
              <a:t>4. Do you want to make sure your website is accessible for those with disabilities.</a:t>
            </a:r>
          </a:p>
          <a:p>
            <a:r>
              <a:rPr lang="en-US" dirty="0"/>
              <a:t>It is important to set SMART goals</a:t>
            </a:r>
            <a:endParaRPr lang="LID4096" dirty="0"/>
          </a:p>
        </p:txBody>
      </p:sp>
    </p:spTree>
    <p:extLst>
      <p:ext uri="{BB962C8B-B14F-4D97-AF65-F5344CB8AC3E}">
        <p14:creationId xmlns:p14="http://schemas.microsoft.com/office/powerpoint/2010/main" val="390506466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FEE1E-8AAB-4D45-8D42-ED463C4735FC}"/>
              </a:ext>
            </a:extLst>
          </p:cNvPr>
          <p:cNvSpPr>
            <a:spLocks noGrp="1"/>
          </p:cNvSpPr>
          <p:nvPr>
            <p:ph type="title"/>
          </p:nvPr>
        </p:nvSpPr>
        <p:spPr>
          <a:xfrm>
            <a:off x="1484311" y="685801"/>
            <a:ext cx="10018713" cy="811695"/>
          </a:xfrm>
        </p:spPr>
        <p:txBody>
          <a:bodyPr/>
          <a:lstStyle/>
          <a:p>
            <a:r>
              <a:rPr lang="en-US" dirty="0"/>
              <a:t>KPIs – Key Performance Indicators</a:t>
            </a:r>
            <a:endParaRPr lang="LID4096" dirty="0"/>
          </a:p>
        </p:txBody>
      </p:sp>
      <p:sp>
        <p:nvSpPr>
          <p:cNvPr id="3" name="Content Placeholder 2">
            <a:extLst>
              <a:ext uri="{FF2B5EF4-FFF2-40B4-BE49-F238E27FC236}">
                <a16:creationId xmlns:a16="http://schemas.microsoft.com/office/drawing/2014/main" id="{651066FE-4724-4E69-90B7-387112518EF6}"/>
              </a:ext>
            </a:extLst>
          </p:cNvPr>
          <p:cNvSpPr>
            <a:spLocks noGrp="1"/>
          </p:cNvSpPr>
          <p:nvPr>
            <p:ph idx="1"/>
          </p:nvPr>
        </p:nvSpPr>
        <p:spPr>
          <a:xfrm>
            <a:off x="1484310" y="1497497"/>
            <a:ext cx="10018713" cy="4293704"/>
          </a:xfrm>
        </p:spPr>
        <p:txBody>
          <a:bodyPr>
            <a:normAutofit fontScale="85000" lnSpcReduction="20000"/>
          </a:bodyPr>
          <a:lstStyle/>
          <a:p>
            <a:r>
              <a:rPr lang="en-US" dirty="0"/>
              <a:t>They are the critical indicators of progress towards a particular goal.</a:t>
            </a:r>
          </a:p>
          <a:p>
            <a:r>
              <a:rPr lang="en-US" dirty="0"/>
              <a:t>Important  indicators to consider include:</a:t>
            </a:r>
          </a:p>
          <a:p>
            <a:r>
              <a:rPr lang="en-US" dirty="0"/>
              <a:t>1. Organic traffic</a:t>
            </a:r>
          </a:p>
          <a:p>
            <a:r>
              <a:rPr lang="en-US" dirty="0"/>
              <a:t>2. Keyword ranking</a:t>
            </a:r>
          </a:p>
          <a:p>
            <a:r>
              <a:rPr lang="en-US" dirty="0"/>
              <a:t>3. Conversion rate </a:t>
            </a:r>
          </a:p>
          <a:p>
            <a:r>
              <a:rPr lang="en-US" dirty="0"/>
              <a:t>4. Bounce rate</a:t>
            </a:r>
          </a:p>
          <a:p>
            <a:r>
              <a:rPr lang="en-US" dirty="0"/>
              <a:t>5. Page load time</a:t>
            </a:r>
          </a:p>
          <a:p>
            <a:r>
              <a:rPr lang="en-US" dirty="0"/>
              <a:t>6. Back links built</a:t>
            </a:r>
          </a:p>
          <a:p>
            <a:r>
              <a:rPr lang="en-US" dirty="0"/>
              <a:t>Once  you know your goals, you can establish your KPIs.</a:t>
            </a:r>
          </a:p>
          <a:p>
            <a:r>
              <a:rPr lang="en-US" dirty="0"/>
              <a:t>Focus on your users – don’t focus on ”doing SEO”.</a:t>
            </a:r>
          </a:p>
          <a:p>
            <a:r>
              <a:rPr lang="en-US" dirty="0"/>
              <a:t>Know your audience. Know what they are searching for. </a:t>
            </a:r>
            <a:endParaRPr lang="LID4096" dirty="0"/>
          </a:p>
        </p:txBody>
      </p:sp>
    </p:spTree>
    <p:extLst>
      <p:ext uri="{BB962C8B-B14F-4D97-AF65-F5344CB8AC3E}">
        <p14:creationId xmlns:p14="http://schemas.microsoft.com/office/powerpoint/2010/main" val="156100419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DD945-B16E-4B20-BF01-F02466D2D8D4}"/>
              </a:ext>
            </a:extLst>
          </p:cNvPr>
          <p:cNvSpPr>
            <a:spLocks noGrp="1"/>
          </p:cNvSpPr>
          <p:nvPr>
            <p:ph type="title"/>
          </p:nvPr>
        </p:nvSpPr>
        <p:spPr>
          <a:xfrm>
            <a:off x="1484311" y="685801"/>
            <a:ext cx="10018713" cy="665922"/>
          </a:xfrm>
        </p:spPr>
        <p:txBody>
          <a:bodyPr>
            <a:normAutofit fontScale="90000"/>
          </a:bodyPr>
          <a:lstStyle/>
          <a:p>
            <a:r>
              <a:rPr lang="en-US" dirty="0"/>
              <a:t>How to measure your website’s SEO authority.</a:t>
            </a:r>
            <a:endParaRPr lang="LID4096" dirty="0"/>
          </a:p>
        </p:txBody>
      </p:sp>
      <p:sp>
        <p:nvSpPr>
          <p:cNvPr id="3" name="Content Placeholder 2">
            <a:extLst>
              <a:ext uri="{FF2B5EF4-FFF2-40B4-BE49-F238E27FC236}">
                <a16:creationId xmlns:a16="http://schemas.microsoft.com/office/drawing/2014/main" id="{E1F9E7E2-6C13-4E6B-82BC-5FCF56C2321E}"/>
              </a:ext>
            </a:extLst>
          </p:cNvPr>
          <p:cNvSpPr>
            <a:spLocks noGrp="1"/>
          </p:cNvSpPr>
          <p:nvPr>
            <p:ph idx="1"/>
          </p:nvPr>
        </p:nvSpPr>
        <p:spPr>
          <a:xfrm>
            <a:off x="1484310" y="1351723"/>
            <a:ext cx="10018713" cy="4439477"/>
          </a:xfrm>
        </p:spPr>
        <p:txBody>
          <a:bodyPr/>
          <a:lstStyle/>
          <a:p>
            <a:r>
              <a:rPr lang="en-US" dirty="0"/>
              <a:t>Measuring authority comes down to link volume and quality.</a:t>
            </a:r>
          </a:p>
          <a:p>
            <a:r>
              <a:rPr lang="en-US" dirty="0"/>
              <a:t>Links are key indicators of a websites SEO authority.</a:t>
            </a:r>
          </a:p>
          <a:p>
            <a:r>
              <a:rPr lang="en-US" dirty="0"/>
              <a:t>You need to analyze your backlink profile.</a:t>
            </a:r>
          </a:p>
          <a:p>
            <a:r>
              <a:rPr lang="en-US" dirty="0">
                <a:solidFill>
                  <a:schemeClr val="accent1">
                    <a:lumMod val="50000"/>
                  </a:schemeClr>
                </a:solidFill>
              </a:rPr>
              <a:t>Backlink Profile – </a:t>
            </a:r>
            <a:r>
              <a:rPr lang="en-US" dirty="0"/>
              <a:t>A list of sites currently linking to your site</a:t>
            </a:r>
          </a:p>
          <a:p>
            <a:r>
              <a:rPr lang="en-US" dirty="0"/>
              <a:t>A backlink profile measures:</a:t>
            </a:r>
          </a:p>
          <a:p>
            <a:r>
              <a:rPr lang="en-US" dirty="0"/>
              <a:t>1. The number of inbound links to your website.</a:t>
            </a:r>
          </a:p>
          <a:p>
            <a:r>
              <a:rPr lang="en-US" dirty="0"/>
              <a:t>2. The number of unique domains that link to your website.</a:t>
            </a:r>
          </a:p>
          <a:p>
            <a:r>
              <a:rPr lang="en-US" dirty="0"/>
              <a:t>3. The quality of those links – depends on how authoritative the webpages that link to your site are.</a:t>
            </a:r>
            <a:endParaRPr lang="LID4096" dirty="0"/>
          </a:p>
        </p:txBody>
      </p:sp>
    </p:spTree>
    <p:extLst>
      <p:ext uri="{BB962C8B-B14F-4D97-AF65-F5344CB8AC3E}">
        <p14:creationId xmlns:p14="http://schemas.microsoft.com/office/powerpoint/2010/main" val="398376064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BEEF0-81CC-487B-AC43-04915B9E4622}"/>
              </a:ext>
            </a:extLst>
          </p:cNvPr>
          <p:cNvSpPr>
            <a:spLocks noGrp="1"/>
          </p:cNvSpPr>
          <p:nvPr>
            <p:ph type="title"/>
          </p:nvPr>
        </p:nvSpPr>
        <p:spPr/>
        <p:txBody>
          <a:bodyPr/>
          <a:lstStyle/>
          <a:p>
            <a:r>
              <a:rPr lang="en-US" dirty="0"/>
              <a:t>Tools to analyze your backlink profile.</a:t>
            </a:r>
            <a:endParaRPr lang="LID4096" dirty="0"/>
          </a:p>
        </p:txBody>
      </p:sp>
      <p:sp>
        <p:nvSpPr>
          <p:cNvPr id="3" name="Content Placeholder 2">
            <a:extLst>
              <a:ext uri="{FF2B5EF4-FFF2-40B4-BE49-F238E27FC236}">
                <a16:creationId xmlns:a16="http://schemas.microsoft.com/office/drawing/2014/main" id="{34CF9D6F-B2C2-4C3B-862D-E95FF5AF86A2}"/>
              </a:ext>
            </a:extLst>
          </p:cNvPr>
          <p:cNvSpPr>
            <a:spLocks noGrp="1"/>
          </p:cNvSpPr>
          <p:nvPr>
            <p:ph idx="1"/>
          </p:nvPr>
        </p:nvSpPr>
        <p:spPr/>
        <p:txBody>
          <a:bodyPr/>
          <a:lstStyle/>
          <a:p>
            <a:r>
              <a:rPr lang="en-US" dirty="0"/>
              <a:t>1. MOZ</a:t>
            </a:r>
          </a:p>
          <a:p>
            <a:r>
              <a:rPr lang="en-US" dirty="0"/>
              <a:t>2. </a:t>
            </a:r>
            <a:r>
              <a:rPr lang="en-US" dirty="0" err="1"/>
              <a:t>Semrush</a:t>
            </a:r>
            <a:endParaRPr lang="en-US" dirty="0"/>
          </a:p>
          <a:p>
            <a:r>
              <a:rPr lang="en-US" dirty="0"/>
              <a:t>3. Majestic</a:t>
            </a:r>
          </a:p>
          <a:p>
            <a:r>
              <a:rPr lang="en-US" dirty="0"/>
              <a:t>4. </a:t>
            </a:r>
            <a:r>
              <a:rPr lang="en-US" dirty="0" err="1"/>
              <a:t>Ahrefs</a:t>
            </a:r>
            <a:r>
              <a:rPr lang="en-US" dirty="0"/>
              <a:t>.</a:t>
            </a:r>
          </a:p>
          <a:p>
            <a:r>
              <a:rPr lang="en-US" dirty="0"/>
              <a:t>Free version of MOZ – Open Site Explorer.</a:t>
            </a:r>
            <a:endParaRPr lang="LID4096" dirty="0"/>
          </a:p>
        </p:txBody>
      </p:sp>
    </p:spTree>
    <p:extLst>
      <p:ext uri="{BB962C8B-B14F-4D97-AF65-F5344CB8AC3E}">
        <p14:creationId xmlns:p14="http://schemas.microsoft.com/office/powerpoint/2010/main" val="282487058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8BB434"/>
      </a:accent1>
      <a:accent2>
        <a:srgbClr val="33A583"/>
      </a:accent2>
      <a:accent3>
        <a:srgbClr val="3594B4"/>
      </a:accent3>
      <a:accent4>
        <a:srgbClr val="6063B4"/>
      </a:accent4>
      <a:accent5>
        <a:srgbClr val="D35731"/>
      </a:accent5>
      <a:accent6>
        <a:srgbClr val="EBAC4B"/>
      </a:accent6>
      <a:hlink>
        <a:srgbClr val="65AD30"/>
      </a:hlink>
      <a:folHlink>
        <a:srgbClr val="8ED25B"/>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1A9F9826-882C-40B9-8F38-5A3B8CFD196D}"/>
    </a:ext>
  </a:extLst>
</a:theme>
</file>

<file path=docProps/app.xml><?xml version="1.0" encoding="utf-8"?>
<Properties xmlns="http://schemas.openxmlformats.org/officeDocument/2006/extended-properties" xmlns:vt="http://schemas.openxmlformats.org/officeDocument/2006/docPropsVTypes">
  <Template>TM03457496[[fn=Parallax]]</Template>
  <TotalTime>29189</TotalTime>
  <Words>2891</Words>
  <Application>Microsoft Office PowerPoint</Application>
  <PresentationFormat>Widescreen</PresentationFormat>
  <Paragraphs>251</Paragraphs>
  <Slides>37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37</vt:i4>
      </vt:variant>
    </vt:vector>
  </HeadingPairs>
  <TitlesOfParts>
    <vt:vector size="40" baseType="lpstr">
      <vt:lpstr>Arial</vt:lpstr>
      <vt:lpstr>Corbel</vt:lpstr>
      <vt:lpstr>Parallax</vt:lpstr>
      <vt:lpstr>SEARCH ENGINE OPTIMIZATION</vt:lpstr>
      <vt:lpstr>Why is SEO Important?</vt:lpstr>
      <vt:lpstr>How do search engines rank your content?(Stages of ranking)</vt:lpstr>
      <vt:lpstr>How to create an SEO strategy</vt:lpstr>
      <vt:lpstr>PowerPoint Presentation</vt:lpstr>
      <vt:lpstr>Determining goals for your website and establishing KPIs</vt:lpstr>
      <vt:lpstr>KPIs – Key Performance Indicators</vt:lpstr>
      <vt:lpstr>How to measure your website’s SEO authority.</vt:lpstr>
      <vt:lpstr>Tools to analyze your backlink profile.</vt:lpstr>
      <vt:lpstr>On Page and Technical SEO</vt:lpstr>
      <vt:lpstr>Google’s “How search works” report states:</vt:lpstr>
      <vt:lpstr>On Page SEO Elements</vt:lpstr>
      <vt:lpstr>Page Heading Tag.</vt:lpstr>
      <vt:lpstr>Best Practices for Page Headings.</vt:lpstr>
      <vt:lpstr>Title Tags.</vt:lpstr>
      <vt:lpstr>Best Practices for Title Tags.</vt:lpstr>
      <vt:lpstr>External Links</vt:lpstr>
      <vt:lpstr>Allowing Google to index your pages.</vt:lpstr>
      <vt:lpstr>How google finds your content</vt:lpstr>
      <vt:lpstr>How to know which of your pages are already being indexed by google.</vt:lpstr>
      <vt:lpstr>An XML sitemap includes 4 key elements.</vt:lpstr>
      <vt:lpstr>Example of an XML sitemap</vt:lpstr>
      <vt:lpstr>Roles involved  in structuring a website’s sitemap.</vt:lpstr>
      <vt:lpstr>After planning how your website will be organized you will:</vt:lpstr>
      <vt:lpstr>Screaming Frog</vt:lpstr>
      <vt:lpstr>How to submit your sitemap to google.</vt:lpstr>
      <vt:lpstr>Writing and editing meta descriptions.</vt:lpstr>
      <vt:lpstr>Advanced Search.</vt:lpstr>
      <vt:lpstr>Best practices to write a meta description.</vt:lpstr>
      <vt:lpstr>Writing Descriptive  Link Text.</vt:lpstr>
      <vt:lpstr>Link Description Best Practices.</vt:lpstr>
      <vt:lpstr>Internal Linking.</vt:lpstr>
      <vt:lpstr>How to determine which pages should link to each other.</vt:lpstr>
      <vt:lpstr>URL structure</vt:lpstr>
      <vt:lpstr>URLs affect your SEO in a few ways:</vt:lpstr>
      <vt:lpstr>Technical SEO basics.</vt:lpstr>
      <vt:lpstr>Structured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SEARCH ENGINE OPTIMIZATION</dc:title>
  <dc:creator>sir</dc:creator>
  <cp:lastModifiedBy>sir</cp:lastModifiedBy>
  <cp:revision>59</cp:revision>
  <dcterms:created xsi:type="dcterms:W3CDTF">2024-03-22T08:26:59Z</dcterms:created>
  <dcterms:modified xsi:type="dcterms:W3CDTF">2024-05-03T16:06:20Z</dcterms:modified>
</cp:coreProperties>
</file>