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3" r:id="rId3"/>
    <p:sldId id="384" r:id="rId4"/>
    <p:sldId id="385" r:id="rId5"/>
    <p:sldId id="278" r:id="rId6"/>
    <p:sldId id="428" r:id="rId7"/>
    <p:sldId id="257" r:id="rId8"/>
    <p:sldId id="258" r:id="rId9"/>
    <p:sldId id="259" r:id="rId10"/>
    <p:sldId id="432" r:id="rId11"/>
    <p:sldId id="433" r:id="rId12"/>
    <p:sldId id="434" r:id="rId13"/>
    <p:sldId id="430" r:id="rId14"/>
    <p:sldId id="436" r:id="rId15"/>
    <p:sldId id="435" r:id="rId16"/>
    <p:sldId id="437" r:id="rId17"/>
    <p:sldId id="438" r:id="rId18"/>
    <p:sldId id="439" r:id="rId19"/>
    <p:sldId id="440" r:id="rId20"/>
    <p:sldId id="441" r:id="rId21"/>
    <p:sldId id="442" r:id="rId22"/>
    <p:sldId id="4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3" autoAdjust="0"/>
    <p:restoredTop sz="94660"/>
  </p:normalViewPr>
  <p:slideViewPr>
    <p:cSldViewPr snapToGrid="0">
      <p:cViewPr varScale="1">
        <p:scale>
          <a:sx n="54" d="100"/>
          <a:sy n="54" d="100"/>
        </p:scale>
        <p:origin x="17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C637D-E1A4-4354-BB5A-6F624B8977C6}" type="datetimeFigureOut">
              <a:rPr lang="en-US" smtClean="0"/>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15F4B-74B1-427E-8C6E-A995029D54BE}" type="slidenum">
              <a:rPr lang="en-US" smtClean="0"/>
              <a:t>‹#›</a:t>
            </a:fld>
            <a:endParaRPr lang="en-US"/>
          </a:p>
        </p:txBody>
      </p:sp>
    </p:spTree>
    <p:extLst>
      <p:ext uri="{BB962C8B-B14F-4D97-AF65-F5344CB8AC3E}">
        <p14:creationId xmlns:p14="http://schemas.microsoft.com/office/powerpoint/2010/main" val="1619602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56731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814930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81493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67136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A93B-7F39-C54C-C500-7B1DC9DD48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7B2EA-718D-CEC0-18AC-2F3445C68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A2CE69-434D-8608-2C3F-576DA22E2FC0}"/>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5" name="Footer Placeholder 4">
            <a:extLst>
              <a:ext uri="{FF2B5EF4-FFF2-40B4-BE49-F238E27FC236}">
                <a16:creationId xmlns:a16="http://schemas.microsoft.com/office/drawing/2014/main" id="{1118B88D-6F6A-19BD-2366-65F018FC1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80CDE-4136-83A0-B6C3-2AF3397D5B2E}"/>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228722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C24C-D6AD-8977-86CD-4E8A05289B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E83080-2ED0-ED19-164A-E279AD6928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78FC6-DE0E-DCFD-65BF-3976957EF88C}"/>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5" name="Footer Placeholder 4">
            <a:extLst>
              <a:ext uri="{FF2B5EF4-FFF2-40B4-BE49-F238E27FC236}">
                <a16:creationId xmlns:a16="http://schemas.microsoft.com/office/drawing/2014/main" id="{77BA51A7-98B4-CCCE-72F8-1BC72A8CE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71333-DE59-7451-B18A-DED44F3BFDDF}"/>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232118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7E931-C98A-FF88-DF33-244AB11F31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4EAFB9-73EB-9BDC-91FA-25AC1150F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E517A-2C24-4AF2-B465-A934DC9EB94B}"/>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5" name="Footer Placeholder 4">
            <a:extLst>
              <a:ext uri="{FF2B5EF4-FFF2-40B4-BE49-F238E27FC236}">
                <a16:creationId xmlns:a16="http://schemas.microsoft.com/office/drawing/2014/main" id="{46F12E76-5369-FA74-9339-07848888E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6603A-764B-AFF8-4909-AD5423A58A89}"/>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1964707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1895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33975954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ED50-B282-BB43-3954-BB880F05A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AC8F7-D484-494A-16D1-1A56266CEA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239A7-88F4-C164-AAF9-F015A21F8F73}"/>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5" name="Footer Placeholder 4">
            <a:extLst>
              <a:ext uri="{FF2B5EF4-FFF2-40B4-BE49-F238E27FC236}">
                <a16:creationId xmlns:a16="http://schemas.microsoft.com/office/drawing/2014/main" id="{F3035A13-164D-4A53-E43C-3C7D5689D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05B17-ECCE-F964-978D-3C3CF1F1E1FB}"/>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149546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1020-285C-7078-88FB-368C1116C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E5DFF-F814-6443-2CCD-EC3AAFF727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3EE5C-520C-EA7B-9970-230BBAE09424}"/>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5" name="Footer Placeholder 4">
            <a:extLst>
              <a:ext uri="{FF2B5EF4-FFF2-40B4-BE49-F238E27FC236}">
                <a16:creationId xmlns:a16="http://schemas.microsoft.com/office/drawing/2014/main" id="{509FE0E2-A529-316F-58B7-D7F852090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D1D0D-023A-D609-8465-FA79E4E38D21}"/>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198879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AF5D-CBCF-0111-90C6-F3E1465E03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B2689-7404-63B8-962D-F0CFCE9653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1D09FD-BD6E-8436-EF9E-67814702E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F405F-C09C-649C-35CC-EB3658CD24C3}"/>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6" name="Footer Placeholder 5">
            <a:extLst>
              <a:ext uri="{FF2B5EF4-FFF2-40B4-BE49-F238E27FC236}">
                <a16:creationId xmlns:a16="http://schemas.microsoft.com/office/drawing/2014/main" id="{83145FC6-A354-013A-62F0-1E76E6E1D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E0F32-15BF-F072-2831-38998ACEF354}"/>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197833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080-D1FB-47AE-3F2C-725DBB18A4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50A60F-10F6-4ED5-00EE-88969ABD9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853133-5993-1B77-C195-FE51E582A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41FF5-A61A-47A6-BE17-6CC99B6FB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6E0C9-D0CF-919A-E29B-528242E36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9C14C7-1D13-F59A-356C-70666C6D1457}"/>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8" name="Footer Placeholder 7">
            <a:extLst>
              <a:ext uri="{FF2B5EF4-FFF2-40B4-BE49-F238E27FC236}">
                <a16:creationId xmlns:a16="http://schemas.microsoft.com/office/drawing/2014/main" id="{7524B02C-9FFC-3FCD-4CC9-7292567119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FE1890-BD4E-3A27-B075-77D4AFABE997}"/>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304566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74AD-BAA4-AFA4-2FE7-295B7D3B4F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2DD59B-4922-C8C3-D6FA-629828C8D15C}"/>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4" name="Footer Placeholder 3">
            <a:extLst>
              <a:ext uri="{FF2B5EF4-FFF2-40B4-BE49-F238E27FC236}">
                <a16:creationId xmlns:a16="http://schemas.microsoft.com/office/drawing/2014/main" id="{CAAB5B26-9D85-0C42-8E53-7FE9928EF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914F75-5E19-7303-DAD2-EF9EA0DBB516}"/>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107911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46C39-CFC1-BB7D-7863-8CD07EBEE663}"/>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3" name="Footer Placeholder 2">
            <a:extLst>
              <a:ext uri="{FF2B5EF4-FFF2-40B4-BE49-F238E27FC236}">
                <a16:creationId xmlns:a16="http://schemas.microsoft.com/office/drawing/2014/main" id="{937DD54E-F89E-DF5C-BDCF-D06044116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3264AB-E929-7DED-EF29-DA7B3A04EC3C}"/>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199196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A726-1DE8-967D-79E9-37894947F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DD5BC-9613-3BC1-471F-601A26A90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A31A3-E463-D077-057A-B89054FFE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60DB4-1B29-FAF7-0ECD-90AAB510A896}"/>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6" name="Footer Placeholder 5">
            <a:extLst>
              <a:ext uri="{FF2B5EF4-FFF2-40B4-BE49-F238E27FC236}">
                <a16:creationId xmlns:a16="http://schemas.microsoft.com/office/drawing/2014/main" id="{3C2D8485-8322-06FF-D22F-9E8FDAABE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E4353-3E6B-5E86-007F-32929C1E6F34}"/>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249125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9AEF-5C7D-4C41-C91A-C1B6E4A56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CF9161-36EA-3659-0274-D37310E29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4D43F-E214-7582-0709-1C0C7A803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9A108-3CFA-BE35-815A-53A5905B8E55}"/>
              </a:ext>
            </a:extLst>
          </p:cNvPr>
          <p:cNvSpPr>
            <a:spLocks noGrp="1"/>
          </p:cNvSpPr>
          <p:nvPr>
            <p:ph type="dt" sz="half" idx="10"/>
          </p:nvPr>
        </p:nvSpPr>
        <p:spPr/>
        <p:txBody>
          <a:bodyPr/>
          <a:lstStyle/>
          <a:p>
            <a:fld id="{0FB14B6B-D87D-4A8A-8360-F2805243DC12}" type="datetimeFigureOut">
              <a:rPr lang="en-US" smtClean="0"/>
              <a:t>4/12/2024</a:t>
            </a:fld>
            <a:endParaRPr lang="en-US"/>
          </a:p>
        </p:txBody>
      </p:sp>
      <p:sp>
        <p:nvSpPr>
          <p:cNvPr id="6" name="Footer Placeholder 5">
            <a:extLst>
              <a:ext uri="{FF2B5EF4-FFF2-40B4-BE49-F238E27FC236}">
                <a16:creationId xmlns:a16="http://schemas.microsoft.com/office/drawing/2014/main" id="{D0744091-8B72-DB76-28A2-5951FCC32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99069-1427-CEE1-366F-A2D7E2A4986A}"/>
              </a:ext>
            </a:extLst>
          </p:cNvPr>
          <p:cNvSpPr>
            <a:spLocks noGrp="1"/>
          </p:cNvSpPr>
          <p:nvPr>
            <p:ph type="sldNum" sz="quarter" idx="12"/>
          </p:nvPr>
        </p:nvSpPr>
        <p:spPr/>
        <p:txBody>
          <a:bodyPr/>
          <a:lstStyle/>
          <a:p>
            <a:fld id="{BB047B00-2462-4C27-AA00-BAE5381A4A77}" type="slidenum">
              <a:rPr lang="en-US" smtClean="0"/>
              <a:t>‹#›</a:t>
            </a:fld>
            <a:endParaRPr lang="en-US"/>
          </a:p>
        </p:txBody>
      </p:sp>
    </p:spTree>
    <p:extLst>
      <p:ext uri="{BB962C8B-B14F-4D97-AF65-F5344CB8AC3E}">
        <p14:creationId xmlns:p14="http://schemas.microsoft.com/office/powerpoint/2010/main" val="160637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ED09E-B455-4D9F-C311-0FB1FBF9D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8113AB-9FE5-D05A-6B8D-E941188AE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9C31-2C7E-1C12-0130-8190BE1D8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B14B6B-D87D-4A8A-8360-F2805243DC12}" type="datetimeFigureOut">
              <a:rPr lang="en-US" smtClean="0"/>
              <a:t>4/12/2024</a:t>
            </a:fld>
            <a:endParaRPr lang="en-US"/>
          </a:p>
        </p:txBody>
      </p:sp>
      <p:sp>
        <p:nvSpPr>
          <p:cNvPr id="5" name="Footer Placeholder 4">
            <a:extLst>
              <a:ext uri="{FF2B5EF4-FFF2-40B4-BE49-F238E27FC236}">
                <a16:creationId xmlns:a16="http://schemas.microsoft.com/office/drawing/2014/main" id="{20CE310C-126E-2E33-B708-8CE86B78C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A75D7D-50A6-9FAD-585C-D999F70D9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047B00-2462-4C27-AA00-BAE5381A4A77}" type="slidenum">
              <a:rPr lang="en-US" smtClean="0"/>
              <a:t>‹#›</a:t>
            </a:fld>
            <a:endParaRPr lang="en-US"/>
          </a:p>
        </p:txBody>
      </p:sp>
    </p:spTree>
    <p:extLst>
      <p:ext uri="{BB962C8B-B14F-4D97-AF65-F5344CB8AC3E}">
        <p14:creationId xmlns:p14="http://schemas.microsoft.com/office/powerpoint/2010/main" val="208835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6200-F1C6-E2D7-2CA2-116600773AA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EF51D58-72CB-5C1B-2A4C-176799B84D97}"/>
              </a:ext>
            </a:extLst>
          </p:cNvPr>
          <p:cNvSpPr>
            <a:spLocks noGrp="1"/>
          </p:cNvSpPr>
          <p:nvPr>
            <p:ph type="subTitle" idx="1"/>
          </p:nvPr>
        </p:nvSpPr>
        <p:spPr>
          <a:xfrm>
            <a:off x="0" y="3602038"/>
            <a:ext cx="12192000" cy="3255962"/>
          </a:xfrm>
        </p:spPr>
        <p:txBody>
          <a:bodyPr>
            <a:normAutofit/>
          </a:bodyPr>
          <a:lstStyle/>
          <a:p>
            <a:r>
              <a:rPr lang="en-US" sz="3600" b="1" dirty="0"/>
              <a:t>CUSTOMER SEGMENTATION PROJECT</a:t>
            </a:r>
            <a:br>
              <a:rPr lang="en-US" sz="3600" b="1" dirty="0"/>
            </a:br>
            <a:r>
              <a:rPr lang="en-US" sz="3600" b="1" dirty="0"/>
              <a:t>BY </a:t>
            </a:r>
          </a:p>
          <a:p>
            <a:br>
              <a:rPr lang="en-US" sz="3600" b="1" dirty="0"/>
            </a:br>
            <a:r>
              <a:rPr lang="en-US" sz="3600" b="1" dirty="0"/>
              <a:t>OMOGBEME ANGELA</a:t>
            </a:r>
            <a:br>
              <a:rPr lang="en-US" sz="3600" b="1" dirty="0"/>
            </a:br>
            <a:r>
              <a:rPr lang="en-US" sz="3600" b="1" dirty="0"/>
              <a:t>CHIDERA ONOH</a:t>
            </a:r>
            <a:br>
              <a:rPr lang="en-US" sz="3600" b="1" dirty="0"/>
            </a:br>
            <a:r>
              <a:rPr lang="en-US" sz="3600" b="1" dirty="0"/>
              <a:t>ESTHER MAKANDAH</a:t>
            </a:r>
          </a:p>
        </p:txBody>
      </p:sp>
      <p:pic>
        <p:nvPicPr>
          <p:cNvPr id="5" name="Picture 4" descr="A grocery store with shelves of produce&#10;&#10;Description automatically generated">
            <a:extLst>
              <a:ext uri="{FF2B5EF4-FFF2-40B4-BE49-F238E27FC236}">
                <a16:creationId xmlns:a16="http://schemas.microsoft.com/office/drawing/2014/main" id="{405DB8F9-C142-0A72-7A4D-5E41E75B1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 y="173037"/>
            <a:ext cx="12135972" cy="3255963"/>
          </a:xfrm>
          <a:prstGeom prst="rect">
            <a:avLst/>
          </a:prstGeom>
        </p:spPr>
      </p:pic>
    </p:spTree>
    <p:extLst>
      <p:ext uri="{BB962C8B-B14F-4D97-AF65-F5344CB8AC3E}">
        <p14:creationId xmlns:p14="http://schemas.microsoft.com/office/powerpoint/2010/main" val="250905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C1C3BCD-8E9A-A21C-3F2B-B31833D63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76" y="781050"/>
            <a:ext cx="11905130"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15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a:extLst>
              <a:ext uri="{FF2B5EF4-FFF2-40B4-BE49-F238E27FC236}">
                <a16:creationId xmlns:a16="http://schemas.microsoft.com/office/drawing/2014/main" id="{8DF79919-7ACC-330C-E9C9-143CBC9F5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12432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29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043360C4-9376-31F6-D746-B58DEC0C6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32528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87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p:txBody>
          <a:bodyPr/>
          <a:lstStyle/>
          <a:p>
            <a:r>
              <a:rPr lang="en-US" dirty="0">
                <a:solidFill>
                  <a:schemeClr val="bg1">
                    <a:lumMod val="95000"/>
                    <a:lumOff val="5000"/>
                  </a:schemeClr>
                </a:solidFill>
              </a:rPr>
              <a:t>CALCULATING THE NUMBER OF CLUSTERS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1"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9218" name="Picture 2">
            <a:extLst>
              <a:ext uri="{FF2B5EF4-FFF2-40B4-BE49-F238E27FC236}">
                <a16:creationId xmlns:a16="http://schemas.microsoft.com/office/drawing/2014/main" id="{4213FE7B-9DC1-AEEB-59E5-4FD38AF16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9" y="2179534"/>
            <a:ext cx="11873681" cy="419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7AA7-31FA-2918-4393-F06AE1393E59}"/>
              </a:ext>
            </a:extLst>
          </p:cNvPr>
          <p:cNvSpPr>
            <a:spLocks noGrp="1"/>
          </p:cNvSpPr>
          <p:nvPr>
            <p:ph type="ctrTitle"/>
          </p:nvPr>
        </p:nvSpPr>
        <p:spPr>
          <a:xfrm>
            <a:off x="1524000" y="530692"/>
            <a:ext cx="9144000" cy="477837"/>
          </a:xfrm>
        </p:spPr>
        <p:txBody>
          <a:bodyPr>
            <a:normAutofit fontScale="90000"/>
          </a:bodyPr>
          <a:lstStyle/>
          <a:p>
            <a:r>
              <a:rPr lang="en-US" sz="4400" b="1" dirty="0">
                <a:latin typeface="Arial" panose="020B0604020202020204" pitchFamily="34" charset="0"/>
                <a:cs typeface="Arial" panose="020B0604020202020204" pitchFamily="34" charset="0"/>
              </a:rPr>
              <a:t>FINDINGS</a:t>
            </a:r>
          </a:p>
        </p:txBody>
      </p:sp>
      <p:sp>
        <p:nvSpPr>
          <p:cNvPr id="3" name="Subtitle 2">
            <a:extLst>
              <a:ext uri="{FF2B5EF4-FFF2-40B4-BE49-F238E27FC236}">
                <a16:creationId xmlns:a16="http://schemas.microsoft.com/office/drawing/2014/main" id="{E83A7865-40A4-43B6-35AC-F227C9BDC81B}"/>
              </a:ext>
            </a:extLst>
          </p:cNvPr>
          <p:cNvSpPr>
            <a:spLocks noGrp="1"/>
          </p:cNvSpPr>
          <p:nvPr>
            <p:ph type="subTitle" idx="1"/>
          </p:nvPr>
        </p:nvSpPr>
        <p:spPr>
          <a:xfrm>
            <a:off x="304800" y="1398493"/>
            <a:ext cx="11528612" cy="5289177"/>
          </a:xfrm>
        </p:spPr>
        <p:txBody>
          <a:bodyPr>
            <a:normAutofit/>
          </a:bodyPr>
          <a:lstStyle/>
          <a:p>
            <a:pPr marL="342900" indent="-342900" algn="l">
              <a:buFont typeface="Wingdings" panose="05000000000000000000" pitchFamily="2" charset="2"/>
              <a:buChar char="§"/>
            </a:pPr>
            <a:r>
              <a:rPr lang="en-US" dirty="0">
                <a:latin typeface="Arial" panose="020B0604020202020204" pitchFamily="34" charset="0"/>
                <a:cs typeface="Arial" panose="020B0604020202020204" pitchFamily="34" charset="0"/>
              </a:rPr>
              <a:t>The customers population is mainly segmented by age, marital status, profession, and purchasing power.</a:t>
            </a:r>
          </a:p>
          <a:p>
            <a:pPr marL="342900" indent="-342900" algn="l">
              <a:buFont typeface="Wingdings" panose="05000000000000000000" pitchFamily="2" charset="2"/>
              <a:buChar char="§"/>
            </a:pPr>
            <a:r>
              <a:rPr lang="en-US" dirty="0">
                <a:latin typeface="Arial" panose="020B0604020202020204" pitchFamily="34" charset="0"/>
                <a:cs typeface="Arial" panose="020B0604020202020204" pitchFamily="34" charset="0"/>
              </a:rPr>
              <a:t>The data is segmented into 4 clusters.</a:t>
            </a:r>
          </a:p>
          <a:p>
            <a:pPr marL="342900" indent="-342900" algn="l">
              <a:buFont typeface="Wingdings" panose="05000000000000000000" pitchFamily="2" charset="2"/>
              <a:buChar char="§"/>
            </a:pPr>
            <a:r>
              <a:rPr lang="en-US" dirty="0">
                <a:latin typeface="Arial" panose="020B0604020202020204" pitchFamily="34" charset="0"/>
                <a:cs typeface="Arial" panose="020B0604020202020204" pitchFamily="34" charset="0"/>
              </a:rPr>
              <a:t>Cluster 0: Single people from the arts and entertainment sectors with low purchasing power.</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Cluster 1: Middle-aged, married people in the arts sector with average purchasing power.</a:t>
            </a:r>
          </a:p>
          <a:p>
            <a:pPr marL="342900" indent="-342900" algn="l">
              <a:buFont typeface="Wingdings" panose="05000000000000000000" pitchFamily="2" charset="2"/>
              <a:buChar char="§"/>
            </a:pPr>
            <a:r>
              <a:rPr lang="en-US" dirty="0">
                <a:latin typeface="Arial" panose="020B0604020202020204" pitchFamily="34" charset="0"/>
                <a:cs typeface="Arial" panose="020B0604020202020204" pitchFamily="34" charset="0"/>
              </a:rPr>
              <a:t>Cluster 2: Young, single people without higher education and with low purchasing power.</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Cluster 3: Older, married people with well-paying jobs and a high purchasing power.</a:t>
            </a:r>
          </a:p>
          <a:p>
            <a:pPr marL="342900" indent="-342900" algn="l">
              <a:buFont typeface="Wingdings" panose="05000000000000000000" pitchFamily="2" charset="2"/>
              <a:buChar char="§"/>
            </a:pPr>
            <a:r>
              <a:rPr lang="en-US" dirty="0">
                <a:latin typeface="Arial" panose="020B0604020202020204" pitchFamily="34" charset="0"/>
                <a:cs typeface="Arial" panose="020B0604020202020204" pitchFamily="34" charset="0"/>
              </a:rPr>
              <a:t>Artists within the age of 41-60 and 26-40 has the highest numbers of customers </a:t>
            </a:r>
            <a:r>
              <a:rPr lang="en-US" dirty="0" err="1">
                <a:latin typeface="Arial" panose="020B0604020202020204" pitchFamily="34" charset="0"/>
                <a:cs typeface="Arial" panose="020B0604020202020204" pitchFamily="34" charset="0"/>
              </a:rPr>
              <a:t>totalling</a:t>
            </a:r>
            <a:r>
              <a:rPr lang="en-US" dirty="0">
                <a:latin typeface="Arial" panose="020B0604020202020204" pitchFamily="34" charset="0"/>
                <a:cs typeface="Arial" panose="020B0604020202020204" pitchFamily="34" charset="0"/>
              </a:rPr>
              <a:t>(2,245) followed by healthcare workers within the ages of 18.25</a:t>
            </a: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040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p:txBody>
          <a:bodyPr/>
          <a:lstStyle/>
          <a:p>
            <a:r>
              <a:rPr lang="en-US" dirty="0">
                <a:solidFill>
                  <a:schemeClr val="bg1">
                    <a:lumMod val="95000"/>
                    <a:lumOff val="5000"/>
                  </a:schemeClr>
                </a:solidFill>
                <a:latin typeface="Arial" panose="020B0604020202020204" pitchFamily="34" charset="0"/>
                <a:cs typeface="Arial" panose="020B0604020202020204" pitchFamily="34" charset="0"/>
              </a:rPr>
              <a:t>RECOMMENDATIONS</a:t>
            </a:r>
            <a:endParaRPr lang="en-US" dirty="0">
              <a:solidFill>
                <a:schemeClr val="bg1">
                  <a:lumMod val="95000"/>
                  <a:lumOff val="5000"/>
                </a:schemeClr>
              </a:solidFill>
            </a:endParaRP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968353" y="2191404"/>
            <a:ext cx="10873740" cy="3699328"/>
          </a:xfrm>
        </p:spPr>
        <p:txBody>
          <a:bodyPr>
            <a:normAutofit/>
          </a:bodyPr>
          <a:lstStyle/>
          <a:p>
            <a:pPr marL="0" indent="0">
              <a:buNone/>
            </a:pPr>
            <a:r>
              <a:rPr lang="en-US" sz="2800" dirty="0">
                <a:solidFill>
                  <a:srgbClr val="0D0D0D"/>
                </a:solidFill>
                <a:latin typeface="Arial" panose="020B0604020202020204" pitchFamily="34" charset="0"/>
                <a:cs typeface="Arial" panose="020B0604020202020204" pitchFamily="34" charset="0"/>
              </a:rPr>
              <a:t>While individuals in the Artists profession currently represent the largest customer segment, it is imperative to delve deeper into additional factors such as annual income and purchasing power to ascertain their impact on overall profitability. Understanding these variables will provide valuable insights into the potential value added by different customer segments, </a:t>
            </a:r>
            <a:endParaRPr lang="en-US" sz="2800" b="0" i="0" dirty="0">
              <a:solidFill>
                <a:srgbClr val="0D0D0D"/>
              </a:solidFill>
              <a:effectLst/>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1"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94967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A811-1403-65EF-D0EE-457552E9D236}"/>
              </a:ext>
            </a:extLst>
          </p:cNvPr>
          <p:cNvSpPr>
            <a:spLocks noGrp="1"/>
          </p:cNvSpPr>
          <p:nvPr>
            <p:ph type="title"/>
          </p:nvPr>
        </p:nvSpPr>
        <p:spPr>
          <a:xfrm>
            <a:off x="838200" y="365125"/>
            <a:ext cx="10515600" cy="746499"/>
          </a:xfrm>
        </p:spPr>
        <p:txBody>
          <a:bodyPr/>
          <a:lstStyle/>
          <a:p>
            <a:r>
              <a:rPr lang="en-US" b="1" dirty="0"/>
              <a:t>LINES OF CODE</a:t>
            </a:r>
          </a:p>
        </p:txBody>
      </p:sp>
      <p:sp>
        <p:nvSpPr>
          <p:cNvPr id="3" name="Content Placeholder 2">
            <a:extLst>
              <a:ext uri="{FF2B5EF4-FFF2-40B4-BE49-F238E27FC236}">
                <a16:creationId xmlns:a16="http://schemas.microsoft.com/office/drawing/2014/main" id="{096441DD-1E10-ACFF-8DF6-39E71ED8F7DC}"/>
              </a:ext>
            </a:extLst>
          </p:cNvPr>
          <p:cNvSpPr>
            <a:spLocks noGrp="1"/>
          </p:cNvSpPr>
          <p:nvPr>
            <p:ph idx="1"/>
          </p:nvPr>
        </p:nvSpPr>
        <p:spPr>
          <a:xfrm>
            <a:off x="658906" y="1164665"/>
            <a:ext cx="11353800" cy="5328210"/>
          </a:xfrm>
        </p:spPr>
        <p:txBody>
          <a:bodyPr>
            <a:noAutofit/>
          </a:bodyPr>
          <a:lstStyle/>
          <a:p>
            <a:r>
              <a:rPr lang="en-US" sz="2400" b="1" dirty="0">
                <a:latin typeface="Arial" panose="020B0604020202020204" pitchFamily="34" charset="0"/>
                <a:cs typeface="Arial" panose="020B0604020202020204" pitchFamily="34" charset="0"/>
              </a:rPr>
              <a:t># import all the necessary libraries</a:t>
            </a:r>
          </a:p>
          <a:p>
            <a:r>
              <a:rPr lang="en-US" sz="2400" dirty="0">
                <a:latin typeface="Arial" panose="020B0604020202020204" pitchFamily="34" charset="0"/>
                <a:cs typeface="Arial" panose="020B0604020202020204" pitchFamily="34" charset="0"/>
              </a:rPr>
              <a:t>import pandas as pd</a:t>
            </a:r>
          </a:p>
          <a:p>
            <a:r>
              <a:rPr lang="en-US" sz="2400" dirty="0">
                <a:latin typeface="Arial" panose="020B0604020202020204" pitchFamily="34" charset="0"/>
                <a:cs typeface="Arial" panose="020B0604020202020204" pitchFamily="34" charset="0"/>
              </a:rPr>
              <a:t>import </a:t>
            </a:r>
            <a:r>
              <a:rPr lang="en-US" sz="2400" dirty="0" err="1">
                <a:latin typeface="Arial" panose="020B0604020202020204" pitchFamily="34" charset="0"/>
                <a:cs typeface="Arial" panose="020B0604020202020204" pitchFamily="34" charset="0"/>
              </a:rPr>
              <a:t>numpy</a:t>
            </a:r>
            <a:r>
              <a:rPr lang="en-US" sz="2400" dirty="0">
                <a:latin typeface="Arial" panose="020B0604020202020204" pitchFamily="34" charset="0"/>
                <a:cs typeface="Arial" panose="020B0604020202020204" pitchFamily="34" charset="0"/>
              </a:rPr>
              <a:t> as np</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import </a:t>
            </a:r>
            <a:r>
              <a:rPr lang="en-US" sz="2400" dirty="0" err="1">
                <a:latin typeface="Arial" panose="020B0604020202020204" pitchFamily="34" charset="0"/>
                <a:cs typeface="Arial" panose="020B0604020202020204" pitchFamily="34" charset="0"/>
              </a:rPr>
              <a:t>matplotlib.pyplot</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plt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%matplotlib inline</a:t>
            </a:r>
          </a:p>
          <a:p>
            <a:r>
              <a:rPr lang="en-US" sz="2400" dirty="0" err="1">
                <a:latin typeface="Arial" panose="020B0604020202020204" pitchFamily="34" charset="0"/>
                <a:cs typeface="Arial" panose="020B0604020202020204" pitchFamily="34" charset="0"/>
              </a:rPr>
              <a:t>plt.style.use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ggplot</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import seaborn as </a:t>
            </a:r>
            <a:r>
              <a:rPr lang="en-US" sz="2400" dirty="0" err="1">
                <a:latin typeface="Arial" panose="020B0604020202020204" pitchFamily="34" charset="0"/>
                <a:cs typeface="Arial" panose="020B0604020202020204" pitchFamily="34" charset="0"/>
              </a:rPr>
              <a:t>sns</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import </a:t>
            </a:r>
            <a:r>
              <a:rPr lang="en-US" sz="2400" dirty="0" err="1">
                <a:latin typeface="Arial" panose="020B0604020202020204" pitchFamily="34" charset="0"/>
                <a:cs typeface="Arial" panose="020B0604020202020204" pitchFamily="34" charset="0"/>
              </a:rPr>
              <a:t>plotly.express</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px</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import and read files</a:t>
            </a:r>
          </a:p>
          <a:p>
            <a:r>
              <a:rPr lang="en-US" sz="2400" dirty="0">
                <a:latin typeface="Arial" panose="020B0604020202020204" pitchFamily="34" charset="0"/>
                <a:cs typeface="Arial" panose="020B0604020202020204" pitchFamily="34" charset="0"/>
              </a:rPr>
              <a:t>test = </a:t>
            </a:r>
            <a:r>
              <a:rPr lang="en-US" sz="2400" dirty="0" err="1">
                <a:latin typeface="Arial" panose="020B0604020202020204" pitchFamily="34" charset="0"/>
                <a:cs typeface="Arial" panose="020B0604020202020204" pitchFamily="34" charset="0"/>
              </a:rPr>
              <a:t>pd.read_csv</a:t>
            </a:r>
            <a:r>
              <a:rPr lang="en-US" sz="2400" dirty="0">
                <a:latin typeface="Arial" panose="020B0604020202020204" pitchFamily="34" charset="0"/>
                <a:cs typeface="Arial" panose="020B0604020202020204" pitchFamily="34" charset="0"/>
              </a:rPr>
              <a:t>(r"/content/drive/</a:t>
            </a:r>
            <a:r>
              <a:rPr lang="en-US" sz="2400" dirty="0" err="1">
                <a:latin typeface="Arial" panose="020B0604020202020204" pitchFamily="34" charset="0"/>
                <a:cs typeface="Arial" panose="020B0604020202020204" pitchFamily="34" charset="0"/>
              </a:rPr>
              <a:t>MyDrive</a:t>
            </a:r>
            <a:r>
              <a:rPr lang="en-US" sz="2400" dirty="0">
                <a:latin typeface="Arial" panose="020B0604020202020204" pitchFamily="34" charset="0"/>
                <a:cs typeface="Arial" panose="020B0604020202020204" pitchFamily="34" charset="0"/>
              </a:rPr>
              <a:t>/Test.csv")</a:t>
            </a:r>
          </a:p>
          <a:p>
            <a:r>
              <a:rPr lang="en-US" sz="2400" dirty="0">
                <a:latin typeface="Arial" panose="020B0604020202020204" pitchFamily="34" charset="0"/>
                <a:cs typeface="Arial" panose="020B0604020202020204" pitchFamily="34" charset="0"/>
              </a:rPr>
              <a:t>train = </a:t>
            </a:r>
            <a:r>
              <a:rPr lang="en-US" sz="2400" dirty="0" err="1">
                <a:latin typeface="Arial" panose="020B0604020202020204" pitchFamily="34" charset="0"/>
                <a:cs typeface="Arial" panose="020B0604020202020204" pitchFamily="34" charset="0"/>
              </a:rPr>
              <a:t>pd.read_csv</a:t>
            </a:r>
            <a:r>
              <a:rPr lang="en-US" sz="2400" dirty="0">
                <a:latin typeface="Arial" panose="020B0604020202020204" pitchFamily="34" charset="0"/>
                <a:cs typeface="Arial" panose="020B0604020202020204" pitchFamily="34" charset="0"/>
              </a:rPr>
              <a:t>(r"/content/drive/</a:t>
            </a:r>
            <a:r>
              <a:rPr lang="en-US" sz="2400" dirty="0" err="1">
                <a:latin typeface="Arial" panose="020B0604020202020204" pitchFamily="34" charset="0"/>
                <a:cs typeface="Arial" panose="020B0604020202020204" pitchFamily="34" charset="0"/>
              </a:rPr>
              <a:t>MyDrive</a:t>
            </a:r>
            <a:r>
              <a:rPr lang="en-US" sz="2400" dirty="0">
                <a:latin typeface="Arial" panose="020B0604020202020204" pitchFamily="34" charset="0"/>
                <a:cs typeface="Arial" panose="020B0604020202020204" pitchFamily="34" charset="0"/>
              </a:rPr>
              <a:t>/Train.csv")</a:t>
            </a:r>
          </a:p>
        </p:txBody>
      </p:sp>
    </p:spTree>
    <p:extLst>
      <p:ext uri="{BB962C8B-B14F-4D97-AF65-F5344CB8AC3E}">
        <p14:creationId xmlns:p14="http://schemas.microsoft.com/office/powerpoint/2010/main" val="280399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3392-8DB0-93AD-8F55-D853CEF4328B}"/>
              </a:ext>
            </a:extLst>
          </p:cNvPr>
          <p:cNvSpPr>
            <a:spLocks noGrp="1"/>
          </p:cNvSpPr>
          <p:nvPr>
            <p:ph type="title"/>
          </p:nvPr>
        </p:nvSpPr>
        <p:spPr>
          <a:xfrm>
            <a:off x="838200" y="365126"/>
            <a:ext cx="10206318" cy="585134"/>
          </a:xfrm>
        </p:spPr>
        <p:txBody>
          <a:bodyPr>
            <a:normAutofit/>
          </a:bodyPr>
          <a:lstStyle/>
          <a:p>
            <a:r>
              <a:rPr lang="en-US" sz="3200" dirty="0"/>
              <a:t>LINES OF CODE(CTD)</a:t>
            </a:r>
          </a:p>
        </p:txBody>
      </p:sp>
      <p:sp>
        <p:nvSpPr>
          <p:cNvPr id="3" name="Content Placeholder 2">
            <a:extLst>
              <a:ext uri="{FF2B5EF4-FFF2-40B4-BE49-F238E27FC236}">
                <a16:creationId xmlns:a16="http://schemas.microsoft.com/office/drawing/2014/main" id="{294A924D-18AA-CA19-B5F4-623B5B31A725}"/>
              </a:ext>
            </a:extLst>
          </p:cNvPr>
          <p:cNvSpPr>
            <a:spLocks noGrp="1"/>
          </p:cNvSpPr>
          <p:nvPr>
            <p:ph idx="1"/>
          </p:nvPr>
        </p:nvSpPr>
        <p:spPr>
          <a:xfrm>
            <a:off x="519953" y="1051017"/>
            <a:ext cx="10833847" cy="5441857"/>
          </a:xfrm>
        </p:spPr>
        <p:txBody>
          <a:bodyPr>
            <a:noAutofit/>
          </a:bodyPr>
          <a:lstStyle/>
          <a:p>
            <a:pPr marL="0" indent="0">
              <a:buNone/>
            </a:pPr>
            <a:r>
              <a:rPr lang="en-US" sz="1800" b="1" dirty="0">
                <a:latin typeface="Arial" panose="020B0604020202020204" pitchFamily="34" charset="0"/>
                <a:cs typeface="Arial" panose="020B0604020202020204" pitchFamily="34" charset="0"/>
              </a:rPr>
              <a:t># summary statistical analysis of the test data</a:t>
            </a:r>
          </a:p>
          <a:p>
            <a:r>
              <a:rPr lang="en-US" sz="1800" dirty="0" err="1">
                <a:latin typeface="Arial" panose="020B0604020202020204" pitchFamily="34" charset="0"/>
                <a:cs typeface="Arial" panose="020B0604020202020204" pitchFamily="34" charset="0"/>
              </a:rPr>
              <a:t>test.describe</a:t>
            </a:r>
            <a:r>
              <a:rPr lang="en-US" sz="1800" dirty="0">
                <a:latin typeface="Arial" panose="020B0604020202020204" pitchFamily="34" charset="0"/>
                <a:cs typeface="Arial" panose="020B0604020202020204" pitchFamily="34" charset="0"/>
              </a:rPr>
              <a:t>()</a:t>
            </a:r>
          </a:p>
          <a:p>
            <a:pPr marL="0" indent="0">
              <a:buNone/>
            </a:pPr>
            <a:r>
              <a:rPr lang="en-US" sz="1800" b="1" dirty="0">
                <a:latin typeface="Arial" panose="020B0604020202020204" pitchFamily="34" charset="0"/>
                <a:cs typeface="Arial" panose="020B0604020202020204" pitchFamily="34" charset="0"/>
              </a:rPr>
              <a:t># extract the categorical columns from the test data</a:t>
            </a:r>
          </a:p>
          <a:p>
            <a:r>
              <a:rPr lang="en-US" sz="1800" dirty="0" err="1">
                <a:latin typeface="Arial" panose="020B0604020202020204" pitchFamily="34" charset="0"/>
                <a:cs typeface="Arial" panose="020B0604020202020204" pitchFamily="34" charset="0"/>
              </a:rPr>
              <a:t>cat_cols</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test.select_dtypes</a:t>
            </a:r>
            <a:r>
              <a:rPr lang="en-US" sz="1800" dirty="0">
                <a:latin typeface="Arial" panose="020B0604020202020204" pitchFamily="34" charset="0"/>
                <a:cs typeface="Arial" panose="020B0604020202020204" pitchFamily="34" charset="0"/>
              </a:rPr>
              <a:t>(include = ['object', 'category']).</a:t>
            </a:r>
            <a:r>
              <a:rPr lang="en-US" sz="1800" dirty="0" err="1">
                <a:latin typeface="Arial" panose="020B0604020202020204" pitchFamily="34" charset="0"/>
                <a:cs typeface="Arial" panose="020B0604020202020204" pitchFamily="34" charset="0"/>
              </a:rPr>
              <a:t>columns.tolist</a:t>
            </a:r>
            <a:r>
              <a:rPr lang="en-US" sz="1800" dirty="0">
                <a:latin typeface="Arial" panose="020B0604020202020204" pitchFamily="34" charset="0"/>
                <a:cs typeface="Arial" panose="020B0604020202020204" pitchFamily="34" charset="0"/>
              </a:rPr>
              <a:t>()</a:t>
            </a:r>
          </a:p>
          <a:p>
            <a:r>
              <a:rPr lang="en-US" sz="1800" dirty="0" err="1">
                <a:latin typeface="Arial" panose="020B0604020202020204" pitchFamily="34" charset="0"/>
                <a:cs typeface="Arial" panose="020B0604020202020204" pitchFamily="34" charset="0"/>
              </a:rPr>
              <a:t>cat_cols</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Read the train dataset</a:t>
            </a:r>
          </a:p>
          <a:p>
            <a:r>
              <a:rPr lang="en-US" sz="1800" dirty="0" err="1">
                <a:latin typeface="Arial" panose="020B0604020202020204" pitchFamily="34" charset="0"/>
                <a:cs typeface="Arial" panose="020B0604020202020204" pitchFamily="34" charset="0"/>
              </a:rPr>
              <a:t>train_df</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pd.read_csv</a:t>
            </a:r>
            <a:r>
              <a:rPr lang="en-US" sz="1800" dirty="0">
                <a:latin typeface="Arial" panose="020B0604020202020204" pitchFamily="34" charset="0"/>
                <a:cs typeface="Arial" panose="020B0604020202020204" pitchFamily="34" charset="0"/>
              </a:rPr>
              <a:t>(r"/content/drive/</a:t>
            </a:r>
            <a:r>
              <a:rPr lang="en-US" sz="1800" dirty="0" err="1">
                <a:latin typeface="Arial" panose="020B0604020202020204" pitchFamily="34" charset="0"/>
                <a:cs typeface="Arial" panose="020B0604020202020204" pitchFamily="34" charset="0"/>
              </a:rPr>
              <a:t>MyDrive</a:t>
            </a:r>
            <a:r>
              <a:rPr lang="en-US" sz="1800" dirty="0">
                <a:latin typeface="Arial" panose="020B0604020202020204" pitchFamily="34" charset="0"/>
                <a:cs typeface="Arial" panose="020B0604020202020204" pitchFamily="34" charset="0"/>
              </a:rPr>
              <a:t>/archive (2)/Train.csv")</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Make a copy of the original </a:t>
            </a:r>
            <a:r>
              <a:rPr lang="en-US" sz="1800" dirty="0" err="1">
                <a:latin typeface="Arial" panose="020B0604020202020204" pitchFamily="34" charset="0"/>
                <a:cs typeface="Arial" panose="020B0604020202020204" pitchFamily="34" charset="0"/>
              </a:rPr>
              <a:t>DataFrame</a:t>
            </a:r>
            <a:endParaRPr lang="en-US" sz="1800" dirty="0">
              <a:latin typeface="Arial" panose="020B0604020202020204" pitchFamily="34" charset="0"/>
              <a:cs typeface="Arial" panose="020B0604020202020204" pitchFamily="34" charset="0"/>
            </a:endParaRPr>
          </a:p>
          <a:p>
            <a:r>
              <a:rPr lang="en-US" sz="1800" dirty="0" err="1">
                <a:latin typeface="Arial" panose="020B0604020202020204" pitchFamily="34" charset="0"/>
                <a:cs typeface="Arial" panose="020B0604020202020204" pitchFamily="34" charset="0"/>
              </a:rPr>
              <a:t>train_encoded_df</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train_df.copy</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 Define categorical columns for which you want to apply one-hot encoding</a:t>
            </a:r>
          </a:p>
          <a:p>
            <a:r>
              <a:rPr lang="en-US" sz="1800" dirty="0" err="1">
                <a:latin typeface="Arial" panose="020B0604020202020204" pitchFamily="34" charset="0"/>
                <a:cs typeface="Arial" panose="020B0604020202020204" pitchFamily="34" charset="0"/>
              </a:rPr>
              <a:t>categorical_columns</a:t>
            </a:r>
            <a:r>
              <a:rPr lang="en-US" sz="1800" dirty="0">
                <a:latin typeface="Arial" panose="020B0604020202020204" pitchFamily="34" charset="0"/>
                <a:cs typeface="Arial" panose="020B0604020202020204" pitchFamily="34" charset="0"/>
              </a:rPr>
              <a:t> = ['Gender', '</a:t>
            </a:r>
            <a:r>
              <a:rPr lang="en-US" sz="1800" dirty="0" err="1">
                <a:latin typeface="Arial" panose="020B0604020202020204" pitchFamily="34" charset="0"/>
                <a:cs typeface="Arial" panose="020B0604020202020204" pitchFamily="34" charset="0"/>
              </a:rPr>
              <a:t>Ever_Married</a:t>
            </a:r>
            <a:r>
              <a:rPr lang="en-US" sz="1800" dirty="0">
                <a:latin typeface="Arial" panose="020B0604020202020204" pitchFamily="34" charset="0"/>
                <a:cs typeface="Arial" panose="020B0604020202020204" pitchFamily="34" charset="0"/>
              </a:rPr>
              <a:t>', 'Graduated', 'Profession', '</a:t>
            </a:r>
            <a:r>
              <a:rPr lang="en-US" sz="1800" dirty="0" err="1">
                <a:latin typeface="Arial" panose="020B0604020202020204" pitchFamily="34" charset="0"/>
                <a:cs typeface="Arial" panose="020B0604020202020204" pitchFamily="34" charset="0"/>
              </a:rPr>
              <a:t>Spending_Score</a:t>
            </a:r>
            <a:r>
              <a:rPr lang="en-US" sz="1800" dirty="0">
                <a:latin typeface="Arial" panose="020B0604020202020204" pitchFamily="34" charset="0"/>
                <a:cs typeface="Arial" panose="020B0604020202020204" pitchFamily="34" charset="0"/>
              </a:rPr>
              <a:t>', 'Var_1']</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3163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08D1-A555-CE51-5F3B-4DF068568A7D}"/>
              </a:ext>
            </a:extLst>
          </p:cNvPr>
          <p:cNvSpPr>
            <a:spLocks noGrp="1"/>
          </p:cNvSpPr>
          <p:nvPr>
            <p:ph type="title"/>
          </p:nvPr>
        </p:nvSpPr>
        <p:spPr>
          <a:xfrm>
            <a:off x="838200" y="365126"/>
            <a:ext cx="10515600" cy="459628"/>
          </a:xfrm>
        </p:spPr>
        <p:txBody>
          <a:bodyPr>
            <a:normAutofit fontScale="90000"/>
          </a:bodyPr>
          <a:lstStyle/>
          <a:p>
            <a:r>
              <a:rPr lang="en-US" dirty="0"/>
              <a:t>LINES OF CODE(CTD)</a:t>
            </a:r>
          </a:p>
        </p:txBody>
      </p:sp>
      <p:sp>
        <p:nvSpPr>
          <p:cNvPr id="3" name="Content Placeholder 2">
            <a:extLst>
              <a:ext uri="{FF2B5EF4-FFF2-40B4-BE49-F238E27FC236}">
                <a16:creationId xmlns:a16="http://schemas.microsoft.com/office/drawing/2014/main" id="{977BACFE-3D37-8F19-0631-E0F7425E6E1A}"/>
              </a:ext>
            </a:extLst>
          </p:cNvPr>
          <p:cNvSpPr>
            <a:spLocks noGrp="1"/>
          </p:cNvSpPr>
          <p:nvPr>
            <p:ph idx="1"/>
          </p:nvPr>
        </p:nvSpPr>
        <p:spPr>
          <a:xfrm>
            <a:off x="694765" y="365126"/>
            <a:ext cx="10515600" cy="5172916"/>
          </a:xfrm>
        </p:spPr>
        <p:txBody>
          <a:bodyPr>
            <a:noAutofit/>
          </a:bodyPr>
          <a:lstStyle/>
          <a:p>
            <a:endParaRPr lang="en-US" sz="1800" dirty="0"/>
          </a:p>
          <a:p>
            <a:pPr marL="0" indent="0">
              <a:buNone/>
            </a:pPr>
            <a:r>
              <a:rPr lang="en-US" sz="1800" dirty="0"/>
              <a:t># Perform one-hot encoding for each categorical column</a:t>
            </a:r>
          </a:p>
          <a:p>
            <a:pPr marL="0" indent="0">
              <a:buNone/>
            </a:pPr>
            <a:r>
              <a:rPr lang="en-US" sz="1800" dirty="0"/>
              <a:t>for col in </a:t>
            </a:r>
            <a:r>
              <a:rPr lang="en-US" sz="1800" dirty="0" err="1"/>
              <a:t>categorical_columns</a:t>
            </a:r>
            <a:r>
              <a:rPr lang="en-US" sz="1800" dirty="0"/>
              <a:t>:</a:t>
            </a:r>
          </a:p>
          <a:p>
            <a:pPr marL="0" indent="0">
              <a:buNone/>
            </a:pPr>
            <a:r>
              <a:rPr lang="en-US" sz="1800" dirty="0"/>
              <a:t> # Perform one-hot encoding for the column</a:t>
            </a:r>
          </a:p>
          <a:p>
            <a:pPr marL="0" indent="0">
              <a:buNone/>
            </a:pPr>
            <a:r>
              <a:rPr lang="en-US" sz="1800" dirty="0"/>
              <a:t> </a:t>
            </a:r>
            <a:r>
              <a:rPr lang="en-US" sz="1800" dirty="0" err="1"/>
              <a:t>encoded_df</a:t>
            </a:r>
            <a:r>
              <a:rPr lang="en-US" sz="1800" dirty="0"/>
              <a:t> = </a:t>
            </a:r>
            <a:r>
              <a:rPr lang="en-US" sz="1800" dirty="0" err="1"/>
              <a:t>pd.get_dummies</a:t>
            </a:r>
            <a:r>
              <a:rPr lang="en-US" sz="1800" dirty="0"/>
              <a:t>(</a:t>
            </a:r>
            <a:r>
              <a:rPr lang="en-US" sz="1800" dirty="0" err="1"/>
              <a:t>train_encoded_df</a:t>
            </a:r>
            <a:r>
              <a:rPr lang="en-US" sz="1800" dirty="0"/>
              <a:t>[col], prefix=col)</a:t>
            </a:r>
          </a:p>
          <a:p>
            <a:pPr marL="0" indent="0">
              <a:buNone/>
            </a:pPr>
            <a:r>
              <a:rPr lang="en-US" sz="1800" dirty="0"/>
              <a:t># Concatenate the encoded columns to the copy of the original </a:t>
            </a:r>
            <a:r>
              <a:rPr lang="en-US" sz="1800" dirty="0" err="1"/>
              <a:t>DataFrame</a:t>
            </a:r>
            <a:endParaRPr lang="en-US" sz="1800" dirty="0"/>
          </a:p>
          <a:p>
            <a:pPr marL="0" indent="0">
              <a:buNone/>
            </a:pPr>
            <a:r>
              <a:rPr lang="en-US" sz="1800" dirty="0" err="1"/>
              <a:t>train_encoded_df</a:t>
            </a:r>
            <a:r>
              <a:rPr lang="en-US" sz="1800" dirty="0"/>
              <a:t> = </a:t>
            </a:r>
            <a:r>
              <a:rPr lang="en-US" sz="1800" dirty="0" err="1"/>
              <a:t>pd.concat</a:t>
            </a:r>
            <a:r>
              <a:rPr lang="en-US" sz="1800" dirty="0"/>
              <a:t>([</a:t>
            </a:r>
            <a:r>
              <a:rPr lang="en-US" sz="1800" dirty="0" err="1"/>
              <a:t>train_encoded_df</a:t>
            </a:r>
            <a:r>
              <a:rPr lang="en-US" sz="1800" dirty="0"/>
              <a:t>, </a:t>
            </a:r>
            <a:r>
              <a:rPr lang="en-US" sz="1800" dirty="0" err="1"/>
              <a:t>encoded_df</a:t>
            </a:r>
            <a:r>
              <a:rPr lang="en-US" sz="1800" dirty="0"/>
              <a:t>], axis=1)# Drop the original categorical column</a:t>
            </a:r>
          </a:p>
          <a:p>
            <a:pPr marL="0" indent="0">
              <a:buNone/>
            </a:pPr>
            <a:r>
              <a:rPr lang="en-US" sz="1800" dirty="0" err="1"/>
              <a:t>train_encoded_df.drop</a:t>
            </a:r>
            <a:r>
              <a:rPr lang="en-US" sz="1800" dirty="0"/>
              <a:t>(columns=[col], </a:t>
            </a:r>
            <a:r>
              <a:rPr lang="en-US" sz="1800" dirty="0" err="1"/>
              <a:t>inplace</a:t>
            </a:r>
            <a:r>
              <a:rPr lang="en-US" sz="1800" dirty="0"/>
              <a:t>=True)</a:t>
            </a:r>
          </a:p>
          <a:p>
            <a:endParaRPr lang="en-US" sz="1800" dirty="0"/>
          </a:p>
          <a:p>
            <a:pPr marL="0" indent="0">
              <a:buNone/>
            </a:pPr>
            <a:r>
              <a:rPr lang="en-US" sz="1800" dirty="0" err="1"/>
              <a:t>plt.figure</a:t>
            </a:r>
            <a:r>
              <a:rPr lang="en-US" sz="1800" dirty="0"/>
              <a:t>(</a:t>
            </a:r>
            <a:r>
              <a:rPr lang="en-US" sz="1800" dirty="0" err="1"/>
              <a:t>figsize</a:t>
            </a:r>
            <a:r>
              <a:rPr lang="en-US" sz="1800" dirty="0"/>
              <a:t>=(15, 10))</a:t>
            </a:r>
          </a:p>
          <a:p>
            <a:endParaRPr lang="en-US" sz="1800" dirty="0"/>
          </a:p>
          <a:p>
            <a:pPr marL="0" indent="0">
              <a:buNone/>
            </a:pPr>
            <a:r>
              <a:rPr lang="en-US" sz="1800" dirty="0"/>
              <a:t>features = ['</a:t>
            </a:r>
            <a:r>
              <a:rPr lang="en-US" sz="1800" dirty="0" err="1"/>
              <a:t>Ever_Married</a:t>
            </a:r>
            <a:r>
              <a:rPr lang="en-US" sz="1800" dirty="0"/>
              <a:t>', 'Age', 'Graduated','</a:t>
            </a:r>
            <a:r>
              <a:rPr lang="en-US" sz="1800" dirty="0" err="1"/>
              <a:t>Work_Experience</a:t>
            </a:r>
            <a:r>
              <a:rPr lang="en-US" sz="1800" dirty="0"/>
              <a:t>', '</a:t>
            </a:r>
            <a:r>
              <a:rPr lang="en-US" sz="1800" dirty="0" err="1"/>
              <a:t>Spending_Score</a:t>
            </a:r>
            <a:r>
              <a:rPr lang="en-US" sz="1800" dirty="0"/>
              <a:t>', '</a:t>
            </a:r>
            <a:r>
              <a:rPr lang="en-US" sz="1800" dirty="0" err="1"/>
              <a:t>Family_Size</a:t>
            </a:r>
            <a:r>
              <a:rPr lang="en-US" sz="1800" dirty="0"/>
              <a:t>']</a:t>
            </a:r>
          </a:p>
          <a:p>
            <a:endParaRPr lang="en-US" sz="1800" dirty="0"/>
          </a:p>
          <a:p>
            <a:endParaRPr lang="en-US" sz="1800" dirty="0"/>
          </a:p>
        </p:txBody>
      </p:sp>
    </p:spTree>
    <p:extLst>
      <p:ext uri="{BB962C8B-B14F-4D97-AF65-F5344CB8AC3E}">
        <p14:creationId xmlns:p14="http://schemas.microsoft.com/office/powerpoint/2010/main" val="162352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0A27-5405-448D-56C7-05B5C01F2A3C}"/>
              </a:ext>
            </a:extLst>
          </p:cNvPr>
          <p:cNvSpPr>
            <a:spLocks noGrp="1"/>
          </p:cNvSpPr>
          <p:nvPr>
            <p:ph type="title"/>
          </p:nvPr>
        </p:nvSpPr>
        <p:spPr>
          <a:xfrm>
            <a:off x="838200" y="365125"/>
            <a:ext cx="10515600" cy="549275"/>
          </a:xfrm>
        </p:spPr>
        <p:txBody>
          <a:bodyPr>
            <a:normAutofit fontScale="90000"/>
          </a:bodyPr>
          <a:lstStyle/>
          <a:p>
            <a:r>
              <a:rPr lang="en-US" dirty="0"/>
              <a:t>LINES OF CODE(CTD)</a:t>
            </a:r>
          </a:p>
        </p:txBody>
      </p:sp>
      <p:sp>
        <p:nvSpPr>
          <p:cNvPr id="3" name="Content Placeholder 2">
            <a:extLst>
              <a:ext uri="{FF2B5EF4-FFF2-40B4-BE49-F238E27FC236}">
                <a16:creationId xmlns:a16="http://schemas.microsoft.com/office/drawing/2014/main" id="{4EE0FEFA-E386-FE2A-5442-43BB5A0CE962}"/>
              </a:ext>
            </a:extLst>
          </p:cNvPr>
          <p:cNvSpPr>
            <a:spLocks noGrp="1"/>
          </p:cNvSpPr>
          <p:nvPr>
            <p:ph idx="1"/>
          </p:nvPr>
        </p:nvSpPr>
        <p:spPr>
          <a:xfrm>
            <a:off x="533400" y="914400"/>
            <a:ext cx="10515600" cy="4351338"/>
          </a:xfrm>
        </p:spPr>
        <p:txBody>
          <a:bodyPr>
            <a:noAutofit/>
          </a:bodyPr>
          <a:lstStyle/>
          <a:p>
            <a:pPr marL="0" indent="0">
              <a:buNone/>
            </a:pPr>
            <a:r>
              <a:rPr lang="en-US" sz="2400" dirty="0">
                <a:latin typeface="Arial" panose="020B0604020202020204" pitchFamily="34" charset="0"/>
                <a:cs typeface="Arial" panose="020B0604020202020204" pitchFamily="34" charset="0"/>
              </a:rPr>
              <a:t>for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feature in enumerate(features, start=1):</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plt.subplot</a:t>
            </a:r>
            <a:r>
              <a:rPr lang="en-US" sz="2400" dirty="0">
                <a:latin typeface="Arial" panose="020B0604020202020204" pitchFamily="34" charset="0"/>
                <a:cs typeface="Arial" panose="020B0604020202020204" pitchFamily="34" charset="0"/>
              </a:rPr>
              <a:t>(3, 3,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plt.subplots_adjust</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hspace</a:t>
            </a:r>
            <a:r>
              <a:rPr lang="en-US" sz="2400" dirty="0">
                <a:latin typeface="Arial" panose="020B0604020202020204" pitchFamily="34" charset="0"/>
                <a:cs typeface="Arial" panose="020B0604020202020204" pitchFamily="34" charset="0"/>
              </a:rPr>
              <a:t>=0.5, </a:t>
            </a:r>
            <a:r>
              <a:rPr lang="en-US" sz="2400" dirty="0" err="1">
                <a:latin typeface="Arial" panose="020B0604020202020204" pitchFamily="34" charset="0"/>
                <a:cs typeface="Arial" panose="020B0604020202020204" pitchFamily="34" charset="0"/>
              </a:rPr>
              <a:t>wspace</a:t>
            </a:r>
            <a:r>
              <a:rPr lang="en-US" sz="2400" dirty="0">
                <a:latin typeface="Arial" panose="020B0604020202020204" pitchFamily="34" charset="0"/>
                <a:cs typeface="Arial" panose="020B0604020202020204" pitchFamily="34" charset="0"/>
              </a:rPr>
              <a:t>=0.5)</a:t>
            </a:r>
          </a:p>
          <a:p>
            <a:pPr marL="0" indent="0">
              <a:buNone/>
            </a:pPr>
            <a:r>
              <a:rPr lang="en-US" sz="2400" dirty="0">
                <a:latin typeface="Arial" panose="020B0604020202020204" pitchFamily="34" charset="0"/>
                <a:cs typeface="Arial" panose="020B0604020202020204" pitchFamily="34" charset="0"/>
              </a:rPr>
              <a:t>   if feature == 'Age' or feature == 'Gender' or feature == '</a:t>
            </a:r>
            <a:r>
              <a:rPr lang="en-US" sz="2400" dirty="0" err="1">
                <a:latin typeface="Arial" panose="020B0604020202020204" pitchFamily="34" charset="0"/>
                <a:cs typeface="Arial" panose="020B0604020202020204" pitchFamily="34" charset="0"/>
              </a:rPr>
              <a:t>Family_Size</a:t>
            </a:r>
            <a:r>
              <a:rPr lang="en-US" sz="2400" dirty="0">
                <a:latin typeface="Arial" panose="020B0604020202020204" pitchFamily="34" charset="0"/>
                <a:cs typeface="Arial" panose="020B0604020202020204" pitchFamily="34" charset="0"/>
              </a:rPr>
              <a:t>':</a:t>
            </a:r>
          </a:p>
          <a:p>
            <a:pPr marL="0" indent="0">
              <a:buNone/>
            </a:pPr>
            <a:r>
              <a:rPr lang="en-US" sz="2400" dirty="0" err="1">
                <a:latin typeface="Arial" panose="020B0604020202020204" pitchFamily="34" charset="0"/>
                <a:cs typeface="Arial" panose="020B0604020202020204" pitchFamily="34" charset="0"/>
              </a:rPr>
              <a:t>sns.histplot</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df</a:t>
            </a:r>
            <a:r>
              <a:rPr lang="en-US" sz="2400" dirty="0">
                <a:latin typeface="Arial" panose="020B0604020202020204" pitchFamily="34" charset="0"/>
                <a:cs typeface="Arial" panose="020B0604020202020204" pitchFamily="34" charset="0"/>
              </a:rPr>
              <a:t>[feature], bins=20, </a:t>
            </a:r>
            <a:r>
              <a:rPr lang="en-US" sz="2400" dirty="0" err="1">
                <a:latin typeface="Arial" panose="020B0604020202020204" pitchFamily="34" charset="0"/>
                <a:cs typeface="Arial" panose="020B0604020202020204" pitchFamily="34" charset="0"/>
              </a:rPr>
              <a:t>kde</a:t>
            </a:r>
            <a:r>
              <a:rPr lang="en-US" sz="2400" dirty="0">
                <a:latin typeface="Arial" panose="020B0604020202020204" pitchFamily="34" charset="0"/>
                <a:cs typeface="Arial" panose="020B0604020202020204" pitchFamily="34" charset="0"/>
              </a:rPr>
              <a:t>=True)</a:t>
            </a:r>
          </a:p>
          <a:p>
            <a:pPr marL="0" indent="0">
              <a:buNone/>
            </a:pPr>
            <a:r>
              <a:rPr lang="en-US" sz="2400" dirty="0" err="1">
                <a:latin typeface="Arial" panose="020B0604020202020204" pitchFamily="34" charset="0"/>
                <a:cs typeface="Arial" panose="020B0604020202020204" pitchFamily="34" charset="0"/>
              </a:rPr>
              <a:t>else:A</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sns.countplot</a:t>
            </a:r>
            <a:r>
              <a:rPr lang="en-US" sz="2400" dirty="0">
                <a:latin typeface="Arial" panose="020B0604020202020204" pitchFamily="34" charset="0"/>
                <a:cs typeface="Arial" panose="020B0604020202020204" pitchFamily="34" charset="0"/>
              </a:rPr>
              <a:t>(data=</a:t>
            </a:r>
            <a:r>
              <a:rPr lang="en-US" sz="2400" dirty="0" err="1">
                <a:latin typeface="Arial" panose="020B0604020202020204" pitchFamily="34" charset="0"/>
                <a:cs typeface="Arial" panose="020B0604020202020204" pitchFamily="34" charset="0"/>
              </a:rPr>
              <a:t>df</a:t>
            </a:r>
            <a:r>
              <a:rPr lang="en-US" sz="2400" dirty="0">
                <a:latin typeface="Arial" panose="020B0604020202020204" pitchFamily="34" charset="0"/>
                <a:cs typeface="Arial" panose="020B0604020202020204" pitchFamily="34" charset="0"/>
              </a:rPr>
              <a:t>, x=feature)</a:t>
            </a:r>
          </a:p>
          <a:p>
            <a:pPr marL="0" indent="0">
              <a:buNone/>
            </a:pPr>
            <a:r>
              <a:rPr lang="en-US" sz="2400" dirty="0">
                <a:latin typeface="Arial" panose="020B0604020202020204" pitchFamily="34" charset="0"/>
                <a:cs typeface="Arial" panose="020B0604020202020204" pitchFamily="34" charset="0"/>
              </a:rPr>
              <a:t>plt.title('Histogram of {}'.format(feature))</a:t>
            </a:r>
          </a:p>
          <a:p>
            <a:pPr marL="0" indent="0">
              <a:buNone/>
            </a:pPr>
            <a:r>
              <a:rPr lang="en-US" sz="2400" dirty="0" err="1">
                <a:latin typeface="Arial" panose="020B0604020202020204" pitchFamily="34" charset="0"/>
                <a:cs typeface="Arial" panose="020B0604020202020204" pitchFamily="34" charset="0"/>
              </a:rPr>
              <a:t>plt.xlabel</a:t>
            </a:r>
            <a:r>
              <a:rPr lang="en-US" sz="2400" dirty="0">
                <a:latin typeface="Arial" panose="020B0604020202020204" pitchFamily="34" charset="0"/>
                <a:cs typeface="Arial" panose="020B0604020202020204" pitchFamily="34" charset="0"/>
              </a:rPr>
              <a:t>(feature)</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plt.ylabel</a:t>
            </a:r>
            <a:r>
              <a:rPr lang="en-US" sz="2400" dirty="0">
                <a:latin typeface="Arial" panose="020B0604020202020204" pitchFamily="34" charset="0"/>
                <a:cs typeface="Arial" panose="020B0604020202020204" pitchFamily="34" charset="0"/>
              </a:rPr>
              <a:t>('Frequency')</a:t>
            </a:r>
          </a:p>
          <a:p>
            <a:pPr marL="0" indent="0">
              <a:buNone/>
            </a:pPr>
            <a:r>
              <a:rPr lang="en-US" sz="2400" dirty="0">
                <a:latin typeface="Arial" panose="020B0604020202020204" pitchFamily="34" charset="0"/>
                <a:cs typeface="Arial" panose="020B0604020202020204" pitchFamily="34" charset="0"/>
              </a:rPr>
              <a:t>plt.show()</a:t>
            </a:r>
          </a:p>
          <a:p>
            <a:r>
              <a:rPr lang="en-US" sz="2400" dirty="0">
                <a:latin typeface="Arial" panose="020B0604020202020204" pitchFamily="34" charset="0"/>
                <a:cs typeface="Arial" panose="020B0604020202020204" pitchFamily="34" charset="0"/>
              </a:rPr>
              <a:t>import </a:t>
            </a:r>
            <a:r>
              <a:rPr lang="en-US" sz="2400" dirty="0" err="1">
                <a:latin typeface="Arial" panose="020B0604020202020204" pitchFamily="34" charset="0"/>
                <a:cs typeface="Arial" panose="020B0604020202020204" pitchFamily="34" charset="0"/>
              </a:rPr>
              <a:t>matplotlib.pyplot</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plt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import seaborn as </a:t>
            </a:r>
            <a:r>
              <a:rPr lang="en-US" sz="2400" dirty="0" err="1">
                <a:latin typeface="Arial" panose="020B0604020202020204" pitchFamily="34" charset="0"/>
                <a:cs typeface="Arial" panose="020B0604020202020204" pitchFamily="34" charset="0"/>
              </a:rPr>
              <a:t>sns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Define the age groups</a:t>
            </a:r>
          </a:p>
          <a:p>
            <a:r>
              <a:rPr lang="en-US" sz="2400" dirty="0">
                <a:latin typeface="Arial" panose="020B0604020202020204" pitchFamily="34" charset="0"/>
                <a:cs typeface="Arial" panose="020B0604020202020204" pitchFamily="34" charset="0"/>
              </a:rPr>
              <a:t>ages = ['18-25', '26-40', '41-60', '61-80', 'above80']</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Count the number of individuals in each age group for each profession</a:t>
            </a:r>
          </a:p>
          <a:p>
            <a:r>
              <a:rPr lang="en-US" sz="2400" dirty="0">
                <a:latin typeface="Arial" panose="020B0604020202020204" pitchFamily="34" charset="0"/>
                <a:cs typeface="Arial" panose="020B0604020202020204" pitchFamily="34" charset="0"/>
              </a:rPr>
              <a:t>counts =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10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4359" y="1783079"/>
            <a:ext cx="6787747" cy="5091648"/>
          </a:xfrm>
        </p:spPr>
        <p:txBody>
          <a:bodyPr tIns="457200">
            <a:noAutofit/>
          </a:bodyPr>
          <a:lstStyle/>
          <a:p>
            <a:r>
              <a:rPr lang="en-US" sz="2800" dirty="0">
                <a:solidFill>
                  <a:schemeClr val="tx1">
                    <a:lumMod val="95000"/>
                    <a:lumOff val="5000"/>
                  </a:schemeClr>
                </a:solidFill>
                <a:latin typeface="Arial" panose="020B0604020202020204" pitchFamily="34" charset="0"/>
                <a:cs typeface="Arial" panose="020B0604020202020204" pitchFamily="34" charset="0"/>
              </a:rPr>
              <a:t>Background</a:t>
            </a:r>
          </a:p>
          <a:p>
            <a:r>
              <a:rPr lang="en-US" sz="2800" dirty="0">
                <a:solidFill>
                  <a:schemeClr val="tx1">
                    <a:lumMod val="95000"/>
                    <a:lumOff val="5000"/>
                  </a:schemeClr>
                </a:solidFill>
                <a:latin typeface="Arial" panose="020B0604020202020204" pitchFamily="34" charset="0"/>
                <a:cs typeface="Arial" panose="020B0604020202020204" pitchFamily="34" charset="0"/>
              </a:rPr>
              <a:t>Objectives</a:t>
            </a:r>
          </a:p>
          <a:p>
            <a:r>
              <a:rPr lang="en-US" sz="2800" dirty="0">
                <a:solidFill>
                  <a:schemeClr val="tx1">
                    <a:lumMod val="95000"/>
                    <a:lumOff val="5000"/>
                  </a:schemeClr>
                </a:solidFill>
                <a:latin typeface="Arial" panose="020B0604020202020204" pitchFamily="34" charset="0"/>
                <a:cs typeface="Arial" panose="020B0604020202020204" pitchFamily="34" charset="0"/>
              </a:rPr>
              <a:t>Methodology</a:t>
            </a:r>
          </a:p>
          <a:p>
            <a:r>
              <a:rPr lang="en-US" sz="2800" dirty="0">
                <a:solidFill>
                  <a:schemeClr val="tx1">
                    <a:lumMod val="95000"/>
                    <a:lumOff val="5000"/>
                  </a:schemeClr>
                </a:solidFill>
                <a:latin typeface="Arial" panose="020B0604020202020204" pitchFamily="34" charset="0"/>
                <a:cs typeface="Arial" panose="020B0604020202020204" pitchFamily="34" charset="0"/>
              </a:rPr>
              <a:t>Executive Summary</a:t>
            </a:r>
          </a:p>
          <a:p>
            <a:r>
              <a:rPr lang="en-US" sz="2800" dirty="0">
                <a:solidFill>
                  <a:schemeClr val="tx1">
                    <a:lumMod val="95000"/>
                    <a:lumOff val="5000"/>
                  </a:schemeClr>
                </a:solidFill>
                <a:latin typeface="Arial" panose="020B0604020202020204" pitchFamily="34" charset="0"/>
                <a:cs typeface="Arial" panose="020B0604020202020204" pitchFamily="34" charset="0"/>
              </a:rPr>
              <a:t>Findings</a:t>
            </a:r>
          </a:p>
          <a:p>
            <a:r>
              <a:rPr lang="en-US" sz="2800" dirty="0">
                <a:solidFill>
                  <a:schemeClr val="tx1">
                    <a:lumMod val="95000"/>
                    <a:lumOff val="5000"/>
                  </a:schemeClr>
                </a:solidFill>
                <a:latin typeface="Arial" panose="020B0604020202020204" pitchFamily="34" charset="0"/>
                <a:cs typeface="Arial" panose="020B0604020202020204" pitchFamily="34" charset="0"/>
              </a:rPr>
              <a:t>Recommendations</a:t>
            </a:r>
          </a:p>
          <a:p>
            <a:r>
              <a:rPr lang="en-US" sz="2800" dirty="0">
                <a:solidFill>
                  <a:schemeClr val="tx1">
                    <a:lumMod val="95000"/>
                    <a:lumOff val="5000"/>
                  </a:schemeClr>
                </a:solidFill>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AEE4-B1E9-954D-30F7-372DD5CA806A}"/>
              </a:ext>
            </a:extLst>
          </p:cNvPr>
          <p:cNvSpPr>
            <a:spLocks noGrp="1"/>
          </p:cNvSpPr>
          <p:nvPr>
            <p:ph type="title"/>
          </p:nvPr>
        </p:nvSpPr>
        <p:spPr/>
        <p:txBody>
          <a:bodyPr/>
          <a:lstStyle/>
          <a:p>
            <a:r>
              <a:rPr lang="en-US" dirty="0"/>
              <a:t>LINES OF CODE(CTD)</a:t>
            </a:r>
          </a:p>
        </p:txBody>
      </p:sp>
      <p:sp>
        <p:nvSpPr>
          <p:cNvPr id="3" name="Content Placeholder 2">
            <a:extLst>
              <a:ext uri="{FF2B5EF4-FFF2-40B4-BE49-F238E27FC236}">
                <a16:creationId xmlns:a16="http://schemas.microsoft.com/office/drawing/2014/main" id="{E5915389-D16C-34C5-A2B1-C2F8F46D624A}"/>
              </a:ext>
            </a:extLst>
          </p:cNvPr>
          <p:cNvSpPr>
            <a:spLocks noGrp="1"/>
          </p:cNvSpPr>
          <p:nvPr>
            <p:ph idx="1"/>
          </p:nvPr>
        </p:nvSpPr>
        <p:spPr>
          <a:xfrm>
            <a:off x="838200" y="1253331"/>
            <a:ext cx="10515600" cy="4351338"/>
          </a:xfrm>
        </p:spPr>
        <p:txBody>
          <a:bodyPr>
            <a:noAutofit/>
          </a:bodyPr>
          <a:lstStyle/>
          <a:p>
            <a:r>
              <a:rPr lang="en-US" sz="1600" dirty="0">
                <a:latin typeface="Arial" panose="020B0604020202020204" pitchFamily="34" charset="0"/>
                <a:cs typeface="Arial" panose="020B0604020202020204" pitchFamily="34" charset="0"/>
              </a:rPr>
              <a:t>professions = </a:t>
            </a:r>
            <a:r>
              <a:rPr lang="en-US" sz="1600" dirty="0" err="1">
                <a:latin typeface="Arial" panose="020B0604020202020204" pitchFamily="34" charset="0"/>
                <a:cs typeface="Arial" panose="020B0604020202020204" pitchFamily="34" charset="0"/>
              </a:rPr>
              <a:t>df</a:t>
            </a:r>
            <a:r>
              <a:rPr lang="en-US" sz="1600" dirty="0">
                <a:latin typeface="Arial" panose="020B0604020202020204" pitchFamily="34" charset="0"/>
                <a:cs typeface="Arial" panose="020B0604020202020204" pitchFamily="34" charset="0"/>
              </a:rPr>
              <a:t>['Profession'].unique()</a:t>
            </a:r>
          </a:p>
          <a:p>
            <a:pPr marL="0" indent="0">
              <a:buNone/>
            </a:pPr>
            <a:r>
              <a:rPr lang="en-US" sz="1600" dirty="0">
                <a:latin typeface="Arial" panose="020B0604020202020204" pitchFamily="34" charset="0"/>
                <a:cs typeface="Arial" panose="020B0604020202020204" pitchFamily="34" charset="0"/>
              </a:rPr>
              <a:t>for profession in professions:  </a:t>
            </a:r>
            <a:r>
              <a:rPr lang="en-US" sz="1600" dirty="0" err="1">
                <a:latin typeface="Arial" panose="020B0604020202020204" pitchFamily="34" charset="0"/>
                <a:cs typeface="Arial" panose="020B0604020202020204" pitchFamily="34" charset="0"/>
              </a:rPr>
              <a:t>count_profession</a:t>
            </a:r>
            <a:r>
              <a:rPr lang="en-US" sz="1600" dirty="0">
                <a:latin typeface="Arial" panose="020B0604020202020204" pitchFamily="34" charset="0"/>
                <a:cs typeface="Arial" panose="020B0604020202020204" pitchFamily="34" charset="0"/>
              </a:rPr>
              <a:t> = [</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len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&gt;= 18) &amp; (</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&lt;= 25) &amp; (</a:t>
            </a:r>
            <a:r>
              <a:rPr lang="en-US" sz="1600" dirty="0" err="1">
                <a:latin typeface="Arial" panose="020B0604020202020204" pitchFamily="34" charset="0"/>
                <a:cs typeface="Arial" panose="020B0604020202020204" pitchFamily="34" charset="0"/>
              </a:rPr>
              <a:t>df.Profession</a:t>
            </a:r>
            <a:r>
              <a:rPr lang="en-US" sz="1600" dirty="0">
                <a:latin typeface="Arial" panose="020B0604020202020204" pitchFamily="34" charset="0"/>
                <a:cs typeface="Arial" panose="020B0604020202020204" pitchFamily="34" charset="0"/>
              </a:rPr>
              <a:t> == profession)]),</a:t>
            </a:r>
          </a:p>
          <a:p>
            <a:pPr marL="0" indent="0">
              <a:buNone/>
            </a:pPr>
            <a:r>
              <a:rPr lang="en-US" sz="1600" dirty="0" err="1">
                <a:latin typeface="Arial" panose="020B0604020202020204" pitchFamily="34" charset="0"/>
                <a:cs typeface="Arial" panose="020B0604020202020204" pitchFamily="34" charset="0"/>
              </a:rPr>
              <a:t>len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&gt;= 26) &amp; (</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&lt;= 40) &amp; (</a:t>
            </a:r>
            <a:r>
              <a:rPr lang="en-US" sz="1600" dirty="0" err="1">
                <a:latin typeface="Arial" panose="020B0604020202020204" pitchFamily="34" charset="0"/>
                <a:cs typeface="Arial" panose="020B0604020202020204" pitchFamily="34" charset="0"/>
              </a:rPr>
              <a:t>df.Profession</a:t>
            </a:r>
            <a:r>
              <a:rPr lang="en-US" sz="1600" dirty="0">
                <a:latin typeface="Arial" panose="020B0604020202020204" pitchFamily="34" charset="0"/>
                <a:cs typeface="Arial" panose="020B0604020202020204" pitchFamily="34" charset="0"/>
              </a:rPr>
              <a:t> == profession)]),</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len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&gt;= 41) &amp; (</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&lt;= 60) &amp; (</a:t>
            </a:r>
            <a:r>
              <a:rPr lang="en-US" sz="1600" dirty="0" err="1">
                <a:latin typeface="Arial" panose="020B0604020202020204" pitchFamily="34" charset="0"/>
                <a:cs typeface="Arial" panose="020B0604020202020204" pitchFamily="34" charset="0"/>
              </a:rPr>
              <a:t>df.Profession</a:t>
            </a:r>
            <a:r>
              <a:rPr lang="en-US" sz="1600" dirty="0">
                <a:latin typeface="Arial" panose="020B0604020202020204" pitchFamily="34" charset="0"/>
                <a:cs typeface="Arial" panose="020B0604020202020204" pitchFamily="34" charset="0"/>
              </a:rPr>
              <a:t> == profession)]),</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len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&gt;= 61) &amp; (</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&lt;= 80) &amp; (</a:t>
            </a:r>
            <a:r>
              <a:rPr lang="en-US" sz="1600" dirty="0" err="1">
                <a:latin typeface="Arial" panose="020B0604020202020204" pitchFamily="34" charset="0"/>
                <a:cs typeface="Arial" panose="020B0604020202020204" pitchFamily="34" charset="0"/>
              </a:rPr>
              <a:t>df.Profession</a:t>
            </a:r>
            <a:r>
              <a:rPr lang="en-US" sz="1600" dirty="0">
                <a:latin typeface="Arial" panose="020B0604020202020204" pitchFamily="34" charset="0"/>
                <a:cs typeface="Arial" panose="020B0604020202020204" pitchFamily="34" charset="0"/>
              </a:rPr>
              <a:t> == profession)]),</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len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df.Age</a:t>
            </a:r>
            <a:r>
              <a:rPr lang="en-US" sz="1600" dirty="0">
                <a:latin typeface="Arial" panose="020B0604020202020204" pitchFamily="34" charset="0"/>
                <a:cs typeface="Arial" panose="020B0604020202020204" pitchFamily="34" charset="0"/>
              </a:rPr>
              <a:t> &gt; 80) &amp; (</a:t>
            </a:r>
            <a:r>
              <a:rPr lang="en-US" sz="1600" dirty="0" err="1">
                <a:latin typeface="Arial" panose="020B0604020202020204" pitchFamily="34" charset="0"/>
                <a:cs typeface="Arial" panose="020B0604020202020204" pitchFamily="34" charset="0"/>
              </a:rPr>
              <a:t>df.Profession</a:t>
            </a:r>
            <a:r>
              <a:rPr lang="en-US" sz="1600" dirty="0">
                <a:latin typeface="Arial" panose="020B0604020202020204" pitchFamily="34" charset="0"/>
                <a:cs typeface="Arial" panose="020B0604020202020204" pitchFamily="34" charset="0"/>
              </a:rPr>
              <a:t> == profession)])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counts.append</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count_profession</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 Plotting</a:t>
            </a:r>
          </a:p>
          <a:p>
            <a:r>
              <a:rPr lang="en-US" sz="1600" dirty="0" err="1">
                <a:latin typeface="Arial" panose="020B0604020202020204" pitchFamily="34" charset="0"/>
                <a:cs typeface="Arial" panose="020B0604020202020204" pitchFamily="34" charset="0"/>
              </a:rPr>
              <a:t>plt.figure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figsize</a:t>
            </a:r>
            <a:r>
              <a:rPr lang="en-US" sz="1600" dirty="0">
                <a:latin typeface="Arial" panose="020B0604020202020204" pitchFamily="34" charset="0"/>
                <a:cs typeface="Arial" panose="020B0604020202020204" pitchFamily="34" charset="0"/>
              </a:rPr>
              <a:t>=(10, 6))</a:t>
            </a:r>
          </a:p>
          <a:p>
            <a:r>
              <a:rPr lang="en-US" sz="1600" dirty="0" err="1">
                <a:latin typeface="Arial" panose="020B0604020202020204" pitchFamily="34" charset="0"/>
                <a:cs typeface="Arial" panose="020B0604020202020204" pitchFamily="34" charset="0"/>
              </a:rPr>
              <a:t>sns.heatmap</a:t>
            </a:r>
            <a:r>
              <a:rPr lang="en-US" sz="1600" dirty="0">
                <a:latin typeface="Arial" panose="020B0604020202020204" pitchFamily="34" charset="0"/>
                <a:cs typeface="Arial" panose="020B0604020202020204" pitchFamily="34" charset="0"/>
              </a:rPr>
              <a:t>(counts, </a:t>
            </a:r>
            <a:r>
              <a:rPr lang="en-US" sz="1600" dirty="0" err="1">
                <a:latin typeface="Arial" panose="020B0604020202020204" pitchFamily="34" charset="0"/>
                <a:cs typeface="Arial" panose="020B0604020202020204" pitchFamily="34" charset="0"/>
              </a:rPr>
              <a:t>annot</a:t>
            </a:r>
            <a:r>
              <a:rPr lang="en-US" sz="1600" dirty="0">
                <a:latin typeface="Arial" panose="020B0604020202020204" pitchFamily="34" charset="0"/>
                <a:cs typeface="Arial" panose="020B0604020202020204" pitchFamily="34" charset="0"/>
              </a:rPr>
              <a:t>=True, </a:t>
            </a:r>
            <a:r>
              <a:rPr lang="en-US" sz="1600" dirty="0" err="1">
                <a:latin typeface="Arial" panose="020B0604020202020204" pitchFamily="34" charset="0"/>
                <a:cs typeface="Arial" panose="020B0604020202020204" pitchFamily="34" charset="0"/>
              </a:rPr>
              <a:t>fmt</a:t>
            </a:r>
            <a:r>
              <a:rPr lang="en-US" sz="1600" dirty="0">
                <a:latin typeface="Arial" panose="020B0604020202020204" pitchFamily="34" charset="0"/>
                <a:cs typeface="Arial" panose="020B0604020202020204" pitchFamily="34" charset="0"/>
              </a:rPr>
              <a:t>="d", </a:t>
            </a:r>
            <a:r>
              <a:rPr lang="en-US" sz="1600" dirty="0" err="1">
                <a:latin typeface="Arial" panose="020B0604020202020204" pitchFamily="34" charset="0"/>
                <a:cs typeface="Arial" panose="020B0604020202020204" pitchFamily="34" charset="0"/>
              </a:rPr>
              <a:t>cmap</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YlGnBu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xticklabels</a:t>
            </a:r>
            <a:r>
              <a:rPr lang="en-US" sz="1600" dirty="0">
                <a:latin typeface="Arial" panose="020B0604020202020204" pitchFamily="34" charset="0"/>
                <a:cs typeface="Arial" panose="020B0604020202020204" pitchFamily="34" charset="0"/>
              </a:rPr>
              <a:t>=ages, </a:t>
            </a:r>
            <a:r>
              <a:rPr lang="en-US" sz="1600" dirty="0" err="1">
                <a:latin typeface="Arial" panose="020B0604020202020204" pitchFamily="34" charset="0"/>
                <a:cs typeface="Arial" panose="020B0604020202020204" pitchFamily="34" charset="0"/>
              </a:rPr>
              <a:t>yticklabels</a:t>
            </a:r>
            <a:r>
              <a:rPr lang="en-US" sz="1600" dirty="0">
                <a:latin typeface="Arial" panose="020B0604020202020204" pitchFamily="34" charset="0"/>
                <a:cs typeface="Arial" panose="020B0604020202020204" pitchFamily="34" charset="0"/>
              </a:rPr>
              <a:t>=professions)</a:t>
            </a:r>
          </a:p>
          <a:p>
            <a:r>
              <a:rPr lang="en-US" sz="1600" dirty="0" err="1">
                <a:latin typeface="Arial" panose="020B0604020202020204" pitchFamily="34" charset="0"/>
                <a:cs typeface="Arial" panose="020B0604020202020204" pitchFamily="34" charset="0"/>
              </a:rPr>
              <a:t>plt.xlabel</a:t>
            </a:r>
            <a:r>
              <a:rPr lang="en-US" sz="1600" dirty="0">
                <a:latin typeface="Arial" panose="020B0604020202020204" pitchFamily="34" charset="0"/>
                <a:cs typeface="Arial" panose="020B0604020202020204" pitchFamily="34" charset="0"/>
              </a:rPr>
              <a:t>('Age Groups')</a:t>
            </a:r>
          </a:p>
          <a:p>
            <a:r>
              <a:rPr lang="en-US" sz="1600" dirty="0" err="1">
                <a:latin typeface="Arial" panose="020B0604020202020204" pitchFamily="34" charset="0"/>
                <a:cs typeface="Arial" panose="020B0604020202020204" pitchFamily="34" charset="0"/>
              </a:rPr>
              <a:t>plt.ylabel</a:t>
            </a:r>
            <a:r>
              <a:rPr lang="en-US" sz="1600" dirty="0">
                <a:latin typeface="Arial" panose="020B0604020202020204" pitchFamily="34" charset="0"/>
                <a:cs typeface="Arial" panose="020B0604020202020204" pitchFamily="34" charset="0"/>
              </a:rPr>
              <a:t>('Profession')</a:t>
            </a:r>
          </a:p>
          <a:p>
            <a:r>
              <a:rPr lang="en-US" sz="1600" dirty="0">
                <a:latin typeface="Arial" panose="020B0604020202020204" pitchFamily="34" charset="0"/>
                <a:cs typeface="Arial" panose="020B0604020202020204" pitchFamily="34" charset="0"/>
              </a:rPr>
              <a:t>plt.title('Distribution of Age Groups by Profession')</a:t>
            </a:r>
          </a:p>
          <a:p>
            <a:r>
              <a:rPr lang="en-US" sz="1600" dirty="0">
                <a:latin typeface="Arial" panose="020B0604020202020204" pitchFamily="34" charset="0"/>
                <a:cs typeface="Arial" panose="020B0604020202020204" pitchFamily="34" charset="0"/>
              </a:rPr>
              <a:t>plt.show()</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48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3652-C5AB-2BCA-998A-48ED27426594}"/>
              </a:ext>
            </a:extLst>
          </p:cNvPr>
          <p:cNvSpPr>
            <a:spLocks noGrp="1"/>
          </p:cNvSpPr>
          <p:nvPr>
            <p:ph type="title"/>
          </p:nvPr>
        </p:nvSpPr>
        <p:spPr>
          <a:xfrm>
            <a:off x="681318" y="365125"/>
            <a:ext cx="10672482" cy="656851"/>
          </a:xfrm>
        </p:spPr>
        <p:txBody>
          <a:bodyPr>
            <a:normAutofit fontScale="90000"/>
          </a:bodyPr>
          <a:lstStyle/>
          <a:p>
            <a:r>
              <a:rPr lang="en-US" dirty="0"/>
              <a:t>LINES OF CODE(CTD)</a:t>
            </a:r>
          </a:p>
        </p:txBody>
      </p:sp>
      <p:sp>
        <p:nvSpPr>
          <p:cNvPr id="3" name="Content Placeholder 2">
            <a:extLst>
              <a:ext uri="{FF2B5EF4-FFF2-40B4-BE49-F238E27FC236}">
                <a16:creationId xmlns:a16="http://schemas.microsoft.com/office/drawing/2014/main" id="{D690A15D-BCA5-35AA-F96F-6931F08E5145}"/>
              </a:ext>
            </a:extLst>
          </p:cNvPr>
          <p:cNvSpPr>
            <a:spLocks noGrp="1"/>
          </p:cNvSpPr>
          <p:nvPr>
            <p:ph idx="1"/>
          </p:nvPr>
        </p:nvSpPr>
        <p:spPr>
          <a:xfrm>
            <a:off x="551330" y="1021976"/>
            <a:ext cx="10515600" cy="5836024"/>
          </a:xfrm>
        </p:spPr>
        <p:txBody>
          <a:bodyPr>
            <a:normAutofit fontScale="70000" lnSpcReduction="20000"/>
          </a:bodyPr>
          <a:lstStyle/>
          <a:p>
            <a:pPr marL="0" indent="0">
              <a:buNone/>
            </a:pPr>
            <a:r>
              <a:rPr lang="en-US" dirty="0"/>
              <a:t># Map spending score categories to numerical values</a:t>
            </a:r>
          </a:p>
          <a:p>
            <a:pPr marL="0" indent="0">
              <a:buNone/>
            </a:pPr>
            <a:r>
              <a:rPr lang="en-US" dirty="0" err="1"/>
              <a:t>spending_score_mapping</a:t>
            </a:r>
            <a:r>
              <a:rPr lang="en-US" dirty="0"/>
              <a:t> = {'Low': 0, 'Medium': 1, 'High': 2}</a:t>
            </a:r>
          </a:p>
          <a:p>
            <a:pPr marL="0" indent="0">
              <a:buNone/>
            </a:pPr>
            <a:r>
              <a:rPr lang="en-US" dirty="0" err="1"/>
              <a:t>df</a:t>
            </a:r>
            <a:r>
              <a:rPr lang="en-US" dirty="0"/>
              <a:t>['</a:t>
            </a:r>
            <a:r>
              <a:rPr lang="en-US" dirty="0" err="1"/>
              <a:t>Spending_Score_Num</a:t>
            </a:r>
            <a:r>
              <a:rPr lang="en-US" dirty="0"/>
              <a:t>'] = </a:t>
            </a:r>
            <a:r>
              <a:rPr lang="en-US" dirty="0" err="1"/>
              <a:t>df</a:t>
            </a:r>
            <a:r>
              <a:rPr lang="en-US" dirty="0"/>
              <a:t>['</a:t>
            </a:r>
            <a:r>
              <a:rPr lang="en-US" dirty="0" err="1"/>
              <a:t>Spending_Score</a:t>
            </a:r>
            <a:r>
              <a:rPr lang="en-US" dirty="0"/>
              <a:t>'].map(</a:t>
            </a:r>
            <a:r>
              <a:rPr lang="en-US" dirty="0" err="1"/>
              <a:t>spending_score_mapping</a:t>
            </a:r>
            <a:r>
              <a:rPr lang="en-US" dirty="0"/>
              <a:t>)</a:t>
            </a:r>
          </a:p>
          <a:p>
            <a:endParaRPr lang="en-US" dirty="0"/>
          </a:p>
          <a:p>
            <a:pPr marL="0" indent="0">
              <a:buNone/>
            </a:pPr>
            <a:r>
              <a:rPr lang="en-US" dirty="0"/>
              <a:t># Selecting the features (Age and Numerical </a:t>
            </a:r>
            <a:r>
              <a:rPr lang="en-US" dirty="0" err="1"/>
              <a:t>Spending_Score</a:t>
            </a:r>
            <a:r>
              <a:rPr lang="en-US" dirty="0"/>
              <a:t>)</a:t>
            </a:r>
          </a:p>
          <a:p>
            <a:pPr marL="0" indent="0">
              <a:buNone/>
            </a:pPr>
            <a:r>
              <a:rPr lang="en-US" dirty="0"/>
              <a:t>X = </a:t>
            </a:r>
            <a:r>
              <a:rPr lang="en-US" dirty="0" err="1"/>
              <a:t>df</a:t>
            </a:r>
            <a:r>
              <a:rPr lang="en-US" dirty="0"/>
              <a:t>[['Age', '</a:t>
            </a:r>
            <a:r>
              <a:rPr lang="en-US" dirty="0" err="1"/>
              <a:t>Spending_Score_Num</a:t>
            </a:r>
            <a:r>
              <a:rPr lang="en-US" dirty="0"/>
              <a:t>']].values</a:t>
            </a:r>
          </a:p>
          <a:p>
            <a:endParaRPr lang="en-US" dirty="0"/>
          </a:p>
          <a:p>
            <a:pPr marL="0" indent="0">
              <a:buNone/>
            </a:pPr>
            <a:r>
              <a:rPr lang="en-US" dirty="0"/>
              <a:t># Impute missing values with the mean</a:t>
            </a:r>
          </a:p>
          <a:p>
            <a:pPr marL="0" indent="0">
              <a:buNone/>
            </a:pPr>
            <a:r>
              <a:rPr lang="en-US" dirty="0"/>
              <a:t>imputer = </a:t>
            </a:r>
            <a:r>
              <a:rPr lang="en-US" dirty="0" err="1"/>
              <a:t>SimpleImputer</a:t>
            </a:r>
            <a:r>
              <a:rPr lang="en-US" dirty="0"/>
              <a:t>(strategy='mean')</a:t>
            </a:r>
          </a:p>
          <a:p>
            <a:pPr marL="0" indent="0">
              <a:buNone/>
            </a:pPr>
            <a:r>
              <a:rPr lang="en-US" dirty="0" err="1"/>
              <a:t>X_imputed</a:t>
            </a:r>
            <a:r>
              <a:rPr lang="en-US" dirty="0"/>
              <a:t> = </a:t>
            </a:r>
            <a:r>
              <a:rPr lang="en-US" dirty="0" err="1"/>
              <a:t>imputer.fit_transform</a:t>
            </a:r>
            <a:r>
              <a:rPr lang="en-US" dirty="0"/>
              <a:t>(X)</a:t>
            </a:r>
          </a:p>
          <a:p>
            <a:pPr marL="0" indent="0">
              <a:buNone/>
            </a:pPr>
            <a:r>
              <a:rPr lang="en-US" dirty="0"/>
              <a:t># Using the Elbow Method to find the optimal number of clusters</a:t>
            </a:r>
          </a:p>
          <a:p>
            <a:pPr marL="0" indent="0">
              <a:buNone/>
            </a:pPr>
            <a:r>
              <a:rPr lang="en-US" dirty="0" err="1"/>
              <a:t>wcss</a:t>
            </a:r>
            <a:r>
              <a:rPr lang="en-US" dirty="0"/>
              <a:t> = []  # Within-cluster sum of squares</a:t>
            </a:r>
          </a:p>
          <a:p>
            <a:pPr marL="0" indent="0">
              <a:buNone/>
            </a:pPr>
            <a:endParaRPr lang="en-US" dirty="0"/>
          </a:p>
          <a:p>
            <a:pPr marL="0" indent="0">
              <a:buNone/>
            </a:pPr>
            <a:r>
              <a:rPr lang="en-US" dirty="0"/>
              <a:t>for k in range(1, 11):</a:t>
            </a:r>
          </a:p>
          <a:p>
            <a:pPr marL="0" indent="0">
              <a:buNone/>
            </a:pPr>
            <a:r>
              <a:rPr lang="en-US" dirty="0"/>
              <a:t>    </a:t>
            </a:r>
            <a:r>
              <a:rPr lang="en-US" dirty="0" err="1"/>
              <a:t>kmeans</a:t>
            </a:r>
            <a:r>
              <a:rPr lang="en-US" dirty="0"/>
              <a:t> = </a:t>
            </a:r>
            <a:r>
              <a:rPr lang="en-US" dirty="0" err="1"/>
              <a:t>KMeans</a:t>
            </a:r>
            <a:r>
              <a:rPr lang="en-US" dirty="0"/>
              <a:t>(</a:t>
            </a:r>
            <a:r>
              <a:rPr lang="en-US" dirty="0" err="1"/>
              <a:t>n_clusters</a:t>
            </a:r>
            <a:r>
              <a:rPr lang="en-US" dirty="0"/>
              <a:t>=k, </a:t>
            </a:r>
            <a:r>
              <a:rPr lang="en-US" dirty="0" err="1"/>
              <a:t>init</a:t>
            </a:r>
            <a:r>
              <a:rPr lang="en-US" dirty="0"/>
              <a:t>='k-means++', </a:t>
            </a:r>
            <a:r>
              <a:rPr lang="en-US" dirty="0" err="1"/>
              <a:t>random_state</a:t>
            </a:r>
            <a:r>
              <a:rPr lang="en-US" dirty="0"/>
              <a:t>=42)</a:t>
            </a:r>
          </a:p>
          <a:p>
            <a:pPr marL="0" indent="0">
              <a:buNone/>
            </a:pPr>
            <a:r>
              <a:rPr lang="en-US" dirty="0"/>
              <a:t>    </a:t>
            </a:r>
            <a:r>
              <a:rPr lang="en-US" dirty="0" err="1"/>
              <a:t>kmeans.fit</a:t>
            </a:r>
            <a:r>
              <a:rPr lang="en-US" dirty="0"/>
              <a:t>(</a:t>
            </a:r>
            <a:r>
              <a:rPr lang="en-US" dirty="0" err="1"/>
              <a:t>X_imputed</a:t>
            </a:r>
            <a:r>
              <a:rPr lang="en-US" dirty="0"/>
              <a:t>)</a:t>
            </a:r>
          </a:p>
          <a:p>
            <a:pPr marL="0" indent="0">
              <a:buNone/>
            </a:pPr>
            <a:r>
              <a:rPr lang="en-US" dirty="0"/>
              <a:t>    </a:t>
            </a:r>
            <a:r>
              <a:rPr lang="en-US" dirty="0" err="1"/>
              <a:t>wcss.append</a:t>
            </a:r>
            <a:r>
              <a:rPr lang="en-US" dirty="0"/>
              <a:t>(</a:t>
            </a:r>
            <a:r>
              <a:rPr lang="en-US" dirty="0" err="1"/>
              <a:t>kmeans.inertia</a:t>
            </a:r>
            <a:r>
              <a:rPr lang="en-US" dirty="0"/>
              <a:t>_)</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726527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86B0-B020-37CC-777A-BF280780BE56}"/>
              </a:ext>
            </a:extLst>
          </p:cNvPr>
          <p:cNvSpPr>
            <a:spLocks noGrp="1"/>
          </p:cNvSpPr>
          <p:nvPr>
            <p:ph type="title"/>
          </p:nvPr>
        </p:nvSpPr>
        <p:spPr>
          <a:xfrm>
            <a:off x="640976" y="-412377"/>
            <a:ext cx="10515600" cy="1325563"/>
          </a:xfrm>
        </p:spPr>
        <p:txBody>
          <a:bodyPr/>
          <a:lstStyle/>
          <a:p>
            <a:r>
              <a:rPr lang="en-US" dirty="0"/>
              <a:t>LINES OF CODE(CTD)</a:t>
            </a:r>
          </a:p>
        </p:txBody>
      </p:sp>
      <p:sp>
        <p:nvSpPr>
          <p:cNvPr id="3" name="Content Placeholder 2">
            <a:extLst>
              <a:ext uri="{FF2B5EF4-FFF2-40B4-BE49-F238E27FC236}">
                <a16:creationId xmlns:a16="http://schemas.microsoft.com/office/drawing/2014/main" id="{677423D5-CD9A-3716-B09A-B04828980E3A}"/>
              </a:ext>
            </a:extLst>
          </p:cNvPr>
          <p:cNvSpPr>
            <a:spLocks noGrp="1"/>
          </p:cNvSpPr>
          <p:nvPr>
            <p:ph idx="1"/>
          </p:nvPr>
        </p:nvSpPr>
        <p:spPr>
          <a:xfrm>
            <a:off x="640975" y="498849"/>
            <a:ext cx="10654553" cy="6117104"/>
          </a:xfrm>
        </p:spPr>
        <p:txBody>
          <a:bodyPr>
            <a:noAutofit/>
          </a:bodyPr>
          <a:lstStyle/>
          <a:p>
            <a:endParaRPr lang="en-US" sz="2000" dirty="0"/>
          </a:p>
          <a:p>
            <a:pPr marL="0" indent="0">
              <a:buNone/>
            </a:pPr>
            <a:r>
              <a:rPr lang="en-US" sz="2000" dirty="0"/>
              <a:t># Plotting the Elbow Method graph</a:t>
            </a:r>
          </a:p>
          <a:p>
            <a:pPr marL="0" indent="0">
              <a:buNone/>
            </a:pPr>
            <a:r>
              <a:rPr lang="en-US" sz="2000" dirty="0" err="1"/>
              <a:t>plt.figure</a:t>
            </a:r>
            <a:r>
              <a:rPr lang="en-US" sz="2000" dirty="0"/>
              <a:t>(</a:t>
            </a:r>
            <a:r>
              <a:rPr lang="en-US" sz="2000" dirty="0" err="1"/>
              <a:t>figsize</a:t>
            </a:r>
            <a:r>
              <a:rPr lang="en-US" sz="2000" dirty="0"/>
              <a:t>=(10, 6))</a:t>
            </a:r>
          </a:p>
          <a:p>
            <a:pPr marL="0" indent="0">
              <a:buNone/>
            </a:pPr>
            <a:r>
              <a:rPr lang="en-US" sz="2000" dirty="0" err="1"/>
              <a:t>plt.plot</a:t>
            </a:r>
            <a:r>
              <a:rPr lang="en-US" sz="2000" dirty="0"/>
              <a:t>(range(1, 11), </a:t>
            </a:r>
            <a:r>
              <a:rPr lang="en-US" sz="2000" dirty="0" err="1"/>
              <a:t>wcss</a:t>
            </a:r>
            <a:r>
              <a:rPr lang="en-US" sz="2000" dirty="0"/>
              <a:t>, marker='o', </a:t>
            </a:r>
            <a:r>
              <a:rPr lang="en-US" sz="2000" dirty="0" err="1"/>
              <a:t>linestyle</a:t>
            </a:r>
            <a:r>
              <a:rPr lang="en-US" sz="2000" dirty="0"/>
              <a:t>='--')</a:t>
            </a:r>
          </a:p>
          <a:p>
            <a:pPr marL="0" indent="0">
              <a:buNone/>
            </a:pPr>
            <a:r>
              <a:rPr lang="en-US" sz="2000" dirty="0"/>
              <a:t>plt.title('Elbow Method for Age by </a:t>
            </a:r>
            <a:r>
              <a:rPr lang="en-US" sz="2000" dirty="0" err="1"/>
              <a:t>Spending_Score</a:t>
            </a:r>
            <a:r>
              <a:rPr lang="en-US" sz="2000" dirty="0"/>
              <a:t> Clustering')</a:t>
            </a:r>
          </a:p>
          <a:p>
            <a:pPr marL="0" indent="0">
              <a:buNone/>
            </a:pPr>
            <a:r>
              <a:rPr lang="en-US" sz="2000" dirty="0" err="1"/>
              <a:t>plt.xlabel</a:t>
            </a:r>
            <a:r>
              <a:rPr lang="en-US" sz="2000" dirty="0"/>
              <a:t>('Number of Clusters')</a:t>
            </a:r>
          </a:p>
          <a:p>
            <a:pPr marL="0" indent="0">
              <a:buNone/>
            </a:pPr>
            <a:r>
              <a:rPr lang="en-US" sz="2000" dirty="0" err="1"/>
              <a:t>plt.ylabel</a:t>
            </a:r>
            <a:r>
              <a:rPr lang="en-US" sz="2000" dirty="0"/>
              <a:t>('WCSS')</a:t>
            </a:r>
          </a:p>
          <a:p>
            <a:pPr marL="0" indent="0">
              <a:buNone/>
            </a:pPr>
            <a:r>
              <a:rPr lang="en-US" sz="2000" dirty="0" err="1"/>
              <a:t>plt.xticks</a:t>
            </a:r>
            <a:r>
              <a:rPr lang="en-US" sz="2000" dirty="0"/>
              <a:t>(</a:t>
            </a:r>
            <a:r>
              <a:rPr lang="en-US" sz="2000" dirty="0" err="1"/>
              <a:t>np.arange</a:t>
            </a:r>
            <a:r>
              <a:rPr lang="en-US" sz="2000" dirty="0"/>
              <a:t>(1, 11, 1))</a:t>
            </a:r>
          </a:p>
          <a:p>
            <a:pPr marL="0" indent="0">
              <a:buNone/>
            </a:pPr>
            <a:r>
              <a:rPr lang="en-US" sz="2000" dirty="0" err="1"/>
              <a:t>plt.grid</a:t>
            </a:r>
            <a:r>
              <a:rPr lang="en-US" sz="2000" dirty="0"/>
              <a:t>(True)</a:t>
            </a:r>
          </a:p>
          <a:p>
            <a:pPr marL="0" indent="0">
              <a:buNone/>
            </a:pPr>
            <a:r>
              <a:rPr lang="en-US" sz="2000" dirty="0"/>
              <a:t>plt.show()</a:t>
            </a:r>
          </a:p>
          <a:p>
            <a:pPr marL="0" indent="0">
              <a:buNone/>
            </a:pPr>
            <a:r>
              <a:rPr lang="en-US" sz="2000" dirty="0"/>
              <a:t>Define the optimal number of clusters based on the Elbow Method (e.g., 3 clusters)</a:t>
            </a:r>
          </a:p>
          <a:p>
            <a:pPr marL="0" indent="0">
              <a:buNone/>
            </a:pPr>
            <a:r>
              <a:rPr lang="en-US" sz="2000" dirty="0" err="1"/>
              <a:t>n_clusters</a:t>
            </a:r>
            <a:r>
              <a:rPr lang="en-US" sz="2000" dirty="0"/>
              <a:t> = 4</a:t>
            </a:r>
          </a:p>
          <a:p>
            <a:pPr marL="0" indent="0">
              <a:buNone/>
            </a:pPr>
            <a:r>
              <a:rPr lang="en-US" sz="2000" dirty="0"/>
              <a:t># Fit </a:t>
            </a:r>
            <a:r>
              <a:rPr lang="en-US" sz="2000" dirty="0" err="1"/>
              <a:t>KMeans</a:t>
            </a:r>
            <a:r>
              <a:rPr lang="en-US" sz="2000" dirty="0"/>
              <a:t> model</a:t>
            </a:r>
          </a:p>
          <a:p>
            <a:pPr marL="0" indent="0">
              <a:buNone/>
            </a:pPr>
            <a:r>
              <a:rPr lang="en-US" sz="2000" dirty="0" err="1"/>
              <a:t>kmeans</a:t>
            </a:r>
            <a:r>
              <a:rPr lang="en-US" sz="2000" dirty="0"/>
              <a:t> = </a:t>
            </a:r>
            <a:r>
              <a:rPr lang="en-US" sz="2000" dirty="0" err="1"/>
              <a:t>KMeans</a:t>
            </a:r>
            <a:r>
              <a:rPr lang="en-US" sz="2000" dirty="0"/>
              <a:t>(</a:t>
            </a:r>
            <a:r>
              <a:rPr lang="en-US" sz="2000" dirty="0" err="1"/>
              <a:t>n_clusters</a:t>
            </a:r>
            <a:r>
              <a:rPr lang="en-US" sz="2000" dirty="0"/>
              <a:t>=</a:t>
            </a:r>
            <a:r>
              <a:rPr lang="en-US" sz="2000" dirty="0" err="1"/>
              <a:t>n_clusters</a:t>
            </a:r>
            <a:r>
              <a:rPr lang="en-US" sz="2000" dirty="0"/>
              <a:t>, </a:t>
            </a:r>
            <a:r>
              <a:rPr lang="en-US" sz="2000" dirty="0" err="1"/>
              <a:t>init</a:t>
            </a:r>
            <a:r>
              <a:rPr lang="en-US" sz="2000" dirty="0"/>
              <a:t>='k-means++', </a:t>
            </a:r>
            <a:r>
              <a:rPr lang="en-US" sz="2000" dirty="0" err="1"/>
              <a:t>random_state</a:t>
            </a:r>
            <a:r>
              <a:rPr lang="en-US" sz="2000" dirty="0"/>
              <a:t>=42)</a:t>
            </a:r>
          </a:p>
          <a:p>
            <a:pPr marL="0" indent="0">
              <a:buNone/>
            </a:pPr>
            <a:r>
              <a:rPr lang="en-US" sz="2000" dirty="0" err="1"/>
              <a:t>kmeans.fit</a:t>
            </a:r>
            <a:r>
              <a:rPr lang="en-US" sz="2000" dirty="0"/>
              <a:t>(</a:t>
            </a:r>
            <a:r>
              <a:rPr lang="en-US" sz="2000" dirty="0" err="1"/>
              <a:t>X_imputed</a:t>
            </a:r>
            <a:r>
              <a:rPr lang="en-US" sz="2000" dirty="0"/>
              <a:t>)</a:t>
            </a:r>
          </a:p>
          <a:p>
            <a:endParaRPr lang="en-US" sz="2000" dirty="0"/>
          </a:p>
          <a:p>
            <a:r>
              <a:rPr lang="en-US" sz="2000" dirty="0"/>
              <a:t># Assign clusters to the data points</a:t>
            </a:r>
          </a:p>
          <a:p>
            <a:r>
              <a:rPr lang="en-US" sz="2000" dirty="0"/>
              <a:t>clusters = </a:t>
            </a:r>
            <a:r>
              <a:rPr lang="en-US" sz="2000" dirty="0" err="1"/>
              <a:t>kmeans.predict</a:t>
            </a:r>
            <a:r>
              <a:rPr lang="en-US" sz="2000" dirty="0"/>
              <a:t>(</a:t>
            </a:r>
            <a:r>
              <a:rPr lang="en-US" sz="2000" dirty="0" err="1"/>
              <a:t>X_imputed</a:t>
            </a:r>
            <a:r>
              <a:rPr lang="en-US" sz="2000" dirty="0"/>
              <a:t>)</a:t>
            </a:r>
          </a:p>
          <a:p>
            <a:endParaRPr lang="en-US" sz="2000" dirty="0"/>
          </a:p>
          <a:p>
            <a:r>
              <a:rPr lang="en-US" sz="2000" dirty="0"/>
              <a:t># Add the cluster labels to the </a:t>
            </a:r>
            <a:r>
              <a:rPr lang="en-US" sz="2000" dirty="0" err="1"/>
              <a:t>DataFrame</a:t>
            </a:r>
            <a:endParaRPr lang="en-US" sz="2000" dirty="0"/>
          </a:p>
          <a:p>
            <a:r>
              <a:rPr lang="en-US" sz="2000" dirty="0" err="1"/>
              <a:t>df</a:t>
            </a:r>
            <a:r>
              <a:rPr lang="en-US" sz="2000" dirty="0"/>
              <a:t>['Cluster'] = clusters</a:t>
            </a:r>
          </a:p>
          <a:p>
            <a:endParaRPr lang="en-US" sz="2000" dirty="0"/>
          </a:p>
          <a:p>
            <a:r>
              <a:rPr lang="en-US" sz="2000" dirty="0"/>
              <a:t># Display the first few rows of the </a:t>
            </a:r>
            <a:r>
              <a:rPr lang="en-US" sz="2000" dirty="0" err="1"/>
              <a:t>DataFrame</a:t>
            </a:r>
            <a:r>
              <a:rPr lang="en-US" sz="2000" dirty="0"/>
              <a:t> with cluster labels</a:t>
            </a:r>
          </a:p>
          <a:p>
            <a:r>
              <a:rPr lang="en-US" sz="2000" dirty="0"/>
              <a:t>print(</a:t>
            </a:r>
            <a:r>
              <a:rPr lang="en-US" sz="2000" dirty="0" err="1"/>
              <a:t>df.head</a:t>
            </a:r>
            <a:r>
              <a:rPr lang="en-US" sz="2000" dirty="0"/>
              <a:t>())</a:t>
            </a:r>
          </a:p>
          <a:p>
            <a:endParaRPr lang="en-US" sz="2000" dirty="0"/>
          </a:p>
          <a:p>
            <a:endParaRPr lang="en-US" sz="2000" dirty="0"/>
          </a:p>
        </p:txBody>
      </p:sp>
    </p:spTree>
    <p:extLst>
      <p:ext uri="{BB962C8B-B14F-4D97-AF65-F5344CB8AC3E}">
        <p14:creationId xmlns:p14="http://schemas.microsoft.com/office/powerpoint/2010/main" val="19813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4360" y="3083859"/>
            <a:ext cx="11382486" cy="3790868"/>
          </a:xfrm>
        </p:spPr>
        <p:txBody>
          <a:bodyPr tIns="457200">
            <a:noAutofit/>
          </a:bodyPr>
          <a:lstStyle/>
          <a:p>
            <a:r>
              <a:rPr lang="en-US" sz="2800" dirty="0">
                <a:solidFill>
                  <a:schemeClr val="tx1">
                    <a:lumMod val="95000"/>
                    <a:lumOff val="5000"/>
                  </a:schemeClr>
                </a:solidFill>
                <a:latin typeface="Arial" panose="020B0604020202020204" pitchFamily="34" charset="0"/>
                <a:cs typeface="Arial" panose="020B0604020202020204" pitchFamily="34" charset="0"/>
              </a:rPr>
              <a:t>The project delves into customer segmentation understanding customer behavior and preferences and creating clusters using demographic indicators. </a:t>
            </a:r>
          </a:p>
          <a:p>
            <a:r>
              <a:rPr lang="en-US" sz="2800" dirty="0">
                <a:solidFill>
                  <a:schemeClr val="tx1">
                    <a:lumMod val="95000"/>
                    <a:lumOff val="5000"/>
                  </a:schemeClr>
                </a:solidFill>
                <a:latin typeface="Arial" panose="020B0604020202020204" pitchFamily="34" charset="0"/>
                <a:cs typeface="Arial" panose="020B0604020202020204" pitchFamily="34" charset="0"/>
              </a:rPr>
              <a:t>Visualizing centroids to understand their distribution and proximity</a:t>
            </a:r>
          </a:p>
        </p:txBody>
      </p:sp>
    </p:spTree>
    <p:extLst>
      <p:ext uri="{BB962C8B-B14F-4D97-AF65-F5344CB8AC3E}">
        <p14:creationId xmlns:p14="http://schemas.microsoft.com/office/powerpoint/2010/main" val="395125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3124-D1CA-04D2-041C-2B4764C811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AEAE34-12B2-8AAC-7155-823E060B63E2}"/>
              </a:ext>
            </a:extLst>
          </p:cNvPr>
          <p:cNvSpPr>
            <a:spLocks noGrp="1"/>
          </p:cNvSpPr>
          <p:nvPr>
            <p:ph sz="quarter" idx="13"/>
          </p:nvPr>
        </p:nvSpPr>
        <p:spPr>
          <a:xfrm>
            <a:off x="594358" y="2281918"/>
            <a:ext cx="11472135" cy="3708517"/>
          </a:xfrm>
        </p:spPr>
        <p:txBody>
          <a:bodyPr>
            <a:normAutofit/>
          </a:bodyPr>
          <a:lstStyle/>
          <a:p>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pPr marL="0" indent="0">
              <a:buNone/>
            </a:pP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pPr marL="0" indent="0">
              <a:buNone/>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The objective of the project is to analyze the provided dataset and identify distinct customer segments based on various demographic and behavioral attributes. By leveraging on K-means clustering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007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079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accent3">
                    <a:lumMod val="50000"/>
                  </a:schemeClr>
                </a:solidFill>
                <a:latin typeface="Arial" panose="020B0604020202020204" pitchFamily="34" charset="0"/>
                <a:cs typeface="Arial" panose="020B0604020202020204" pitchFamily="34" charset="0"/>
              </a:rPr>
              <a:t>METHODOLOGY</a:t>
            </a:r>
            <a:br>
              <a:rPr lang="en-US" sz="4000" b="1" dirty="0">
                <a:solidFill>
                  <a:schemeClr val="tx1">
                    <a:lumMod val="75000"/>
                    <a:lumOff val="25000"/>
                  </a:schemeClr>
                </a:solidFill>
                <a:latin typeface="Arial" panose="020B0604020202020204" pitchFamily="34" charset="0"/>
                <a:cs typeface="Arial" panose="020B0604020202020204" pitchFamily="34" charset="0"/>
              </a:rPr>
            </a:br>
            <a:endParaRPr lang="en-US" sz="4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1591653" y="3079518"/>
            <a:ext cx="10224673" cy="117923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4">
                    <a:lumMod val="50000"/>
                  </a:schemeClr>
                </a:solidFill>
                <a:latin typeface="Arial" panose="020B0604020202020204" pitchFamily="34" charset="0"/>
                <a:cs typeface="Arial" panose="020B0604020202020204" pitchFamily="34" charset="0"/>
              </a:rPr>
              <a:t>CHOOSING THE NUMBERS OF CLUSTERS</a:t>
            </a:r>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1634247" y="716870"/>
            <a:ext cx="10329153" cy="123925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4">
                    <a:lumMod val="50000"/>
                  </a:schemeClr>
                </a:solidFill>
                <a:latin typeface="Arial" panose="020B0604020202020204" pitchFamily="34" charset="0"/>
                <a:cs typeface="Arial" panose="020B0604020202020204" pitchFamily="34" charset="0"/>
              </a:rPr>
              <a:t>DATA COLLECTION AND CLEANING</a:t>
            </a:r>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1264596" y="4304754"/>
            <a:ext cx="10578387" cy="121438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accent5">
                  <a:lumMod val="50000"/>
                </a:schemeClr>
              </a:solidFill>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732826"/>
            <a:ext cx="1348582" cy="264496"/>
          </a:xfrm>
          <a:prstGeom prst="rect">
            <a:avLst/>
          </a:prstGeom>
        </p:spPr>
        <p:txBody>
          <a:bodyPr wrap="square" lIns="0" tIns="0" rIns="0" bIns="0" anchor="ctr">
            <a:spAutoFit/>
          </a:bodyPr>
          <a:lstStyle/>
          <a:p>
            <a:pPr algn="ctr">
              <a:lnSpc>
                <a:spcPts val="1900"/>
              </a:lnSpc>
            </a:pPr>
            <a:r>
              <a:rPr lang="en-US" sz="2800" b="1" dirty="0">
                <a:solidFill>
                  <a:schemeClr val="tx1">
                    <a:lumMod val="75000"/>
                    <a:lumOff val="25000"/>
                  </a:schemeClr>
                </a:solidFill>
                <a:latin typeface="Arial" panose="020B0604020202020204" pitchFamily="34" charset="0"/>
                <a:cs typeface="Arial" panose="020B0604020202020204" pitchFamily="34" charset="0"/>
              </a:rPr>
              <a:t>.</a:t>
            </a:r>
          </a:p>
        </p:txBody>
      </p:sp>
      <p:sp>
        <p:nvSpPr>
          <p:cNvPr id="4" name="Oval 3">
            <a:extLst>
              <a:ext uri="{FF2B5EF4-FFF2-40B4-BE49-F238E27FC236}">
                <a16:creationId xmlns:a16="http://schemas.microsoft.com/office/drawing/2014/main" id="{CE84DB6A-5227-909C-FEBE-845D09A330B5}"/>
              </a:ext>
              <a:ext uri="{C183D7F6-B498-43B3-948B-1728B52AA6E4}">
                <adec:decorative xmlns:adec="http://schemas.microsoft.com/office/drawing/2017/decorative" val="1"/>
              </a:ext>
            </a:extLst>
          </p:cNvPr>
          <p:cNvSpPr/>
          <p:nvPr/>
        </p:nvSpPr>
        <p:spPr>
          <a:xfrm>
            <a:off x="1591653" y="1992664"/>
            <a:ext cx="10329152" cy="1050311"/>
          </a:xfrm>
          <a:prstGeom prst="ellipse">
            <a:avLst/>
          </a:prstGeom>
          <a:solidFill>
            <a:schemeClr val="accent3">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4">
                    <a:lumMod val="50000"/>
                  </a:schemeClr>
                </a:solidFill>
                <a:latin typeface="Arial" panose="020B0604020202020204" pitchFamily="34" charset="0"/>
                <a:cs typeface="Arial" panose="020B0604020202020204" pitchFamily="34" charset="0"/>
              </a:rPr>
              <a:t>EXPLORATORY DATA ANALYSIS</a:t>
            </a:r>
          </a:p>
        </p:txBody>
      </p:sp>
      <p:sp>
        <p:nvSpPr>
          <p:cNvPr id="26" name="Rectangle 25">
            <a:extLst>
              <a:ext uri="{FF2B5EF4-FFF2-40B4-BE49-F238E27FC236}">
                <a16:creationId xmlns:a16="http://schemas.microsoft.com/office/drawing/2014/main" id="{6B499F5E-706B-4272-818B-C87149038662}"/>
              </a:ext>
            </a:extLst>
          </p:cNvPr>
          <p:cNvSpPr/>
          <p:nvPr/>
        </p:nvSpPr>
        <p:spPr>
          <a:xfrm>
            <a:off x="4880218" y="4316049"/>
            <a:ext cx="4250729" cy="861774"/>
          </a:xfrm>
          <a:prstGeom prst="rect">
            <a:avLst/>
          </a:prstGeom>
        </p:spPr>
        <p:txBody>
          <a:bodyPr wrap="square" lIns="0" tIns="0" rIns="0" bIns="0" anchor="ctr">
            <a:spAutoFit/>
          </a:bodyPr>
          <a:lstStyle/>
          <a:p>
            <a:pPr algn="ctr"/>
            <a:r>
              <a:rPr lang="en-US" sz="2800" b="1" dirty="0">
                <a:solidFill>
                  <a:schemeClr val="accent4">
                    <a:lumMod val="50000"/>
                  </a:schemeClr>
                </a:solidFill>
                <a:latin typeface="Arial" panose="020B0604020202020204" pitchFamily="34" charset="0"/>
                <a:cs typeface="Arial" panose="020B0604020202020204" pitchFamily="34" charset="0"/>
              </a:rPr>
              <a:t>CHOOSING THE CENTROID</a:t>
            </a:r>
          </a:p>
        </p:txBody>
      </p:sp>
      <p:sp>
        <p:nvSpPr>
          <p:cNvPr id="27" name="Oval 26">
            <a:extLst>
              <a:ext uri="{FF2B5EF4-FFF2-40B4-BE49-F238E27FC236}">
                <a16:creationId xmlns:a16="http://schemas.microsoft.com/office/drawing/2014/main" id="{06FA3C8E-D599-A8B9-D00A-077923E87BC1}"/>
              </a:ext>
              <a:ext uri="{C183D7F6-B498-43B3-948B-1728B52AA6E4}">
                <adec:decorative xmlns:adec="http://schemas.microsoft.com/office/drawing/2017/decorative" val="1"/>
              </a:ext>
            </a:extLst>
          </p:cNvPr>
          <p:cNvSpPr/>
          <p:nvPr/>
        </p:nvSpPr>
        <p:spPr>
          <a:xfrm>
            <a:off x="1264597" y="5565138"/>
            <a:ext cx="10656208" cy="129286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4">
                    <a:lumMod val="50000"/>
                  </a:schemeClr>
                </a:solidFill>
                <a:latin typeface="Arial" panose="020B0604020202020204" pitchFamily="34" charset="0"/>
                <a:cs typeface="Arial" panose="020B0604020202020204" pitchFamily="34" charset="0"/>
              </a:rPr>
              <a:t>     VALIDATION</a:t>
            </a:r>
          </a:p>
        </p:txBody>
      </p:sp>
      <p:cxnSp>
        <p:nvCxnSpPr>
          <p:cNvPr id="34" name="Straight Connector 33">
            <a:extLst>
              <a:ext uri="{FF2B5EF4-FFF2-40B4-BE49-F238E27FC236}">
                <a16:creationId xmlns:a16="http://schemas.microsoft.com/office/drawing/2014/main" id="{B7CF5D5D-700B-53EC-6F1A-C83564ED9FCF}"/>
              </a:ext>
            </a:extLst>
          </p:cNvPr>
          <p:cNvCxnSpPr>
            <a:cxnSpLocks/>
          </p:cNvCxnSpPr>
          <p:nvPr/>
        </p:nvCxnSpPr>
        <p:spPr>
          <a:xfrm flipH="1" flipV="1">
            <a:off x="7295745" y="3492656"/>
            <a:ext cx="976103" cy="422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p:txBody>
          <a:bodyPr/>
          <a:lstStyle/>
          <a:p>
            <a:pPr algn="ctr"/>
            <a:r>
              <a:rPr lang="en-US" dirty="0">
                <a:solidFill>
                  <a:schemeClr val="bg1">
                    <a:lumMod val="95000"/>
                    <a:lumOff val="5000"/>
                  </a:schemeClr>
                </a:solidFill>
              </a:rPr>
              <a:t>EXPLORATION DATA ANALYSIS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1"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80418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320F4A9-2006-9161-4AEB-E2334C7C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163"/>
            <a:ext cx="12192000" cy="65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95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B4617A6-8991-1210-1513-63176971D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90563"/>
            <a:ext cx="11972925"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29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5054392-505C-7085-BB09-05591A4B7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5" y="53788"/>
            <a:ext cx="135971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27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1427</Words>
  <Application>Microsoft Office PowerPoint</Application>
  <PresentationFormat>Widescreen</PresentationFormat>
  <Paragraphs>164</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Wingdings</vt:lpstr>
      <vt:lpstr>Office Theme</vt:lpstr>
      <vt:lpstr>PowerPoint Presentation</vt:lpstr>
      <vt:lpstr>Agenda</vt:lpstr>
      <vt:lpstr>BACKGROUND</vt:lpstr>
      <vt:lpstr>INTRODUCTION</vt:lpstr>
      <vt:lpstr>Project analysis slide 4</vt:lpstr>
      <vt:lpstr>EXPLORATION DATA ANALYSIS</vt:lpstr>
      <vt:lpstr>PowerPoint Presentation</vt:lpstr>
      <vt:lpstr>PowerPoint Presentation</vt:lpstr>
      <vt:lpstr>PowerPoint Presentation</vt:lpstr>
      <vt:lpstr>PowerPoint Presentation</vt:lpstr>
      <vt:lpstr>PowerPoint Presentation</vt:lpstr>
      <vt:lpstr>PowerPoint Presentation</vt:lpstr>
      <vt:lpstr>CALCULATING THE NUMBER OF CLUSTERS</vt:lpstr>
      <vt:lpstr>FINDINGS</vt:lpstr>
      <vt:lpstr>RECOMMENDATIONS</vt:lpstr>
      <vt:lpstr>LINES OF CODE</vt:lpstr>
      <vt:lpstr>LINES OF CODE(CTD)</vt:lpstr>
      <vt:lpstr>LINES OF CODE(CTD)</vt:lpstr>
      <vt:lpstr>LINES OF CODE(CTD)</vt:lpstr>
      <vt:lpstr>LINES OF CODE(CTD)</vt:lpstr>
      <vt:lpstr>LINES OF CODE(CTD)</vt:lpstr>
      <vt:lpstr>LINES OF CODE(CTD)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Omogbeme</dc:creator>
  <cp:lastModifiedBy>Angela</cp:lastModifiedBy>
  <cp:revision>14</cp:revision>
  <dcterms:created xsi:type="dcterms:W3CDTF">2024-04-12T22:26:09Z</dcterms:created>
  <dcterms:modified xsi:type="dcterms:W3CDTF">2024-04-13T02:01:09Z</dcterms:modified>
</cp:coreProperties>
</file>