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823C09-9A19-4086-BB5F-CC18FE782862}">
  <a:tblStyle styleId="{73823C09-9A19-4086-BB5F-CC18FE7828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twinkle0705/state-wise-power-consumption-in-india"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3693a74565932f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3693a74565932f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693a74565932f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693a74565932f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3693a74565932f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3693a74565932f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dbce66b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dbce66b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dbce66b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dbce66b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dbce66b6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dbce66b6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dbce66b6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dbce66b6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dbce66b6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dbce66b6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dbce66b6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dbce66b6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dbce66b6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dbce66b6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9a5c4e1b0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9a5c4e1b0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https://www.kaggle.com/twinkle0705/state-wise-power-consumption-in-india</a:t>
            </a:r>
            <a:r>
              <a:rPr lang="en"/>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dbce66b6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dbce66b6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dbce66b6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dbce66b6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dbce66b6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dbce66b6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dbce66b6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dbce66b6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dbce66b6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dbce66b6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dbce66b6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dbce66b6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dbce66b6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dbce66b6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9a5c4e1b0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9a5c4e1b0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9a5c4e1b0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9a5c4e1b0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9a5c4e1b0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9a5c4e1b0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9a5c4e1b0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9a5c4e1b0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3693a74565932f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3693a74565932f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3693a74565932f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3693a74565932f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3693a74565932f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3693a74565932f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428275"/>
            <a:ext cx="8520600" cy="8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XGBoost Community</a:t>
            </a:r>
            <a:endParaRPr/>
          </a:p>
        </p:txBody>
      </p:sp>
      <p:sp>
        <p:nvSpPr>
          <p:cNvPr id="87" name="Google Shape;87;p13"/>
          <p:cNvSpPr txBox="1"/>
          <p:nvPr>
            <p:ph idx="1" type="subTitle"/>
          </p:nvPr>
        </p:nvSpPr>
        <p:spPr>
          <a:xfrm>
            <a:off x="311700" y="2716800"/>
            <a:ext cx="8520600" cy="8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000000"/>
                </a:solidFill>
              </a:rPr>
              <a:t>The Impact Of Energy Distribution In India Per Region Before And During Lockdown</a:t>
            </a:r>
            <a:endParaRPr sz="26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500">
                <a:solidFill>
                  <a:srgbClr val="000000"/>
                </a:solidFill>
                <a:latin typeface="Lato"/>
                <a:ea typeface="Lato"/>
                <a:cs typeface="Lato"/>
                <a:sym typeface="Lato"/>
              </a:rPr>
              <a:t>For the south: </a:t>
            </a:r>
            <a:endParaRPr sz="2800">
              <a:solidFill>
                <a:srgbClr val="000000"/>
              </a:solidFill>
            </a:endParaRPr>
          </a:p>
        </p:txBody>
      </p:sp>
      <p:sp>
        <p:nvSpPr>
          <p:cNvPr id="146" name="Google Shape;146;p22"/>
          <p:cNvSpPr txBox="1"/>
          <p:nvPr>
            <p:ph idx="1" type="body"/>
          </p:nvPr>
        </p:nvSpPr>
        <p:spPr>
          <a:xfrm>
            <a:off x="729450" y="1725500"/>
            <a:ext cx="7688700" cy="335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2578701" y="1890066"/>
            <a:ext cx="5839449" cy="3023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330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500">
                <a:solidFill>
                  <a:srgbClr val="000000"/>
                </a:solidFill>
                <a:latin typeface="Lato"/>
                <a:ea typeface="Lato"/>
                <a:cs typeface="Lato"/>
                <a:sym typeface="Lato"/>
              </a:rPr>
              <a:t>For North East:   </a:t>
            </a:r>
            <a:endParaRPr sz="2800">
              <a:solidFill>
                <a:srgbClr val="000000"/>
              </a:solidFill>
            </a:endParaRPr>
          </a:p>
        </p:txBody>
      </p:sp>
      <p:sp>
        <p:nvSpPr>
          <p:cNvPr id="153" name="Google Shape;153;p23"/>
          <p:cNvSpPr txBox="1"/>
          <p:nvPr>
            <p:ph idx="1" type="body"/>
          </p:nvPr>
        </p:nvSpPr>
        <p:spPr>
          <a:xfrm>
            <a:off x="729450" y="1692525"/>
            <a:ext cx="7688700" cy="34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3"/>
          <p:cNvPicPr preferRelativeResize="0"/>
          <p:nvPr/>
        </p:nvPicPr>
        <p:blipFill>
          <a:blip r:embed="rId3">
            <a:alphaModFix/>
          </a:blip>
          <a:stretch>
            <a:fillRect/>
          </a:stretch>
        </p:blipFill>
        <p:spPr>
          <a:xfrm>
            <a:off x="2559350" y="1921875"/>
            <a:ext cx="5858799" cy="311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099050"/>
            <a:ext cx="7688700" cy="65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400">
                <a:solidFill>
                  <a:srgbClr val="000000"/>
                </a:solidFill>
                <a:latin typeface="Lato"/>
                <a:ea typeface="Lato"/>
                <a:cs typeface="Lato"/>
                <a:sym typeface="Lato"/>
              </a:rPr>
              <a:t>Power consumption by states</a:t>
            </a:r>
            <a:r>
              <a:rPr b="0" lang="en" sz="2400">
                <a:solidFill>
                  <a:srgbClr val="000000"/>
                </a:solidFill>
                <a:latin typeface="Lato"/>
                <a:ea typeface="Lato"/>
                <a:cs typeface="Lato"/>
                <a:sym typeface="Lato"/>
              </a:rPr>
              <a:t> in 2020: </a:t>
            </a:r>
            <a:endParaRPr sz="2400">
              <a:solidFill>
                <a:srgbClr val="000000"/>
              </a:solidFill>
              <a:latin typeface="Lato"/>
              <a:ea typeface="Lato"/>
              <a:cs typeface="Lato"/>
              <a:sym typeface="Lato"/>
            </a:endParaRPr>
          </a:p>
        </p:txBody>
      </p:sp>
      <p:sp>
        <p:nvSpPr>
          <p:cNvPr id="160" name="Google Shape;160;p24"/>
          <p:cNvSpPr txBox="1"/>
          <p:nvPr>
            <p:ph idx="1" type="body"/>
          </p:nvPr>
        </p:nvSpPr>
        <p:spPr>
          <a:xfrm>
            <a:off x="805650" y="1758450"/>
            <a:ext cx="7688700" cy="327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rgbClr val="000000"/>
              </a:buClr>
              <a:buSzPts val="990"/>
              <a:buFont typeface="Arial"/>
              <a:buNone/>
            </a:pPr>
            <a:r>
              <a:rPr lang="en" sz="1470">
                <a:solidFill>
                  <a:srgbClr val="000000"/>
                </a:solidFill>
              </a:rPr>
              <a:t>For the North</a:t>
            </a:r>
            <a:endParaRPr/>
          </a:p>
        </p:txBody>
      </p:sp>
      <p:pic>
        <p:nvPicPr>
          <p:cNvPr id="161" name="Google Shape;161;p24"/>
          <p:cNvPicPr preferRelativeResize="0"/>
          <p:nvPr/>
        </p:nvPicPr>
        <p:blipFill>
          <a:blip r:embed="rId3">
            <a:alphaModFix/>
          </a:blip>
          <a:stretch>
            <a:fillRect/>
          </a:stretch>
        </p:blipFill>
        <p:spPr>
          <a:xfrm>
            <a:off x="2519925" y="2237925"/>
            <a:ext cx="5172052" cy="262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500">
                <a:solidFill>
                  <a:srgbClr val="000000"/>
                </a:solidFill>
                <a:latin typeface="Lato"/>
                <a:ea typeface="Lato"/>
                <a:cs typeface="Lato"/>
                <a:sym typeface="Lato"/>
              </a:rPr>
              <a:t>For West 2020:</a:t>
            </a:r>
            <a:endParaRPr sz="2800">
              <a:solidFill>
                <a:srgbClr val="000000"/>
              </a:solidFill>
            </a:endParaRPr>
          </a:p>
        </p:txBody>
      </p:sp>
      <p:sp>
        <p:nvSpPr>
          <p:cNvPr id="167" name="Google Shape;167;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68" name="Google Shape;168;p25"/>
          <p:cNvPicPr preferRelativeResize="0"/>
          <p:nvPr/>
        </p:nvPicPr>
        <p:blipFill>
          <a:blip r:embed="rId3">
            <a:alphaModFix/>
          </a:blip>
          <a:stretch>
            <a:fillRect/>
          </a:stretch>
        </p:blipFill>
        <p:spPr>
          <a:xfrm>
            <a:off x="2198725" y="2008845"/>
            <a:ext cx="5417601" cy="276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500">
                <a:solidFill>
                  <a:srgbClr val="000000"/>
                </a:solidFill>
                <a:latin typeface="Lato"/>
                <a:ea typeface="Lato"/>
                <a:cs typeface="Lato"/>
                <a:sym typeface="Lato"/>
              </a:rPr>
              <a:t>For South 2020</a:t>
            </a:r>
            <a:endParaRPr sz="2800">
              <a:solidFill>
                <a:srgbClr val="000000"/>
              </a:solidFill>
            </a:endParaRPr>
          </a:p>
        </p:txBody>
      </p:sp>
      <p:sp>
        <p:nvSpPr>
          <p:cNvPr id="174" name="Google Shape;174;p26"/>
          <p:cNvSpPr txBox="1"/>
          <p:nvPr>
            <p:ph idx="1" type="body"/>
          </p:nvPr>
        </p:nvSpPr>
        <p:spPr>
          <a:xfrm>
            <a:off x="592875" y="1725500"/>
            <a:ext cx="7688700" cy="32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6"/>
          <p:cNvPicPr preferRelativeResize="0"/>
          <p:nvPr/>
        </p:nvPicPr>
        <p:blipFill>
          <a:blip r:embed="rId3">
            <a:alphaModFix/>
          </a:blip>
          <a:stretch>
            <a:fillRect/>
          </a:stretch>
        </p:blipFill>
        <p:spPr>
          <a:xfrm>
            <a:off x="2359869" y="1853854"/>
            <a:ext cx="5520230" cy="2869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500">
                <a:solidFill>
                  <a:srgbClr val="000000"/>
                </a:solidFill>
                <a:latin typeface="Lato"/>
                <a:ea typeface="Lato"/>
                <a:cs typeface="Lato"/>
                <a:sym typeface="Lato"/>
              </a:rPr>
              <a:t>For East 2020</a:t>
            </a:r>
            <a:endParaRPr sz="2800">
              <a:solidFill>
                <a:srgbClr val="000000"/>
              </a:solidFill>
            </a:endParaRPr>
          </a:p>
        </p:txBody>
      </p:sp>
      <p:sp>
        <p:nvSpPr>
          <p:cNvPr id="181" name="Google Shape;181;p27"/>
          <p:cNvSpPr txBox="1"/>
          <p:nvPr>
            <p:ph idx="1" type="body"/>
          </p:nvPr>
        </p:nvSpPr>
        <p:spPr>
          <a:xfrm>
            <a:off x="729450" y="1703500"/>
            <a:ext cx="7688700" cy="313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82" name="Google Shape;182;p27"/>
          <p:cNvPicPr preferRelativeResize="0"/>
          <p:nvPr/>
        </p:nvPicPr>
        <p:blipFill>
          <a:blip r:embed="rId3">
            <a:alphaModFix/>
          </a:blip>
          <a:stretch>
            <a:fillRect/>
          </a:stretch>
        </p:blipFill>
        <p:spPr>
          <a:xfrm>
            <a:off x="2143750" y="1802852"/>
            <a:ext cx="5868252" cy="2983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500">
                <a:solidFill>
                  <a:srgbClr val="000000"/>
                </a:solidFill>
                <a:latin typeface="Lato"/>
                <a:ea typeface="Lato"/>
                <a:cs typeface="Lato"/>
                <a:sym typeface="Lato"/>
              </a:rPr>
              <a:t>For NorthEast 2020:  </a:t>
            </a:r>
            <a:endParaRPr sz="2800">
              <a:solidFill>
                <a:srgbClr val="000000"/>
              </a:solidFill>
            </a:endParaRPr>
          </a:p>
        </p:txBody>
      </p:sp>
      <p:sp>
        <p:nvSpPr>
          <p:cNvPr id="188" name="Google Shape;188;p28"/>
          <p:cNvSpPr txBox="1"/>
          <p:nvPr>
            <p:ph idx="1" type="body"/>
          </p:nvPr>
        </p:nvSpPr>
        <p:spPr>
          <a:xfrm>
            <a:off x="729450" y="1879175"/>
            <a:ext cx="7688700" cy="306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89" name="Google Shape;189;p28"/>
          <p:cNvPicPr preferRelativeResize="0"/>
          <p:nvPr/>
        </p:nvPicPr>
        <p:blipFill>
          <a:blip r:embed="rId3">
            <a:alphaModFix/>
          </a:blip>
          <a:stretch>
            <a:fillRect/>
          </a:stretch>
        </p:blipFill>
        <p:spPr>
          <a:xfrm>
            <a:off x="1881625" y="1879225"/>
            <a:ext cx="5767674" cy="3066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729450" y="1318650"/>
            <a:ext cx="7688700" cy="41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1670">
                <a:solidFill>
                  <a:srgbClr val="000000"/>
                </a:solidFill>
                <a:latin typeface="Lato"/>
                <a:ea typeface="Lato"/>
                <a:cs typeface="Lato"/>
                <a:sym typeface="Lato"/>
              </a:rPr>
              <a:t>The top 10 highest consumption states in 2020</a:t>
            </a:r>
            <a:endParaRPr sz="2840">
              <a:solidFill>
                <a:srgbClr val="000000"/>
              </a:solidFill>
            </a:endParaRPr>
          </a:p>
        </p:txBody>
      </p:sp>
      <p:sp>
        <p:nvSpPr>
          <p:cNvPr id="195" name="Google Shape;195;p29"/>
          <p:cNvSpPr txBox="1"/>
          <p:nvPr>
            <p:ph idx="1" type="body"/>
          </p:nvPr>
        </p:nvSpPr>
        <p:spPr>
          <a:xfrm>
            <a:off x="729450" y="1857450"/>
            <a:ext cx="7688700" cy="312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9"/>
          <p:cNvPicPr preferRelativeResize="0"/>
          <p:nvPr/>
        </p:nvPicPr>
        <p:blipFill rotWithShape="1">
          <a:blip r:embed="rId3">
            <a:alphaModFix/>
          </a:blip>
          <a:srcRect b="0" l="-8054" r="12616" t="0"/>
          <a:stretch/>
        </p:blipFill>
        <p:spPr>
          <a:xfrm>
            <a:off x="2221850" y="1945300"/>
            <a:ext cx="4943876" cy="285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744">
                <a:solidFill>
                  <a:srgbClr val="000000"/>
                </a:solidFill>
                <a:latin typeface="Lato"/>
                <a:ea typeface="Lato"/>
                <a:cs typeface="Lato"/>
                <a:sym typeface="Lato"/>
              </a:rPr>
              <a:t>The least power consumption states in the year 2020.</a:t>
            </a:r>
            <a:endParaRPr sz="3044">
              <a:solidFill>
                <a:srgbClr val="000000"/>
              </a:solidFill>
            </a:endParaRPr>
          </a:p>
        </p:txBody>
      </p:sp>
      <p:sp>
        <p:nvSpPr>
          <p:cNvPr id="202" name="Google Shape;202;p30"/>
          <p:cNvSpPr txBox="1"/>
          <p:nvPr>
            <p:ph idx="1" type="body"/>
          </p:nvPr>
        </p:nvSpPr>
        <p:spPr>
          <a:xfrm>
            <a:off x="729450" y="1736475"/>
            <a:ext cx="7688700" cy="322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0"/>
          <p:cNvPicPr preferRelativeResize="0"/>
          <p:nvPr/>
        </p:nvPicPr>
        <p:blipFill rotWithShape="1">
          <a:blip r:embed="rId3">
            <a:alphaModFix/>
          </a:blip>
          <a:srcRect b="0" l="0" r="12617" t="0"/>
          <a:stretch/>
        </p:blipFill>
        <p:spPr>
          <a:xfrm>
            <a:off x="2231025" y="1978250"/>
            <a:ext cx="5022623" cy="2857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729450" y="1318650"/>
            <a:ext cx="7688700" cy="39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44">
                <a:solidFill>
                  <a:srgbClr val="000000"/>
                </a:solidFill>
                <a:latin typeface="Lato"/>
                <a:ea typeface="Lato"/>
                <a:cs typeface="Lato"/>
                <a:sym typeface="Lato"/>
              </a:rPr>
              <a:t>The top 10 highest consumption states in 2019</a:t>
            </a:r>
            <a:endParaRPr sz="2944">
              <a:solidFill>
                <a:srgbClr val="000000"/>
              </a:solidFill>
            </a:endParaRPr>
          </a:p>
          <a:p>
            <a:pPr indent="0" lvl="0" marL="0" rtl="0" algn="l">
              <a:spcBef>
                <a:spcPts val="1200"/>
              </a:spcBef>
              <a:spcAft>
                <a:spcPts val="0"/>
              </a:spcAft>
              <a:buSzPts val="990"/>
              <a:buNone/>
            </a:pPr>
            <a:r>
              <a:t/>
            </a:r>
            <a:endParaRPr sz="1640"/>
          </a:p>
        </p:txBody>
      </p:sp>
      <p:sp>
        <p:nvSpPr>
          <p:cNvPr id="209" name="Google Shape;209;p31"/>
          <p:cNvSpPr txBox="1"/>
          <p:nvPr>
            <p:ph idx="1" type="body"/>
          </p:nvPr>
        </p:nvSpPr>
        <p:spPr>
          <a:xfrm>
            <a:off x="729450" y="1890350"/>
            <a:ext cx="7688700" cy="301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1"/>
          <p:cNvPicPr preferRelativeResize="0"/>
          <p:nvPr/>
        </p:nvPicPr>
        <p:blipFill rotWithShape="1">
          <a:blip r:embed="rId3">
            <a:alphaModFix/>
          </a:blip>
          <a:srcRect b="0" l="0" r="12960" t="0"/>
          <a:stretch/>
        </p:blipFill>
        <p:spPr>
          <a:xfrm>
            <a:off x="2505825" y="1956325"/>
            <a:ext cx="4429126" cy="2747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DATASET </a:t>
            </a:r>
            <a:endParaRPr/>
          </a:p>
        </p:txBody>
      </p:sp>
      <p:sp>
        <p:nvSpPr>
          <p:cNvPr id="93" name="Google Shape;93;p14"/>
          <p:cNvSpPr txBox="1"/>
          <p:nvPr>
            <p:ph idx="1" type="body"/>
          </p:nvPr>
        </p:nvSpPr>
        <p:spPr>
          <a:xfrm>
            <a:off x="729450" y="2078875"/>
            <a:ext cx="7688700" cy="2570100"/>
          </a:xfrm>
          <a:prstGeom prst="rect">
            <a:avLst/>
          </a:prstGeom>
          <a:ln cap="flat" cmpd="sng" w="9525">
            <a:solidFill>
              <a:srgbClr val="222529"/>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lnSpc>
                <a:spcPct val="95000"/>
              </a:lnSpc>
              <a:spcBef>
                <a:spcPts val="0"/>
              </a:spcBef>
              <a:spcAft>
                <a:spcPts val="0"/>
              </a:spcAft>
              <a:buClr>
                <a:srgbClr val="000000"/>
              </a:buClr>
              <a:buSzPts val="1400"/>
              <a:buChar char="●"/>
            </a:pPr>
            <a:r>
              <a:rPr lang="en" sz="1400">
                <a:solidFill>
                  <a:srgbClr val="000000"/>
                </a:solidFill>
              </a:rPr>
              <a:t>The data analysed for this project was obtained from kaggle, titled Power Consumption in India (2019 - 2020). The data was collected over 17 months between 2nd Jan, 2019  to  23rd May, 2020. </a:t>
            </a:r>
            <a:endParaRPr sz="1400">
              <a:solidFill>
                <a:srgbClr val="000000"/>
              </a:solidFill>
            </a:endParaRPr>
          </a:p>
          <a:p>
            <a:pPr indent="0" lvl="0" marL="0" rtl="0" algn="l">
              <a:lnSpc>
                <a:spcPct val="95000"/>
              </a:lnSpc>
              <a:spcBef>
                <a:spcPts val="1200"/>
              </a:spcBef>
              <a:spcAft>
                <a:spcPts val="0"/>
              </a:spcAft>
              <a:buNone/>
            </a:pPr>
            <a:r>
              <a:t/>
            </a:r>
            <a:endParaRPr sz="1400">
              <a:solidFill>
                <a:srgbClr val="000000"/>
              </a:solidFill>
            </a:endParaRPr>
          </a:p>
          <a:p>
            <a:pPr indent="-317500" lvl="0" marL="457200" rtl="0" algn="l">
              <a:lnSpc>
                <a:spcPct val="95000"/>
              </a:lnSpc>
              <a:spcBef>
                <a:spcPts val="1200"/>
              </a:spcBef>
              <a:spcAft>
                <a:spcPts val="0"/>
              </a:spcAft>
              <a:buClr>
                <a:srgbClr val="000000"/>
              </a:buClr>
              <a:buSzPts val="1400"/>
              <a:buChar char="●"/>
            </a:pPr>
            <a:r>
              <a:rPr lang="en" sz="1400">
                <a:solidFill>
                  <a:srgbClr val="000000"/>
                </a:solidFill>
                <a:highlight>
                  <a:srgbClr val="FFFFFF"/>
                </a:highlight>
              </a:rPr>
              <a:t>The dataset was scraped from the weekly energy reports of Power System Operation Corporation Limited (POSOCO) and it is  exhaustive in its demonstration of energy consumption state wise. </a:t>
            </a:r>
            <a:endParaRPr sz="1400"/>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729450" y="1318650"/>
            <a:ext cx="7688700" cy="363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300">
                <a:solidFill>
                  <a:schemeClr val="accent1"/>
                </a:solidFill>
                <a:latin typeface="Lato"/>
                <a:ea typeface="Lato"/>
                <a:cs typeface="Lato"/>
                <a:sym typeface="Lato"/>
              </a:rPr>
              <a:t>The 10 least power consumption state for 2019.</a:t>
            </a:r>
            <a:endParaRPr b="0" sz="1300">
              <a:solidFill>
                <a:schemeClr val="accent1"/>
              </a:solidFill>
              <a:latin typeface="Lato"/>
              <a:ea typeface="Lato"/>
              <a:cs typeface="Lato"/>
              <a:sym typeface="Lato"/>
            </a:endParaRPr>
          </a:p>
          <a:p>
            <a:pPr indent="0" lvl="0" marL="0" rtl="0" algn="l">
              <a:spcBef>
                <a:spcPts val="1200"/>
              </a:spcBef>
              <a:spcAft>
                <a:spcPts val="0"/>
              </a:spcAft>
              <a:buNone/>
            </a:pPr>
            <a:r>
              <a:t/>
            </a:r>
            <a:endParaRPr/>
          </a:p>
        </p:txBody>
      </p:sp>
      <p:sp>
        <p:nvSpPr>
          <p:cNvPr id="216" name="Google Shape;216;p32"/>
          <p:cNvSpPr txBox="1"/>
          <p:nvPr>
            <p:ph idx="1" type="body"/>
          </p:nvPr>
        </p:nvSpPr>
        <p:spPr>
          <a:xfrm>
            <a:off x="729450" y="1780450"/>
            <a:ext cx="7688700" cy="320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2"/>
          <p:cNvPicPr preferRelativeResize="0"/>
          <p:nvPr/>
        </p:nvPicPr>
        <p:blipFill rotWithShape="1">
          <a:blip r:embed="rId3">
            <a:alphaModFix/>
          </a:blip>
          <a:srcRect b="0" l="0" r="13217" t="0"/>
          <a:stretch/>
        </p:blipFill>
        <p:spPr>
          <a:xfrm>
            <a:off x="2242025" y="1879375"/>
            <a:ext cx="4835775" cy="2901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1200"/>
              </a:spcBef>
              <a:spcAft>
                <a:spcPts val="0"/>
              </a:spcAft>
              <a:buNone/>
            </a:pPr>
            <a:r>
              <a:rPr lang="en" sz="1950">
                <a:solidFill>
                  <a:srgbClr val="000000"/>
                </a:solidFill>
                <a:highlight>
                  <a:srgbClr val="FFFFFF"/>
                </a:highlight>
                <a:latin typeface="Arial"/>
                <a:ea typeface="Arial"/>
                <a:cs typeface="Arial"/>
                <a:sym typeface="Arial"/>
              </a:rPr>
              <a:t>Power consumption contrast between during the lockdown and without lockdown (ref: march-may for the respective years)</a:t>
            </a:r>
            <a:endParaRPr sz="19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23" name="Google Shape;223;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Comparison</a:t>
            </a:r>
            <a:endParaRPr/>
          </a:p>
        </p:txBody>
      </p:sp>
      <p:graphicFrame>
        <p:nvGraphicFramePr>
          <p:cNvPr id="224" name="Google Shape;224;p33"/>
          <p:cNvGraphicFramePr/>
          <p:nvPr/>
        </p:nvGraphicFramePr>
        <p:xfrm>
          <a:off x="954300" y="2434975"/>
          <a:ext cx="3000000" cy="3000000"/>
        </p:xfrm>
        <a:graphic>
          <a:graphicData uri="http://schemas.openxmlformats.org/drawingml/2006/table">
            <a:tbl>
              <a:tblPr>
                <a:noFill/>
                <a:tableStyleId>{73823C09-9A19-4086-BB5F-CC18FE782862}</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Without Lockdown total consumption</a:t>
                      </a:r>
                      <a:endParaRPr b="1"/>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During the lockdown total consumption</a:t>
                      </a:r>
                      <a:endParaRPr b="1"/>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 Change</a:t>
                      </a:r>
                      <a:endParaRPr b="1"/>
                    </a:p>
                  </a:txBody>
                  <a:tcPr marT="91425" marB="91425" marR="91425" marL="91425">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MONTH</a:t>
                      </a:r>
                      <a:endParaRPr b="1"/>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03</a:t>
                      </a:r>
                      <a:endParaRPr b="1"/>
                    </a:p>
                  </a:txBody>
                  <a:tcPr marT="91425" marB="91425" marR="91425" marL="91425">
                    <a:lnR cap="flat" cmpd="sng" w="9525">
                      <a:solidFill>
                        <a:srgbClr val="000000"/>
                      </a:solidFill>
                      <a:prstDash val="solid"/>
                      <a:round/>
                      <a:headEnd len="sm" w="sm" type="none"/>
                      <a:tailEnd len="sm" w="sm" type="none"/>
                    </a:lnR>
                  </a:tcPr>
                </a:tc>
                <a:tc>
                  <a:txBody>
                    <a:bodyPr/>
                    <a:lstStyle/>
                    <a:p>
                      <a:pPr indent="0" lvl="0" marL="266700" marR="266700" rtl="0" algn="l">
                        <a:lnSpc>
                          <a:spcPct val="115000"/>
                        </a:lnSpc>
                        <a:spcBef>
                          <a:spcPts val="1100"/>
                        </a:spcBef>
                        <a:spcAft>
                          <a:spcPts val="1100"/>
                        </a:spcAft>
                        <a:buNone/>
                      </a:pPr>
                      <a:r>
                        <a:rPr lang="en" sz="1050">
                          <a:highlight>
                            <a:srgbClr val="FFFFFF"/>
                          </a:highlight>
                        </a:rPr>
                        <a:t>100800.2</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66700" marR="266700" rtl="0" algn="l">
                        <a:lnSpc>
                          <a:spcPct val="115000"/>
                        </a:lnSpc>
                        <a:spcBef>
                          <a:spcPts val="1100"/>
                        </a:spcBef>
                        <a:spcAft>
                          <a:spcPts val="1100"/>
                        </a:spcAft>
                        <a:buNone/>
                      </a:pPr>
                      <a:r>
                        <a:rPr lang="en" sz="1050">
                          <a:highlight>
                            <a:srgbClr val="FFFFFF"/>
                          </a:highlight>
                        </a:rPr>
                        <a:t>101115.7</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66700" marR="266700" rtl="0" algn="l">
                        <a:lnSpc>
                          <a:spcPct val="115000"/>
                        </a:lnSpc>
                        <a:spcBef>
                          <a:spcPts val="1100"/>
                        </a:spcBef>
                        <a:spcAft>
                          <a:spcPts val="1100"/>
                        </a:spcAft>
                        <a:buNone/>
                      </a:pPr>
                      <a:r>
                        <a:rPr lang="en" sz="1050">
                          <a:highlight>
                            <a:srgbClr val="FFFFFF"/>
                          </a:highlight>
                        </a:rPr>
                        <a:t> </a:t>
                      </a:r>
                      <a:r>
                        <a:rPr lang="en" sz="1050">
                          <a:highlight>
                            <a:srgbClr val="FFFFFF"/>
                          </a:highlight>
                        </a:rPr>
                        <a:t>0.312019</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7450">
                <a:tc>
                  <a:txBody>
                    <a:bodyPr/>
                    <a:lstStyle/>
                    <a:p>
                      <a:pPr indent="0" lvl="0" marL="0" rtl="0" algn="l">
                        <a:spcBef>
                          <a:spcPts val="0"/>
                        </a:spcBef>
                        <a:spcAft>
                          <a:spcPts val="0"/>
                        </a:spcAft>
                        <a:buNone/>
                      </a:pPr>
                      <a:r>
                        <a:rPr b="1" lang="en"/>
                        <a:t>04</a:t>
                      </a:r>
                      <a:endParaRPr b="1"/>
                    </a:p>
                  </a:txBody>
                  <a:tcPr marT="91425" marB="91425" marR="91425" marL="91425">
                    <a:lnR cap="flat" cmpd="sng" w="9525">
                      <a:solidFill>
                        <a:srgbClr val="000000"/>
                      </a:solidFill>
                      <a:prstDash val="solid"/>
                      <a:round/>
                      <a:headEnd len="sm" w="sm" type="none"/>
                      <a:tailEnd len="sm" w="sm" type="none"/>
                    </a:lnR>
                  </a:tcPr>
                </a:tc>
                <a:tc>
                  <a:txBody>
                    <a:bodyPr/>
                    <a:lstStyle/>
                    <a:p>
                      <a:pPr indent="0" lvl="0" marL="266700" marR="266700" rtl="0" algn="l">
                        <a:lnSpc>
                          <a:spcPct val="115000"/>
                        </a:lnSpc>
                        <a:spcBef>
                          <a:spcPts val="1100"/>
                        </a:spcBef>
                        <a:spcAft>
                          <a:spcPts val="1100"/>
                        </a:spcAft>
                        <a:buNone/>
                      </a:pPr>
                      <a:r>
                        <a:rPr lang="en" sz="1050">
                          <a:highlight>
                            <a:srgbClr val="FFFFFF"/>
                          </a:highlight>
                        </a:rPr>
                        <a:t>105784.6</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66700" marR="266700" rtl="0" algn="l">
                        <a:lnSpc>
                          <a:spcPct val="115000"/>
                        </a:lnSpc>
                        <a:spcBef>
                          <a:spcPts val="1100"/>
                        </a:spcBef>
                        <a:spcAft>
                          <a:spcPts val="1100"/>
                        </a:spcAft>
                        <a:buNone/>
                      </a:pPr>
                      <a:r>
                        <a:rPr lang="en" sz="1050">
                          <a:highlight>
                            <a:srgbClr val="FFFFFF"/>
                          </a:highlight>
                        </a:rPr>
                        <a:t>103707.8</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66700" marR="266700" rtl="0" algn="l">
                        <a:lnSpc>
                          <a:spcPct val="115000"/>
                        </a:lnSpc>
                        <a:spcBef>
                          <a:spcPts val="1100"/>
                        </a:spcBef>
                        <a:spcAft>
                          <a:spcPts val="1100"/>
                        </a:spcAft>
                        <a:buNone/>
                      </a:pPr>
                      <a:r>
                        <a:rPr lang="en" sz="1050">
                          <a:highlight>
                            <a:srgbClr val="FFFFFF"/>
                          </a:highlight>
                        </a:rPr>
                        <a:t>-2.002549</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05</a:t>
                      </a:r>
                      <a:endParaRPr b="1"/>
                    </a:p>
                  </a:txBody>
                  <a:tcPr marT="91425" marB="91425" marR="91425" marL="91425"/>
                </a:tc>
                <a:tc>
                  <a:txBody>
                    <a:bodyPr/>
                    <a:lstStyle/>
                    <a:p>
                      <a:pPr indent="0" lvl="0" marL="0" rtl="0" algn="l">
                        <a:spcBef>
                          <a:spcPts val="0"/>
                        </a:spcBef>
                        <a:spcAft>
                          <a:spcPts val="0"/>
                        </a:spcAft>
                        <a:buNone/>
                      </a:pPr>
                      <a:r>
                        <a:rPr lang="en" sz="1050"/>
                        <a:t>      105696.8</a:t>
                      </a:r>
                      <a:endParaRPr sz="1050"/>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50">
                          <a:highlight>
                            <a:srgbClr val="FFFFFF"/>
                          </a:highlight>
                        </a:rPr>
                        <a:t>        77844.7</a:t>
                      </a:r>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50"/>
                        <a:t>     </a:t>
                      </a:r>
                      <a:r>
                        <a:rPr lang="en" sz="1050"/>
                        <a:t>-35.779058</a:t>
                      </a:r>
                      <a:endParaRPr sz="1050"/>
                    </a:p>
                  </a:txBody>
                  <a:tcPr marT="91425" marB="91425" marR="91425" marL="91425">
                    <a:lnT cap="flat" cmpd="sng" w="9525">
                      <a:solidFill>
                        <a:srgbClr val="000000"/>
                      </a:solidFill>
                      <a:prstDash val="solid"/>
                      <a:round/>
                      <a:headEnd len="sm" w="sm" type="none"/>
                      <a:tailEnd len="sm" w="sm" type="none"/>
                    </a:lnT>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729450" y="1318650"/>
            <a:ext cx="7688700" cy="659700"/>
          </a:xfrm>
          <a:prstGeom prst="rect">
            <a:avLst/>
          </a:prstGeom>
        </p:spPr>
        <p:txBody>
          <a:bodyPr anchorCtr="0" anchor="t" bIns="91425" lIns="91425" spcFirstLastPara="1" rIns="91425" wrap="square" tIns="91425">
            <a:normAutofit fontScale="90000"/>
          </a:bodyPr>
          <a:lstStyle/>
          <a:p>
            <a:pPr indent="0" lvl="0" marL="0" rtl="0" algn="l">
              <a:spcBef>
                <a:spcPts val="1200"/>
              </a:spcBef>
              <a:spcAft>
                <a:spcPts val="0"/>
              </a:spcAft>
              <a:buNone/>
            </a:pPr>
            <a:r>
              <a:rPr lang="en" sz="1950">
                <a:solidFill>
                  <a:srgbClr val="000000"/>
                </a:solidFill>
                <a:highlight>
                  <a:srgbClr val="FFFFFF"/>
                </a:highlight>
                <a:latin typeface="Arial"/>
                <a:ea typeface="Arial"/>
                <a:cs typeface="Arial"/>
                <a:sym typeface="Arial"/>
              </a:rPr>
              <a:t>Graphs of daily and monthly consumptions at the respective years bringing out the periods of blackout in 2019.</a:t>
            </a:r>
            <a:endParaRPr sz="19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30" name="Google Shape;230;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Daily consumption rate.</a:t>
            </a:r>
            <a:endParaRPr/>
          </a:p>
        </p:txBody>
      </p:sp>
      <p:pic>
        <p:nvPicPr>
          <p:cNvPr id="231" name="Google Shape;231;p34"/>
          <p:cNvPicPr preferRelativeResize="0"/>
          <p:nvPr/>
        </p:nvPicPr>
        <p:blipFill>
          <a:blip r:embed="rId3">
            <a:alphaModFix/>
          </a:blip>
          <a:stretch>
            <a:fillRect/>
          </a:stretch>
        </p:blipFill>
        <p:spPr>
          <a:xfrm>
            <a:off x="1523875" y="2428075"/>
            <a:ext cx="6894274" cy="2442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Blackout in 2019</a:t>
            </a:r>
            <a:endParaRPr/>
          </a:p>
        </p:txBody>
      </p:sp>
      <p:sp>
        <p:nvSpPr>
          <p:cNvPr id="237" name="Google Shape;237;p35"/>
          <p:cNvSpPr txBox="1"/>
          <p:nvPr>
            <p:ph idx="1" type="body"/>
          </p:nvPr>
        </p:nvSpPr>
        <p:spPr>
          <a:xfrm>
            <a:off x="729450" y="1901325"/>
            <a:ext cx="7688700" cy="314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35"/>
          <p:cNvPicPr preferRelativeResize="0"/>
          <p:nvPr/>
        </p:nvPicPr>
        <p:blipFill>
          <a:blip r:embed="rId3">
            <a:alphaModFix/>
          </a:blip>
          <a:stretch>
            <a:fillRect/>
          </a:stretch>
        </p:blipFill>
        <p:spPr>
          <a:xfrm>
            <a:off x="1758850" y="2225963"/>
            <a:ext cx="5976799" cy="2494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monthly consumption rate 2019</a:t>
            </a:r>
            <a:endParaRPr/>
          </a:p>
        </p:txBody>
      </p:sp>
      <p:sp>
        <p:nvSpPr>
          <p:cNvPr id="244" name="Google Shape;244;p36"/>
          <p:cNvSpPr txBox="1"/>
          <p:nvPr>
            <p:ph idx="1" type="body"/>
          </p:nvPr>
        </p:nvSpPr>
        <p:spPr>
          <a:xfrm>
            <a:off x="729450" y="2078875"/>
            <a:ext cx="7688700" cy="286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5" name="Google Shape;245;p36"/>
          <p:cNvPicPr preferRelativeResize="0"/>
          <p:nvPr/>
        </p:nvPicPr>
        <p:blipFill>
          <a:blip r:embed="rId3">
            <a:alphaModFix/>
          </a:blip>
          <a:stretch>
            <a:fillRect/>
          </a:stretch>
        </p:blipFill>
        <p:spPr>
          <a:xfrm>
            <a:off x="1824650" y="2514275"/>
            <a:ext cx="5287176" cy="2261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consumption in 2020</a:t>
            </a:r>
            <a:endParaRPr/>
          </a:p>
        </p:txBody>
      </p:sp>
      <p:sp>
        <p:nvSpPr>
          <p:cNvPr id="251" name="Google Shape;251;p37"/>
          <p:cNvSpPr txBox="1"/>
          <p:nvPr>
            <p:ph idx="1" type="body"/>
          </p:nvPr>
        </p:nvSpPr>
        <p:spPr>
          <a:xfrm>
            <a:off x="729450" y="1901325"/>
            <a:ext cx="7688700" cy="3132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Daily </a:t>
            </a:r>
            <a:endParaRPr/>
          </a:p>
        </p:txBody>
      </p:sp>
      <p:pic>
        <p:nvPicPr>
          <p:cNvPr id="252" name="Google Shape;252;p37"/>
          <p:cNvPicPr preferRelativeResize="0"/>
          <p:nvPr/>
        </p:nvPicPr>
        <p:blipFill>
          <a:blip r:embed="rId3">
            <a:alphaModFix/>
          </a:blip>
          <a:stretch>
            <a:fillRect/>
          </a:stretch>
        </p:blipFill>
        <p:spPr>
          <a:xfrm>
            <a:off x="2153500" y="2229625"/>
            <a:ext cx="5976799" cy="2475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Monthly consumption in 2020</a:t>
            </a:r>
            <a:endParaRPr/>
          </a:p>
        </p:txBody>
      </p:sp>
      <p:sp>
        <p:nvSpPr>
          <p:cNvPr id="258" name="Google Shape;258;p38"/>
          <p:cNvSpPr txBox="1"/>
          <p:nvPr>
            <p:ph idx="1" type="body"/>
          </p:nvPr>
        </p:nvSpPr>
        <p:spPr>
          <a:xfrm>
            <a:off x="729450" y="1853675"/>
            <a:ext cx="7688700" cy="312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Monthly rate</a:t>
            </a:r>
            <a:endParaRPr/>
          </a:p>
        </p:txBody>
      </p:sp>
      <p:pic>
        <p:nvPicPr>
          <p:cNvPr id="259" name="Google Shape;259;p38"/>
          <p:cNvPicPr preferRelativeResize="0"/>
          <p:nvPr/>
        </p:nvPicPr>
        <p:blipFill>
          <a:blip r:embed="rId3">
            <a:alphaModFix/>
          </a:blip>
          <a:stretch>
            <a:fillRect/>
          </a:stretch>
        </p:blipFill>
        <p:spPr>
          <a:xfrm>
            <a:off x="1810275" y="2173075"/>
            <a:ext cx="6607874" cy="248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43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99" name="Google Shape;99;p15"/>
          <p:cNvSpPr txBox="1"/>
          <p:nvPr>
            <p:ph idx="1" type="body"/>
          </p:nvPr>
        </p:nvSpPr>
        <p:spPr>
          <a:xfrm>
            <a:off x="729450" y="1853850"/>
            <a:ext cx="7688700" cy="3289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solidFill>
                  <a:srgbClr val="000000"/>
                </a:solidFill>
                <a:highlight>
                  <a:srgbClr val="FFFFFF"/>
                </a:highlight>
              </a:rPr>
              <a:t>India is the world's third-largest producer and third-largest consumer of electricity. The national electric grid in India has an installed capacity of 370.106 GW, while renewable power plants, which also include large hydroelectric plants, constitute 35.86% of India's total installed capacity</a:t>
            </a:r>
            <a:endParaRPr>
              <a:solidFill>
                <a:srgbClr val="000000"/>
              </a:solidFill>
              <a:highlight>
                <a:srgbClr val="FFFFFF"/>
              </a:highlight>
            </a:endParaRPr>
          </a:p>
          <a:p>
            <a:pPr indent="-311150" lvl="0" marL="457200" rtl="0" algn="l">
              <a:lnSpc>
                <a:spcPct val="115000"/>
              </a:lnSpc>
              <a:spcBef>
                <a:spcPts val="1000"/>
              </a:spcBef>
              <a:spcAft>
                <a:spcPts val="0"/>
              </a:spcAft>
              <a:buClr>
                <a:srgbClr val="000000"/>
              </a:buClr>
              <a:buSzPts val="1300"/>
              <a:buChar char="●"/>
            </a:pPr>
            <a:r>
              <a:rPr lang="en">
                <a:solidFill>
                  <a:srgbClr val="000000"/>
                </a:solidFill>
                <a:highlight>
                  <a:srgbClr val="FFFFFF"/>
                </a:highlight>
              </a:rPr>
              <a:t>During the 2018-19 fiscal year, the gross electricity generated by utilities in India was 1,372 TWh and the total electricity generation (utilities and non-utilities) in the country was 1,547 TWh. The gross electricity consumption in 2018-19 was 1,181 kWh per capita.</a:t>
            </a:r>
            <a:endParaRPr>
              <a:solidFill>
                <a:srgbClr val="000000"/>
              </a:solidFill>
              <a:highlight>
                <a:srgbClr val="FFFFFF"/>
              </a:highlight>
            </a:endParaRPr>
          </a:p>
          <a:p>
            <a:pPr indent="-311150" lvl="0" marL="457200" rtl="0" algn="l">
              <a:lnSpc>
                <a:spcPct val="115000"/>
              </a:lnSpc>
              <a:spcBef>
                <a:spcPts val="1000"/>
              </a:spcBef>
              <a:spcAft>
                <a:spcPts val="1000"/>
              </a:spcAft>
              <a:buClr>
                <a:srgbClr val="000000"/>
              </a:buClr>
              <a:buSzPts val="1300"/>
              <a:buChar char="●"/>
            </a:pPr>
            <a:r>
              <a:rPr lang="en">
                <a:solidFill>
                  <a:srgbClr val="000000"/>
                </a:solidFill>
                <a:highlight>
                  <a:srgbClr val="FFFFFF"/>
                </a:highlight>
              </a:rPr>
              <a:t>However during the recent COVID-19 pandemic, everyone has been under lockdown for the months of April &amp; May. The impacts of the lockdown on economic activities has been faced by every sector in a positive or a negative way and the goal of this project is to visualise the impact of lockdown on energy distribution per region before and during lockdown. </a:t>
            </a:r>
            <a:endParaRPr>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a:t>
            </a:r>
            <a:endParaRPr/>
          </a:p>
        </p:txBody>
      </p:sp>
      <p:sp>
        <p:nvSpPr>
          <p:cNvPr id="105" name="Google Shape;105;p16"/>
          <p:cNvSpPr txBox="1"/>
          <p:nvPr>
            <p:ph idx="1" type="body"/>
          </p:nvPr>
        </p:nvSpPr>
        <p:spPr>
          <a:xfrm>
            <a:off x="729450" y="1956300"/>
            <a:ext cx="7688700" cy="3033600"/>
          </a:xfrm>
          <a:prstGeom prst="rect">
            <a:avLst/>
          </a:prstGeom>
        </p:spPr>
        <p:txBody>
          <a:bodyPr anchorCtr="0" anchor="t" bIns="91425" lIns="91425" spcFirstLastPara="1" rIns="91425" wrap="square" tIns="91425">
            <a:noAutofit/>
          </a:bodyPr>
          <a:lstStyle/>
          <a:p>
            <a:pPr indent="-317500" lvl="0" marL="723900" rtl="0" algn="l">
              <a:spcBef>
                <a:spcPts val="0"/>
              </a:spcBef>
              <a:spcAft>
                <a:spcPts val="0"/>
              </a:spcAft>
              <a:buClr>
                <a:srgbClr val="000000"/>
              </a:buClr>
              <a:buSzPts val="1400"/>
              <a:buFont typeface="Lato"/>
              <a:buAutoNum type="arabicPeriod"/>
            </a:pPr>
            <a:r>
              <a:rPr lang="en" sz="1400">
                <a:solidFill>
                  <a:srgbClr val="000000"/>
                </a:solidFill>
              </a:rPr>
              <a:t>Which region consumes maximum &amp; minimum power yearly?</a:t>
            </a:r>
            <a:endParaRPr sz="1400">
              <a:solidFill>
                <a:srgbClr val="000000"/>
              </a:solidFill>
            </a:endParaRPr>
          </a:p>
          <a:p>
            <a:pPr indent="-317500" lvl="0" marL="723900" rtl="0" algn="l">
              <a:spcBef>
                <a:spcPts val="0"/>
              </a:spcBef>
              <a:spcAft>
                <a:spcPts val="0"/>
              </a:spcAft>
              <a:buClr>
                <a:srgbClr val="000000"/>
              </a:buClr>
              <a:buSzPts val="1400"/>
              <a:buFont typeface="Lato"/>
              <a:buAutoNum type="arabicPeriod"/>
            </a:pPr>
            <a:r>
              <a:rPr lang="en" sz="1400">
                <a:solidFill>
                  <a:srgbClr val="000000"/>
                </a:solidFill>
              </a:rPr>
              <a:t>State in each region which consume maximum &amp; minimum power yearly?</a:t>
            </a:r>
            <a:endParaRPr sz="1400">
              <a:solidFill>
                <a:srgbClr val="000000"/>
              </a:solidFill>
            </a:endParaRPr>
          </a:p>
          <a:p>
            <a:pPr indent="-317500" lvl="0" marL="723900" rtl="0" algn="l">
              <a:spcBef>
                <a:spcPts val="0"/>
              </a:spcBef>
              <a:spcAft>
                <a:spcPts val="0"/>
              </a:spcAft>
              <a:buClr>
                <a:srgbClr val="000000"/>
              </a:buClr>
              <a:buSzPts val="1400"/>
              <a:buFont typeface="Lato"/>
              <a:buAutoNum type="arabicPeriod"/>
            </a:pPr>
            <a:r>
              <a:rPr lang="en" sz="1400">
                <a:solidFill>
                  <a:srgbClr val="000000"/>
                </a:solidFill>
              </a:rPr>
              <a:t>Top 10 states that consume maximum power yearly.</a:t>
            </a:r>
            <a:endParaRPr sz="1400">
              <a:solidFill>
                <a:srgbClr val="000000"/>
              </a:solidFill>
            </a:endParaRPr>
          </a:p>
          <a:p>
            <a:pPr indent="-317500" lvl="0" marL="723900" rtl="0" algn="l">
              <a:spcBef>
                <a:spcPts val="0"/>
              </a:spcBef>
              <a:spcAft>
                <a:spcPts val="0"/>
              </a:spcAft>
              <a:buClr>
                <a:srgbClr val="000000"/>
              </a:buClr>
              <a:buSzPts val="1400"/>
              <a:buFont typeface="Lato"/>
              <a:buAutoNum type="arabicPeriod"/>
            </a:pPr>
            <a:r>
              <a:rPr lang="en" sz="1400">
                <a:solidFill>
                  <a:srgbClr val="000000"/>
                </a:solidFill>
              </a:rPr>
              <a:t>Top 10 states that consume least power yearly.</a:t>
            </a:r>
            <a:endParaRPr sz="1400">
              <a:solidFill>
                <a:srgbClr val="000000"/>
              </a:solidFill>
            </a:endParaRPr>
          </a:p>
          <a:p>
            <a:pPr indent="-317500" lvl="0" marL="723900" rtl="0" algn="l">
              <a:spcBef>
                <a:spcPts val="0"/>
              </a:spcBef>
              <a:spcAft>
                <a:spcPts val="0"/>
              </a:spcAft>
              <a:buClr>
                <a:srgbClr val="000000"/>
              </a:buClr>
              <a:buSzPts val="1400"/>
              <a:buFont typeface="Lato"/>
              <a:buAutoNum type="arabicPeriod"/>
            </a:pPr>
            <a:r>
              <a:rPr lang="en" sz="1400">
                <a:solidFill>
                  <a:srgbClr val="000000"/>
                </a:solidFill>
              </a:rPr>
              <a:t>In which months do you see a rise in consumption?</a:t>
            </a:r>
            <a:endParaRPr sz="1400">
              <a:solidFill>
                <a:srgbClr val="000000"/>
              </a:solidFill>
            </a:endParaRPr>
          </a:p>
          <a:p>
            <a:pPr indent="-317500" lvl="0" marL="723900" rtl="0" algn="l">
              <a:spcBef>
                <a:spcPts val="0"/>
              </a:spcBef>
              <a:spcAft>
                <a:spcPts val="0"/>
              </a:spcAft>
              <a:buClr>
                <a:srgbClr val="000000"/>
              </a:buClr>
              <a:buSzPts val="1400"/>
              <a:buFont typeface="Lato"/>
              <a:buAutoNum type="arabicPeriod"/>
            </a:pPr>
            <a:r>
              <a:rPr lang="en" sz="1400">
                <a:solidFill>
                  <a:srgbClr val="000000"/>
                </a:solidFill>
              </a:rPr>
              <a:t>In which months do you see a decline in consumption?</a:t>
            </a:r>
            <a:endParaRPr sz="1400">
              <a:solidFill>
                <a:srgbClr val="000000"/>
              </a:solidFill>
            </a:endParaRPr>
          </a:p>
          <a:p>
            <a:pPr indent="-317500" lvl="0" marL="723900" rtl="0" algn="l">
              <a:spcBef>
                <a:spcPts val="0"/>
              </a:spcBef>
              <a:spcAft>
                <a:spcPts val="0"/>
              </a:spcAft>
              <a:buClr>
                <a:srgbClr val="000000"/>
              </a:buClr>
              <a:buSzPts val="1400"/>
              <a:buFont typeface="Lato"/>
              <a:buAutoNum type="arabicPeriod"/>
            </a:pPr>
            <a:r>
              <a:rPr lang="en" sz="1400">
                <a:solidFill>
                  <a:srgbClr val="000000"/>
                </a:solidFill>
              </a:rPr>
              <a:t>Contrast between consumption during lockdown and without lockdown. (Compare the values in march-may 2019 and march-may 2020)</a:t>
            </a:r>
            <a:endParaRPr sz="1400">
              <a:solidFill>
                <a:srgbClr val="000000"/>
              </a:solidFill>
            </a:endParaRPr>
          </a:p>
          <a:p>
            <a:pPr indent="-317500" lvl="0" marL="723900" rtl="0" algn="l">
              <a:spcBef>
                <a:spcPts val="0"/>
              </a:spcBef>
              <a:spcAft>
                <a:spcPts val="0"/>
              </a:spcAft>
              <a:buClr>
                <a:srgbClr val="000000"/>
              </a:buClr>
              <a:buSzPts val="1400"/>
              <a:buFont typeface="Lato"/>
              <a:buAutoNum type="arabicPeriod"/>
            </a:pPr>
            <a:r>
              <a:rPr lang="en" sz="1400">
                <a:solidFill>
                  <a:srgbClr val="000000"/>
                </a:solidFill>
              </a:rPr>
              <a:t>Percentage change in consumption during the lockdown(as compared to previous year). </a:t>
            </a:r>
            <a:endParaRPr sz="1400">
              <a:solidFill>
                <a:srgbClr val="000000"/>
              </a:solidFill>
            </a:endParaRPr>
          </a:p>
          <a:p>
            <a:pPr indent="-317500" lvl="0" marL="723900" rtl="0" algn="l">
              <a:spcBef>
                <a:spcPts val="0"/>
              </a:spcBef>
              <a:spcAft>
                <a:spcPts val="0"/>
              </a:spcAft>
              <a:buClr>
                <a:srgbClr val="000000"/>
              </a:buClr>
              <a:buSzPts val="1400"/>
              <a:buFont typeface="Lato"/>
              <a:buAutoNum type="arabicPeriod"/>
            </a:pPr>
            <a:r>
              <a:rPr lang="en" sz="1400">
                <a:solidFill>
                  <a:srgbClr val="000000"/>
                </a:solidFill>
              </a:rPr>
              <a:t>What is the highest value reached by each state at any time of the year in 2019?</a:t>
            </a:r>
            <a:endParaRPr sz="1400">
              <a:solidFill>
                <a:srgbClr val="000000"/>
              </a:solidFill>
            </a:endParaRPr>
          </a:p>
          <a:p>
            <a:pPr indent="-317500" lvl="0" marL="723900" rtl="0" algn="l">
              <a:spcBef>
                <a:spcPts val="0"/>
              </a:spcBef>
              <a:spcAft>
                <a:spcPts val="0"/>
              </a:spcAft>
              <a:buClr>
                <a:srgbClr val="000000"/>
              </a:buClr>
              <a:buSzPts val="1400"/>
              <a:buFont typeface="Lato"/>
              <a:buAutoNum type="arabicPeriod"/>
            </a:pPr>
            <a:r>
              <a:rPr lang="en" sz="1400">
                <a:solidFill>
                  <a:srgbClr val="000000"/>
                </a:solidFill>
              </a:rPr>
              <a:t>What is the lowest value reached by each state at any time of the year in 2019?</a:t>
            </a:r>
            <a:endParaRPr sz="1400">
              <a:solidFill>
                <a:srgbClr val="000000"/>
              </a:solidFill>
            </a:endParaRPr>
          </a:p>
          <a:p>
            <a:pPr indent="0" lvl="0" marL="0" rtl="0" algn="l">
              <a:spcBef>
                <a:spcPts val="0"/>
              </a:spcBef>
              <a:spcAft>
                <a:spcPts val="1200"/>
              </a:spcAft>
              <a:buNone/>
            </a:pPr>
            <a:r>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37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a:t>
            </a:r>
            <a:endParaRPr/>
          </a:p>
        </p:txBody>
      </p:sp>
      <p:sp>
        <p:nvSpPr>
          <p:cNvPr id="111" name="Google Shape;111;p17"/>
          <p:cNvSpPr txBox="1"/>
          <p:nvPr>
            <p:ph idx="1" type="body"/>
          </p:nvPr>
        </p:nvSpPr>
        <p:spPr>
          <a:xfrm>
            <a:off x="729450" y="1692450"/>
            <a:ext cx="7688700" cy="3374100"/>
          </a:xfrm>
          <a:prstGeom prst="rect">
            <a:avLst/>
          </a:prstGeom>
        </p:spPr>
        <p:txBody>
          <a:bodyPr anchorCtr="0" anchor="t" bIns="91425" lIns="91425" spcFirstLastPara="1" rIns="91425" wrap="square" tIns="91425">
            <a:normAutofit fontScale="25000" lnSpcReduction="20000"/>
          </a:bodyPr>
          <a:lstStyle/>
          <a:p>
            <a:pPr indent="-304800" lvl="0" marL="457200" rtl="0" algn="l">
              <a:lnSpc>
                <a:spcPct val="150000"/>
              </a:lnSpc>
              <a:spcBef>
                <a:spcPts val="0"/>
              </a:spcBef>
              <a:spcAft>
                <a:spcPts val="0"/>
              </a:spcAft>
              <a:buClr>
                <a:srgbClr val="000000"/>
              </a:buClr>
              <a:buSzPct val="100000"/>
              <a:buChar char="●"/>
            </a:pPr>
            <a:r>
              <a:rPr lang="en" sz="4800">
                <a:solidFill>
                  <a:srgbClr val="000000"/>
                </a:solidFill>
              </a:rPr>
              <a:t>Data </a:t>
            </a:r>
            <a:r>
              <a:rPr lang="en" sz="4800">
                <a:solidFill>
                  <a:srgbClr val="000000"/>
                </a:solidFill>
              </a:rPr>
              <a:t>wrangling</a:t>
            </a:r>
            <a:r>
              <a:rPr lang="en" sz="4800">
                <a:solidFill>
                  <a:srgbClr val="000000"/>
                </a:solidFill>
              </a:rPr>
              <a:t> </a:t>
            </a:r>
            <a:r>
              <a:rPr lang="en" sz="4800">
                <a:solidFill>
                  <a:srgbClr val="000000"/>
                </a:solidFill>
              </a:rPr>
              <a:t>involves transforming raw data into data that can be analysed to generate valid actionable  insights. </a:t>
            </a:r>
            <a:endParaRPr sz="4800">
              <a:solidFill>
                <a:srgbClr val="000000"/>
              </a:solidFill>
            </a:endParaRPr>
          </a:p>
          <a:p>
            <a:pPr indent="-304800" lvl="0" marL="457200" rtl="0" algn="l">
              <a:lnSpc>
                <a:spcPct val="150000"/>
              </a:lnSpc>
              <a:spcBef>
                <a:spcPts val="1000"/>
              </a:spcBef>
              <a:spcAft>
                <a:spcPts val="0"/>
              </a:spcAft>
              <a:buClr>
                <a:srgbClr val="000000"/>
              </a:buClr>
              <a:buSzPct val="100000"/>
              <a:buChar char="●"/>
            </a:pPr>
            <a:r>
              <a:rPr lang="en" sz="4800">
                <a:solidFill>
                  <a:srgbClr val="000000"/>
                </a:solidFill>
              </a:rPr>
              <a:t>The first step  carried out was exploratory analysis on the first data, which was done to have a better understanding of the dataset.  </a:t>
            </a:r>
            <a:endParaRPr sz="4800">
              <a:solidFill>
                <a:srgbClr val="000000"/>
              </a:solidFill>
            </a:endParaRPr>
          </a:p>
          <a:p>
            <a:pPr indent="-304800" lvl="0" marL="457200" rtl="0" algn="l">
              <a:lnSpc>
                <a:spcPct val="150000"/>
              </a:lnSpc>
              <a:spcBef>
                <a:spcPts val="1000"/>
              </a:spcBef>
              <a:spcAft>
                <a:spcPts val="0"/>
              </a:spcAft>
              <a:buClr>
                <a:srgbClr val="000000"/>
              </a:buClr>
              <a:buSzPct val="100000"/>
              <a:buChar char="●"/>
            </a:pPr>
            <a:r>
              <a:rPr lang="en" sz="4800">
                <a:solidFill>
                  <a:srgbClr val="000000"/>
                </a:solidFill>
              </a:rPr>
              <a:t>Then the variable named ‘Unnamed:0’ was renamed to ‘Date’, and converted from object to a datetime frame.</a:t>
            </a:r>
            <a:endParaRPr sz="4800">
              <a:solidFill>
                <a:srgbClr val="000000"/>
              </a:solidFill>
            </a:endParaRPr>
          </a:p>
          <a:p>
            <a:pPr indent="-304800" lvl="0" marL="457200" rtl="0" algn="l">
              <a:lnSpc>
                <a:spcPct val="150000"/>
              </a:lnSpc>
              <a:spcBef>
                <a:spcPts val="1000"/>
              </a:spcBef>
              <a:spcAft>
                <a:spcPts val="0"/>
              </a:spcAft>
              <a:buClr>
                <a:srgbClr val="000000"/>
              </a:buClr>
              <a:buSzPct val="100000"/>
              <a:buChar char="●"/>
            </a:pPr>
            <a:r>
              <a:rPr lang="en" sz="4800">
                <a:solidFill>
                  <a:srgbClr val="000000"/>
                </a:solidFill>
              </a:rPr>
              <a:t>Next, the years were sorted and </a:t>
            </a:r>
            <a:r>
              <a:rPr lang="en" sz="4800">
                <a:solidFill>
                  <a:srgbClr val="000000"/>
                </a:solidFill>
              </a:rPr>
              <a:t>separated</a:t>
            </a:r>
            <a:r>
              <a:rPr lang="en" sz="4800">
                <a:solidFill>
                  <a:srgbClr val="000000"/>
                </a:solidFill>
              </a:rPr>
              <a:t> into 2019 and 2020.</a:t>
            </a:r>
            <a:endParaRPr sz="4800">
              <a:solidFill>
                <a:srgbClr val="000000"/>
              </a:solidFill>
            </a:endParaRPr>
          </a:p>
          <a:p>
            <a:pPr indent="-304800" lvl="0" marL="457200" rtl="0" algn="l">
              <a:lnSpc>
                <a:spcPct val="150000"/>
              </a:lnSpc>
              <a:spcBef>
                <a:spcPts val="1000"/>
              </a:spcBef>
              <a:spcAft>
                <a:spcPts val="0"/>
              </a:spcAft>
              <a:buClr>
                <a:srgbClr val="000000"/>
              </a:buClr>
              <a:buSzPct val="100000"/>
              <a:buChar char="●"/>
            </a:pPr>
            <a:r>
              <a:rPr lang="en" sz="4800">
                <a:solidFill>
                  <a:srgbClr val="000000"/>
                </a:solidFill>
              </a:rPr>
              <a:t>The describe( ) function was used to show distribution, especially the minimum and maximum power consumption</a:t>
            </a:r>
            <a:endParaRPr sz="4800">
              <a:solidFill>
                <a:srgbClr val="000000"/>
              </a:solidFill>
            </a:endParaRPr>
          </a:p>
          <a:p>
            <a:pPr indent="-304800" lvl="0" marL="457200" rtl="0" algn="l">
              <a:lnSpc>
                <a:spcPct val="150000"/>
              </a:lnSpc>
              <a:spcBef>
                <a:spcPts val="1000"/>
              </a:spcBef>
              <a:spcAft>
                <a:spcPts val="0"/>
              </a:spcAft>
              <a:buClr>
                <a:srgbClr val="000000"/>
              </a:buClr>
              <a:buSzPct val="100000"/>
              <a:buChar char="●"/>
            </a:pPr>
            <a:r>
              <a:rPr lang="en" sz="4800">
                <a:solidFill>
                  <a:srgbClr val="000000"/>
                </a:solidFill>
              </a:rPr>
              <a:t>For the second data, the other columns were dropped to give just the regions and state. The  duplicated states was also dropped. Then the first and second data were merged on states </a:t>
            </a:r>
            <a:endParaRPr sz="4800">
              <a:solidFill>
                <a:srgbClr val="000000"/>
              </a:solidFill>
            </a:endParaRPr>
          </a:p>
          <a:p>
            <a:pPr indent="0" lvl="0" marL="457200" rtl="0" algn="l">
              <a:lnSpc>
                <a:spcPct val="150000"/>
              </a:lnSpc>
              <a:spcBef>
                <a:spcPts val="1000"/>
              </a:spcBef>
              <a:spcAft>
                <a:spcPts val="0"/>
              </a:spcAft>
              <a:buNone/>
            </a:pPr>
            <a:r>
              <a:t/>
            </a:r>
            <a:endParaRPr sz="4800">
              <a:solidFill>
                <a:srgbClr val="000000"/>
              </a:solidFill>
            </a:endParaRPr>
          </a:p>
          <a:p>
            <a:pPr indent="0" lvl="0" marL="0" rtl="0" algn="l">
              <a:spcBef>
                <a:spcPts val="1000"/>
              </a:spcBef>
              <a:spcAft>
                <a:spcPts val="0"/>
              </a:spcAft>
              <a:buNone/>
            </a:pPr>
            <a:r>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1200"/>
              </a:spcAft>
              <a:buNone/>
            </a:pPr>
            <a:r>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1522">
                <a:solidFill>
                  <a:srgbClr val="000000"/>
                </a:solidFill>
                <a:latin typeface="Lato"/>
                <a:ea typeface="Lato"/>
                <a:cs typeface="Lato"/>
                <a:sym typeface="Lato"/>
              </a:rPr>
              <a:t>The Graph below shows the total power consumption by region.</a:t>
            </a:r>
            <a:endParaRPr sz="2822">
              <a:solidFill>
                <a:srgbClr val="000000"/>
              </a:solidFill>
            </a:endParaRPr>
          </a:p>
        </p:txBody>
      </p:sp>
      <p:sp>
        <p:nvSpPr>
          <p:cNvPr id="117" name="Google Shape;117;p18"/>
          <p:cNvSpPr txBox="1"/>
          <p:nvPr>
            <p:ph idx="1" type="body"/>
          </p:nvPr>
        </p:nvSpPr>
        <p:spPr>
          <a:xfrm>
            <a:off x="729450" y="1853850"/>
            <a:ext cx="7688700" cy="297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8"/>
          <p:cNvPicPr preferRelativeResize="0"/>
          <p:nvPr/>
        </p:nvPicPr>
        <p:blipFill rotWithShape="1">
          <a:blip r:embed="rId3">
            <a:alphaModFix/>
          </a:blip>
          <a:srcRect b="0" l="1671" r="0" t="0"/>
          <a:stretch/>
        </p:blipFill>
        <p:spPr>
          <a:xfrm>
            <a:off x="3187200" y="2062300"/>
            <a:ext cx="5175799" cy="2432775"/>
          </a:xfrm>
          <a:prstGeom prst="rect">
            <a:avLst/>
          </a:prstGeom>
          <a:noFill/>
          <a:ln>
            <a:noFill/>
          </a:ln>
        </p:spPr>
      </p:pic>
      <p:sp>
        <p:nvSpPr>
          <p:cNvPr id="119" name="Google Shape;119;p18"/>
          <p:cNvSpPr txBox="1"/>
          <p:nvPr/>
        </p:nvSpPr>
        <p:spPr>
          <a:xfrm>
            <a:off x="879225" y="1967275"/>
            <a:ext cx="1989300" cy="1990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East Region</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North East Region</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North Region</a:t>
            </a:r>
            <a:endParaRPr>
              <a:latin typeface="Lato"/>
              <a:ea typeface="Lato"/>
              <a:cs typeface="Lato"/>
              <a:sym typeface="Lato"/>
            </a:endParaRPr>
          </a:p>
          <a:p>
            <a:pPr indent="-317500" lvl="0" marL="457200" rtl="0" algn="l">
              <a:spcBef>
                <a:spcPts val="1000"/>
              </a:spcBef>
              <a:spcAft>
                <a:spcPts val="0"/>
              </a:spcAft>
              <a:buSzPts val="1400"/>
              <a:buFont typeface="Lato"/>
              <a:buChar char="●"/>
            </a:pPr>
            <a:r>
              <a:rPr lang="en">
                <a:latin typeface="Lato"/>
                <a:ea typeface="Lato"/>
                <a:cs typeface="Lato"/>
                <a:sym typeface="Lato"/>
              </a:rPr>
              <a:t>South Region</a:t>
            </a:r>
            <a:endParaRPr>
              <a:latin typeface="Lato"/>
              <a:ea typeface="Lato"/>
              <a:cs typeface="Lato"/>
              <a:sym typeface="Lato"/>
            </a:endParaRPr>
          </a:p>
          <a:p>
            <a:pPr indent="-317500" lvl="0" marL="457200" rtl="0" algn="l">
              <a:spcBef>
                <a:spcPts val="1000"/>
              </a:spcBef>
              <a:spcAft>
                <a:spcPts val="1000"/>
              </a:spcAft>
              <a:buSzPts val="1400"/>
              <a:buFont typeface="Lato"/>
              <a:buChar char="●"/>
            </a:pPr>
            <a:r>
              <a:rPr lang="en">
                <a:latin typeface="Lato"/>
                <a:ea typeface="Lato"/>
                <a:cs typeface="Lato"/>
                <a:sym typeface="Lato"/>
              </a:rPr>
              <a:t>West Region</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3155">
                <a:solidFill>
                  <a:srgbClr val="000000"/>
                </a:solidFill>
              </a:rPr>
              <a:t>Power consumption by states 2019</a:t>
            </a:r>
            <a:endParaRPr sz="3155">
              <a:solidFill>
                <a:srgbClr val="000000"/>
              </a:solidFill>
            </a:endParaRPr>
          </a:p>
        </p:txBody>
      </p:sp>
      <p:sp>
        <p:nvSpPr>
          <p:cNvPr id="125" name="Google Shape;125;p19"/>
          <p:cNvSpPr txBox="1"/>
          <p:nvPr>
            <p:ph idx="1" type="body"/>
          </p:nvPr>
        </p:nvSpPr>
        <p:spPr>
          <a:xfrm>
            <a:off x="729450" y="1853850"/>
            <a:ext cx="7688700" cy="315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55">
                <a:solidFill>
                  <a:srgbClr val="000000"/>
                </a:solidFill>
              </a:rPr>
              <a:t>For the West </a:t>
            </a:r>
            <a:endParaRPr b="1"/>
          </a:p>
        </p:txBody>
      </p:sp>
      <p:pic>
        <p:nvPicPr>
          <p:cNvPr id="126" name="Google Shape;126;p19"/>
          <p:cNvPicPr preferRelativeResize="0"/>
          <p:nvPr/>
        </p:nvPicPr>
        <p:blipFill>
          <a:blip r:embed="rId3">
            <a:alphaModFix/>
          </a:blip>
          <a:stretch>
            <a:fillRect/>
          </a:stretch>
        </p:blipFill>
        <p:spPr>
          <a:xfrm>
            <a:off x="2411000" y="2250950"/>
            <a:ext cx="5710400" cy="26157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36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1450">
                <a:solidFill>
                  <a:srgbClr val="000000"/>
                </a:solidFill>
                <a:latin typeface="Lato"/>
                <a:ea typeface="Lato"/>
                <a:cs typeface="Lato"/>
                <a:sym typeface="Lato"/>
              </a:rPr>
              <a:t>For the North</a:t>
            </a:r>
            <a:endParaRPr sz="2620">
              <a:solidFill>
                <a:srgbClr val="000000"/>
              </a:solidFill>
            </a:endParaRPr>
          </a:p>
        </p:txBody>
      </p:sp>
      <p:sp>
        <p:nvSpPr>
          <p:cNvPr id="132" name="Google Shape;132;p20"/>
          <p:cNvSpPr txBox="1"/>
          <p:nvPr>
            <p:ph idx="1" type="body"/>
          </p:nvPr>
        </p:nvSpPr>
        <p:spPr>
          <a:xfrm>
            <a:off x="1047450" y="1681650"/>
            <a:ext cx="7688700" cy="329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p>
        </p:txBody>
      </p:sp>
      <p:pic>
        <p:nvPicPr>
          <p:cNvPr id="133" name="Google Shape;133;p20"/>
          <p:cNvPicPr preferRelativeResize="0"/>
          <p:nvPr/>
        </p:nvPicPr>
        <p:blipFill>
          <a:blip r:embed="rId3">
            <a:alphaModFix/>
          </a:blip>
          <a:stretch>
            <a:fillRect/>
          </a:stretch>
        </p:blipFill>
        <p:spPr>
          <a:xfrm>
            <a:off x="2253500" y="1879350"/>
            <a:ext cx="5187000" cy="309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500">
                <a:solidFill>
                  <a:srgbClr val="000000"/>
                </a:solidFill>
                <a:latin typeface="Lato"/>
                <a:ea typeface="Lato"/>
                <a:cs typeface="Lato"/>
                <a:sym typeface="Lato"/>
              </a:rPr>
              <a:t>For the East </a:t>
            </a:r>
            <a:endParaRPr sz="2800">
              <a:solidFill>
                <a:srgbClr val="000000"/>
              </a:solidFill>
            </a:endParaRPr>
          </a:p>
        </p:txBody>
      </p:sp>
      <p:sp>
        <p:nvSpPr>
          <p:cNvPr id="139" name="Google Shape;139;p21"/>
          <p:cNvSpPr txBox="1"/>
          <p:nvPr>
            <p:ph idx="1" type="body"/>
          </p:nvPr>
        </p:nvSpPr>
        <p:spPr>
          <a:xfrm>
            <a:off x="729450" y="2078875"/>
            <a:ext cx="7688700" cy="296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1"/>
          <p:cNvPicPr preferRelativeResize="0"/>
          <p:nvPr/>
        </p:nvPicPr>
        <p:blipFill>
          <a:blip r:embed="rId3">
            <a:alphaModFix/>
          </a:blip>
          <a:stretch>
            <a:fillRect/>
          </a:stretch>
        </p:blipFill>
        <p:spPr>
          <a:xfrm>
            <a:off x="2347150" y="2184375"/>
            <a:ext cx="5235751" cy="275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