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7480" y="1196640"/>
            <a:ext cx="8673480" cy="26280"/>
          </a:xfrm>
          <a:prstGeom prst="rect">
            <a:avLst/>
          </a:prstGeom>
          <a:gradFill>
            <a:gsLst>
              <a:gs pos="0">
                <a:srgbClr val="f28d2c"/>
              </a:gs>
              <a:gs pos="100000">
                <a:srgbClr val="ffffff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160" y="6555960"/>
            <a:ext cx="9141480" cy="26280"/>
          </a:xfrm>
          <a:prstGeom prst="rect">
            <a:avLst/>
          </a:prstGeom>
          <a:gradFill>
            <a:gsLst>
              <a:gs pos="0">
                <a:srgbClr val="1d3455"/>
              </a:gs>
              <a:gs pos="100000">
                <a:srgbClr val="ffffff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29" descr=""/>
          <p:cNvPicPr/>
          <p:nvPr/>
        </p:nvPicPr>
        <p:blipFill>
          <a:blip r:embed="rId2"/>
          <a:stretch/>
        </p:blipFill>
        <p:spPr>
          <a:xfrm>
            <a:off x="8708760" y="6003000"/>
            <a:ext cx="429480" cy="85572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8424720" y="1052640"/>
            <a:ext cx="681120" cy="28548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11160" y="5965200"/>
            <a:ext cx="9130320" cy="8942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-9360" y="223560"/>
            <a:ext cx="8673480" cy="217440"/>
          </a:xfrm>
          <a:prstGeom prst="rect">
            <a:avLst/>
          </a:prstGeom>
          <a:gradFill>
            <a:gsLst>
              <a:gs pos="0">
                <a:srgbClr val="f28d2c"/>
              </a:gs>
              <a:gs pos="100000">
                <a:srgbClr val="ffffff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11160" y="2654280"/>
            <a:ext cx="9141480" cy="217440"/>
          </a:xfrm>
          <a:prstGeom prst="rect">
            <a:avLst/>
          </a:prstGeom>
          <a:gradFill>
            <a:gsLst>
              <a:gs pos="0">
                <a:srgbClr val="1d3455"/>
              </a:gs>
              <a:gs pos="100000">
                <a:srgbClr val="ffffff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47480" y="1196640"/>
            <a:ext cx="8673480" cy="26280"/>
          </a:xfrm>
          <a:prstGeom prst="rect">
            <a:avLst/>
          </a:prstGeom>
          <a:gradFill>
            <a:gsLst>
              <a:gs pos="0">
                <a:srgbClr val="f28d2c"/>
              </a:gs>
              <a:gs pos="100000">
                <a:srgbClr val="ffffff"/>
              </a:gs>
            </a:gsLst>
            <a:lin ang="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11160" y="6555960"/>
            <a:ext cx="9141480" cy="26280"/>
          </a:xfrm>
          <a:prstGeom prst="rect">
            <a:avLst/>
          </a:prstGeom>
          <a:gradFill>
            <a:gsLst>
              <a:gs pos="0">
                <a:srgbClr val="1d3455"/>
              </a:gs>
              <a:gs pos="100000">
                <a:srgbClr val="ffffff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29" descr=""/>
          <p:cNvPicPr/>
          <p:nvPr/>
        </p:nvPicPr>
        <p:blipFill>
          <a:blip r:embed="rId2"/>
          <a:stretch/>
        </p:blipFill>
        <p:spPr>
          <a:xfrm>
            <a:off x="8708760" y="6003000"/>
            <a:ext cx="429480" cy="855720"/>
          </a:xfrm>
          <a:prstGeom prst="rect">
            <a:avLst/>
          </a:prstGeom>
          <a:ln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gela.Popa@student.uibk.ac.at" TargetMode="External"/><Relationship Id="rId2" Type="http://schemas.openxmlformats.org/officeDocument/2006/relationships/hyperlink" Target="mailto:Nga.Pham@student.uibk.ac.at" TargetMode="External"/><Relationship Id="rId3" Type="http://schemas.openxmlformats.org/officeDocument/2006/relationships/hyperlink" Target="mailto:Nga.Pham@student.uibk.ac.at" TargetMode="External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9640" y="449280"/>
            <a:ext cx="8782560" cy="2181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harmonic oscillator simulation using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92360" y="3061440"/>
            <a:ext cx="5756760" cy="12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Angela Popa, Nga Pham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DSL Engineering, SS2018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 algn="ctr">
              <a:lnSpc>
                <a:spcPct val="100000"/>
              </a:lnSpc>
            </a:pPr>
            <a:r>
              <a:rPr b="0" lang="en-US" sz="2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Angela.Popa@student.uibk.ac.at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 algn="ctr">
              <a:lnSpc>
                <a:spcPct val="100000"/>
              </a:lnSpc>
            </a:pPr>
            <a:r>
              <a:rPr b="0" lang="en-US" sz="2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Nga.Pham</a:t>
            </a:r>
            <a:r>
              <a:rPr b="0" lang="en-US" sz="2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@student.uibk.ac.at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32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164360" y="6520320"/>
            <a:ext cx="151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32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164360" y="6520320"/>
            <a:ext cx="151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Deciding which path to take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generation 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wrapper approach (winner!)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Separate DSL editor from logic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Reuniting via binding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Went for persisting editor data into 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Java Enum class in both editor groovy scripts and logic groovy scripts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Went for using enums as groovy script 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loading via groovy class loader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32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 &amp; Future Plans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164360" y="6520320"/>
            <a:ext cx="151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Benefit for defining a DSL is clear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Jsyn API can be challenging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Ideas for 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Extend the Demo with a build-in song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 more with different Jsyn Components (Unit Generators)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32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164360" y="6520320"/>
            <a:ext cx="151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Purpose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DSL for Simulating Harmonic Oscillator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functionalities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Harmonic Simulator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Compose all oscillator waveforms into a harmonic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DSL Editor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Enable user to define Components, their initial values and relationship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32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164360" y="6520320"/>
            <a:ext cx="151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Metaprogramming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5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 a new method on the fly (ExpandoMetaclass)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SwingBuilder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5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UI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5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Jsyn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script to read/write JSON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097280" y="5760720"/>
            <a:ext cx="697356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did we choose Groovy instead of other tools?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32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164360" y="6520320"/>
            <a:ext cx="151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457560" y="1600560"/>
            <a:ext cx="8227080" cy="23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 1: DSL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101" descr=""/>
          <p:cNvPicPr/>
          <p:nvPr/>
        </p:nvPicPr>
        <p:blipFill>
          <a:blip r:embed="rId1"/>
          <a:stretch/>
        </p:blipFill>
        <p:spPr>
          <a:xfrm>
            <a:off x="1280160" y="2309040"/>
            <a:ext cx="4883040" cy="1530000"/>
          </a:xfrm>
          <a:prstGeom prst="rect">
            <a:avLst/>
          </a:prstGeom>
          <a:ln>
            <a:noFill/>
          </a:ln>
        </p:spPr>
      </p:pic>
      <p:pic>
        <p:nvPicPr>
          <p:cNvPr id="95" name="Picture 102" descr=""/>
          <p:cNvPicPr/>
          <p:nvPr/>
        </p:nvPicPr>
        <p:blipFill>
          <a:blip r:embed="rId2"/>
          <a:stretch/>
        </p:blipFill>
        <p:spPr>
          <a:xfrm>
            <a:off x="1248120" y="4930560"/>
            <a:ext cx="7335000" cy="92016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548640" y="4160880"/>
            <a:ext cx="8227080" cy="23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 2: Implement the Simulator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32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164360" y="6520320"/>
            <a:ext cx="151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Configure Components – the initial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Relationships between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the default Operation for the Sound Composition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32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Actions – Define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164360" y="6520320"/>
            <a:ext cx="151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Controllers and Filters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3" name="Table 4"/>
          <p:cNvGraphicFramePr/>
          <p:nvPr/>
        </p:nvGraphicFramePr>
        <p:xfrm>
          <a:off x="866160" y="2134080"/>
          <a:ext cx="7818120" cy="1439280"/>
        </p:xfrm>
        <a:graphic>
          <a:graphicData uri="http://schemas.openxmlformats.org/drawingml/2006/table">
            <a:tbl>
              <a:tblPr/>
              <a:tblGrid>
                <a:gridCol w="4056120"/>
                <a:gridCol w="376236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controls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.add(new RotaryKnob(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type: 'knob',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name: 'myKnob',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digits: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controls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.add(new Slider(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type: 'slider',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name: 'mySlider'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000">
                <a:tc>
                  <a:txBody>
                    <a:bodyPr lIns="90000" rIns="900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filters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.add(new LinearRamp(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name: 'frequencyRamp',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type: 'LinearRamp',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input: new LinearRampInput(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minimum: 50.0,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actualValue: 300.0,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maximum: 10000.0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connectsTo: 'frequency',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time: new LinearRampTime(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duration: 0.2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32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Actions – Define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164360" y="6520320"/>
            <a:ext cx="151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Oscillators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7" name="Table 4"/>
          <p:cNvGraphicFramePr/>
          <p:nvPr/>
        </p:nvGraphicFramePr>
        <p:xfrm>
          <a:off x="1760760" y="26006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oscillators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.add(new Oscillator(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name: 'myFirstOsc',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type: 'SineOscillator',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amplitude: new Amplitude(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minimum : 0.0,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maximum : 1.0,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defaultValue : 0.5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frequency: new Frequency(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minimum : 50.0,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maximum : 10000.0,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defaultValue : 300.0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32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Actions – Add Relationships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164360" y="6520320"/>
            <a:ext cx="151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Connection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1" name="Table 4"/>
          <p:cNvGraphicFramePr/>
          <p:nvPr/>
        </p:nvGraphicFramePr>
        <p:xfrm>
          <a:off x="1760760" y="26006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connections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.add(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new Connection(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filter: 'amplitudeRamp',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fromController: 'myKnob',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toOscillator: 'myFirstOsc'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32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d34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Actions – Sound Composition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164360" y="6520320"/>
            <a:ext cx="151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1d345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the default Operation for the Sound Composition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5" name="Table 4"/>
          <p:cNvGraphicFramePr/>
          <p:nvPr/>
        </p:nvGraphicFramePr>
        <p:xfrm>
          <a:off x="1817640" y="3242880"/>
          <a:ext cx="4005720" cy="719280"/>
        </p:xfrm>
        <a:graphic>
          <a:graphicData uri="http://schemas.openxmlformats.org/drawingml/2006/table">
            <a:tbl>
              <a:tblPr/>
              <a:tblGrid>
                <a:gridCol w="400608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waveformOperations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.add(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new Operation(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name: 'Division'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10 Pitch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10 Pitch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7548</TotalTime>
  <Application>LibreOffice/5.1.6.2$Linux_X86_64 LibreOffice_project/10m0$Build-2</Application>
  <Words>540</Words>
  <Paragraphs>186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2014-02-09T14:50:05Z</dcterms:created>
  <dc:creator>matse</dc:creator>
  <dc:description/>
  <dc:language>en-US</dc:language>
  <cp:lastModifiedBy/>
  <dcterms:modified xsi:type="dcterms:W3CDTF">2018-06-26T15:40:35Z</dcterms:modified>
  <cp:revision>234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