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8.png" ContentType="image/png"/>
  <Override PartName="/ppt/media/image5.png" ContentType="image/png"/>
  <Override PartName="/ppt/media/image6.png" ContentType="image/png"/>
  <Override PartName="/ppt/media/image1.jpeg" ContentType="image/jpeg"/>
  <Override PartName="/ppt/media/image3.png" ContentType="image/png"/>
  <Override PartName="/ppt/media/image2.png" ContentType="image/png"/>
  <Override PartName="/ppt/media/image7.png" ContentType="image/png"/>
  <Override PartName="/ppt/media/image4.jpeg" ContentType="image/jpe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2077920" y="1604520"/>
            <a:ext cx="4987440" cy="397728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2077920" y="1604520"/>
            <a:ext cx="498744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2077920" y="1604520"/>
            <a:ext cx="4987440" cy="397728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2077920" y="1604520"/>
            <a:ext cx="498744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47480" y="1196640"/>
            <a:ext cx="8673840" cy="26640"/>
          </a:xfrm>
          <a:prstGeom prst="rect">
            <a:avLst/>
          </a:prstGeom>
          <a:gradFill>
            <a:gsLst>
              <a:gs pos="0">
                <a:srgbClr val="f28d2c"/>
              </a:gs>
              <a:gs pos="100000">
                <a:srgbClr val="ffffff"/>
              </a:gs>
            </a:gsLst>
            <a:lin ang="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1160" y="6555960"/>
            <a:ext cx="9141840" cy="26640"/>
          </a:xfrm>
          <a:prstGeom prst="rect">
            <a:avLst/>
          </a:prstGeom>
          <a:gradFill>
            <a:gsLst>
              <a:gs pos="0">
                <a:srgbClr val="1d3455"/>
              </a:gs>
              <a:gs pos="100000">
                <a:srgbClr val="ffffff"/>
              </a:gs>
            </a:gsLst>
            <a:lin ang="108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" name="Picture 29" descr=""/>
          <p:cNvPicPr/>
          <p:nvPr/>
        </p:nvPicPr>
        <p:blipFill>
          <a:blip r:embed="rId2"/>
          <a:stretch/>
        </p:blipFill>
        <p:spPr>
          <a:xfrm>
            <a:off x="8708760" y="6003000"/>
            <a:ext cx="429840" cy="856080"/>
          </a:xfrm>
          <a:prstGeom prst="rect">
            <a:avLst/>
          </a:prstGeom>
          <a:ln>
            <a:noFill/>
          </a:ln>
        </p:spPr>
      </p:pic>
      <p:sp>
        <p:nvSpPr>
          <p:cNvPr id="3" name="CustomShape 3"/>
          <p:cNvSpPr/>
          <p:nvPr/>
        </p:nvSpPr>
        <p:spPr>
          <a:xfrm>
            <a:off x="8424720" y="1052640"/>
            <a:ext cx="681480" cy="285840"/>
          </a:xfrm>
          <a:prstGeom prst="rect">
            <a:avLst/>
          </a:prstGeom>
          <a:solidFill>
            <a:srgbClr val="ffffff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4"/>
          <p:cNvSpPr/>
          <p:nvPr/>
        </p:nvSpPr>
        <p:spPr>
          <a:xfrm>
            <a:off x="11160" y="5965200"/>
            <a:ext cx="9130680" cy="8946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5"/>
          <p:cNvSpPr/>
          <p:nvPr/>
        </p:nvSpPr>
        <p:spPr>
          <a:xfrm>
            <a:off x="-9360" y="223560"/>
            <a:ext cx="8673840" cy="217800"/>
          </a:xfrm>
          <a:prstGeom prst="rect">
            <a:avLst/>
          </a:prstGeom>
          <a:gradFill>
            <a:gsLst>
              <a:gs pos="0">
                <a:srgbClr val="f28d2c"/>
              </a:gs>
              <a:gs pos="100000">
                <a:srgbClr val="ffffff"/>
              </a:gs>
            </a:gsLst>
            <a:lin ang="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6"/>
          <p:cNvSpPr/>
          <p:nvPr/>
        </p:nvSpPr>
        <p:spPr>
          <a:xfrm>
            <a:off x="11160" y="2654280"/>
            <a:ext cx="9141840" cy="217800"/>
          </a:xfrm>
          <a:prstGeom prst="rect">
            <a:avLst/>
          </a:prstGeom>
          <a:gradFill>
            <a:gsLst>
              <a:gs pos="0">
                <a:srgbClr val="1d3455"/>
              </a:gs>
              <a:gs pos="100000">
                <a:srgbClr val="ffffff"/>
              </a:gs>
            </a:gsLst>
            <a:lin ang="108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title text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447480" y="1196640"/>
            <a:ext cx="8673840" cy="26640"/>
          </a:xfrm>
          <a:prstGeom prst="rect">
            <a:avLst/>
          </a:prstGeom>
          <a:gradFill>
            <a:gsLst>
              <a:gs pos="0">
                <a:srgbClr val="f28d2c"/>
              </a:gs>
              <a:gs pos="100000">
                <a:srgbClr val="ffffff"/>
              </a:gs>
            </a:gsLst>
            <a:lin ang="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2"/>
          <p:cNvSpPr/>
          <p:nvPr/>
        </p:nvSpPr>
        <p:spPr>
          <a:xfrm>
            <a:off x="11160" y="6555960"/>
            <a:ext cx="9141840" cy="26640"/>
          </a:xfrm>
          <a:prstGeom prst="rect">
            <a:avLst/>
          </a:prstGeom>
          <a:gradFill>
            <a:gsLst>
              <a:gs pos="0">
                <a:srgbClr val="1d3455"/>
              </a:gs>
              <a:gs pos="100000">
                <a:srgbClr val="ffffff"/>
              </a:gs>
            </a:gsLst>
            <a:lin ang="108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5" name="Picture 29" descr=""/>
          <p:cNvPicPr/>
          <p:nvPr/>
        </p:nvPicPr>
        <p:blipFill>
          <a:blip r:embed="rId2"/>
          <a:stretch/>
        </p:blipFill>
        <p:spPr>
          <a:xfrm>
            <a:off x="8708760" y="6003000"/>
            <a:ext cx="429840" cy="856080"/>
          </a:xfrm>
          <a:prstGeom prst="rect">
            <a:avLst/>
          </a:prstGeom>
          <a:ln>
            <a:noFill/>
          </a:ln>
        </p:spPr>
      </p:pic>
      <p:sp>
        <p:nvSpPr>
          <p:cNvPr id="46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Angela.Popa@student.uibk.ac.at" TargetMode="External"/><Relationship Id="rId2" Type="http://schemas.openxmlformats.org/officeDocument/2006/relationships/hyperlink" Target="mailto:Nga.Pham@student.uibk.ac.at" TargetMode="External"/><Relationship Id="rId3" Type="http://schemas.openxmlformats.org/officeDocument/2006/relationships/hyperlink" Target="mailto:Nga.Pham@student.uibk.ac.at" TargetMode="External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79640" y="449280"/>
            <a:ext cx="8782920" cy="218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1d345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harmonic oscillator simulation using Groovy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692360" y="3061440"/>
            <a:ext cx="5757120" cy="12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920"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Angela Popa, Nga Pham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 algn="ctr">
              <a:lnSpc>
                <a:spcPct val="100000"/>
              </a:lnSpc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DSL Engineering, SS2018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 algn="ctr">
              <a:lnSpc>
                <a:spcPct val="100000"/>
              </a:lnSpc>
            </a:pPr>
            <a:r>
              <a:rPr b="0" lang="en-US" sz="25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1"/>
              </a:rPr>
              <a:t>Angela.Popa@student.uibk.ac.at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 algn="ctr">
              <a:lnSpc>
                <a:spcPct val="100000"/>
              </a:lnSpc>
            </a:pPr>
            <a:r>
              <a:rPr b="0" lang="en-US" sz="25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2"/>
              </a:rPr>
              <a:t>Nga.Pham</a:t>
            </a:r>
            <a:r>
              <a:rPr b="0" lang="en-US" sz="25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3"/>
              </a:rPr>
              <a:t>@student.uibk.ac.at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57200" y="3204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1d345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User Actions – Sound Composition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7164360" y="6520320"/>
            <a:ext cx="152028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3"/>
          <p:cNvSpPr/>
          <p:nvPr/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920">
              <a:lnSpc>
                <a:spcPct val="100000"/>
              </a:lnSpc>
              <a:buClr>
                <a:srgbClr val="1d345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Define the Operation for the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1d345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Sound Composition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1d345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1d345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17" name="Table 4"/>
          <p:cNvGraphicFramePr/>
          <p:nvPr/>
        </p:nvGraphicFramePr>
        <p:xfrm>
          <a:off x="1817640" y="3242880"/>
          <a:ext cx="4400280" cy="1629360"/>
        </p:xfrm>
        <a:graphic>
          <a:graphicData uri="http://schemas.openxmlformats.org/drawingml/2006/table">
            <a:tbl>
              <a:tblPr/>
              <a:tblGrid>
                <a:gridCol w="4006080"/>
              </a:tblGrid>
              <a:tr h="7196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waveformOperations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	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.add(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	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	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new Operation(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	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	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	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name: 'Division'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	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	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	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" y="3204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1d345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DEMO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7164360" y="6520320"/>
            <a:ext cx="152028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3"/>
          <p:cNvSpPr/>
          <p:nvPr/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920">
              <a:lnSpc>
                <a:spcPct val="100000"/>
              </a:lnSpc>
              <a:buClr>
                <a:srgbClr val="1d345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57200" y="3204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1d345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Challenges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7164360" y="6520320"/>
            <a:ext cx="152028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3"/>
          <p:cNvSpPr/>
          <p:nvPr/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920">
              <a:lnSpc>
                <a:spcPct val="100000"/>
              </a:lnSpc>
              <a:buClr>
                <a:srgbClr val="1d345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Deciding whith path to take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code generation 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wrapper approach (winner!)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1d345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1d345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Separate DSL editor from logic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Reuniting via binding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Went for persisting editor data into json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1d345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1d345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Using Java Enum class in both editor groovy scripts and logic groovy scripts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Went for using enums as groovy script &amp;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loading via groovy class loader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3204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1d345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Conclusion &amp; Future Plans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7164360" y="6520320"/>
            <a:ext cx="152028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3"/>
          <p:cNvSpPr/>
          <p:nvPr/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920">
              <a:lnSpc>
                <a:spcPct val="100000"/>
              </a:lnSpc>
              <a:buClr>
                <a:srgbClr val="1d345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Benefit for defining a DSL is clear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Jsyn API can be challenging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1d345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1d345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1d345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Ideas for future 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Extend the Demo with a build-in song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Experiment more with different Jsyn Components (Unit Generators)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1d345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3204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1d345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Motivation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7164360" y="6520320"/>
            <a:ext cx="152028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3"/>
          <p:cNvSpPr/>
          <p:nvPr/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920">
              <a:lnSpc>
                <a:spcPct val="100000"/>
              </a:lnSpc>
              <a:buClr>
                <a:srgbClr val="1d345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Main Purpose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20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Create DSL for Simulating Harmonic Oscillator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1d345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1d345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Main functionalities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20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Harmonic Simulation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20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DSL Editor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3204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1d345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Environment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7164360" y="6520320"/>
            <a:ext cx="152028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3"/>
          <p:cNvSpPr/>
          <p:nvPr/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920">
              <a:lnSpc>
                <a:spcPct val="100000"/>
              </a:lnSpc>
              <a:buClr>
                <a:srgbClr val="1d345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Groovy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20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Metaprogramming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6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Register a new method on the fly (ExpandoMetaclass)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20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SwingBuilder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6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Create UI components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6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1d345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Jsyn API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1d345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JSON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20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Groovy script to read/write JSON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1097280" y="5760720"/>
            <a:ext cx="6973920" cy="42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Why did we choose Groovy instead of other tools?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3204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1d345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Application Structure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7164360" y="6520320"/>
            <a:ext cx="152028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3"/>
          <p:cNvSpPr/>
          <p:nvPr/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920">
              <a:lnSpc>
                <a:spcPct val="100000"/>
              </a:lnSpc>
              <a:buClr>
                <a:srgbClr val="1d345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Step 1: Create DSL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20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Enable user to define the values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1d345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1d345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Step 2: Implement the Simulation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57200" y="3204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1d345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Application Structure: More Detail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7164360" y="6520320"/>
            <a:ext cx="152028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3"/>
          <p:cNvSpPr/>
          <p:nvPr/>
        </p:nvSpPr>
        <p:spPr>
          <a:xfrm>
            <a:off x="457560" y="1600560"/>
            <a:ext cx="822744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920">
              <a:lnSpc>
                <a:spcPct val="100000"/>
              </a:lnSpc>
              <a:buClr>
                <a:srgbClr val="1d345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Step 1: DSL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1d345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1d345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1d345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1d345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1d345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Step 2: Implementation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7" name="Picture 101" descr=""/>
          <p:cNvPicPr/>
          <p:nvPr/>
        </p:nvPicPr>
        <p:blipFill>
          <a:blip r:embed="rId1"/>
          <a:stretch/>
        </p:blipFill>
        <p:spPr>
          <a:xfrm>
            <a:off x="1280160" y="2309040"/>
            <a:ext cx="4883400" cy="1530360"/>
          </a:xfrm>
          <a:prstGeom prst="rect">
            <a:avLst/>
          </a:prstGeom>
          <a:ln>
            <a:noFill/>
          </a:ln>
        </p:spPr>
      </p:pic>
      <p:pic>
        <p:nvPicPr>
          <p:cNvPr id="98" name="Picture 102" descr=""/>
          <p:cNvPicPr/>
          <p:nvPr/>
        </p:nvPicPr>
        <p:blipFill>
          <a:blip r:embed="rId2"/>
          <a:stretch/>
        </p:blipFill>
        <p:spPr>
          <a:xfrm>
            <a:off x="1248120" y="4930560"/>
            <a:ext cx="7335360" cy="920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57200" y="3204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1d345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User Actions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7164360" y="6520320"/>
            <a:ext cx="152028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3"/>
          <p:cNvSpPr/>
          <p:nvPr/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920">
              <a:lnSpc>
                <a:spcPct val="100000"/>
              </a:lnSpc>
              <a:buClr>
                <a:srgbClr val="1d345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Define Components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1d345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1d345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Configure Components – the initial state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1d345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1d345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Define Relationships between Components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20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1d345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Define the Operation for the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1d345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Sound Composition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57200" y="3204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1d345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User Actions – Define Components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7164360" y="6520320"/>
            <a:ext cx="152028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3"/>
          <p:cNvSpPr/>
          <p:nvPr/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920">
              <a:lnSpc>
                <a:spcPct val="100000"/>
              </a:lnSpc>
              <a:buClr>
                <a:srgbClr val="1d345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Define Controllers and Filters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05" name="Table 4"/>
          <p:cNvGraphicFramePr/>
          <p:nvPr/>
        </p:nvGraphicFramePr>
        <p:xfrm>
          <a:off x="866160" y="2134080"/>
          <a:ext cx="7818480" cy="4749480"/>
        </p:xfrm>
        <a:graphic>
          <a:graphicData uri="http://schemas.openxmlformats.org/drawingml/2006/table">
            <a:tbl>
              <a:tblPr/>
              <a:tblGrid>
                <a:gridCol w="4056120"/>
                <a:gridCol w="3762360"/>
              </a:tblGrid>
              <a:tr h="719640"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controls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ourier 10 Pitch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.add(new RotaryKnob(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ourier 10 Pitch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type: 'knob',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ourier 10 Pitch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name: 'myKnob',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ourier 10 Pitch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digits: 5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ourier 10 Pitch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))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ourier 10 Pitch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controls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ourier 10 Pitch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.add(new Slider(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ourier 10 Pitch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type: 'slider',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ourier 10 Pitch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name: 'mySlider'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ourier 10 Pitch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))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ourier 10 Pitch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0000"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filters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ourier 10 Pitch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.add(new LinearRamp(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ourier 10 Pitch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name: 'frequencyRamp',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ourier 10 Pitch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type: 'LinearRamp',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ourier 10 Pitch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input: new LinearRampInput(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ourier 10 Pitch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minimum: 50.0, 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ourier 10 Pitch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actualValue: 300.0, 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ourier 10 Pitch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maximum: 10000.0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ourier 10 Pitch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),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ourier 10 Pitch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connectsTo: 'frequency',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ourier 10 Pitch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time: new LinearRampTime(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ourier 10 Pitch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duration: 0.2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ourier 10 Pitch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)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ourier 10 Pitch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))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ourier 10 Pitch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57200" y="3204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1d345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</a:t>
            </a:r>
            <a:r>
              <a:rPr b="1" lang="en-US" sz="3200" spc="-1" strike="noStrike">
                <a:solidFill>
                  <a:srgbClr val="1d345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</a:t>
            </a:r>
            <a:r>
              <a:rPr b="1" lang="en-US" sz="3200" spc="-1" strike="noStrike">
                <a:solidFill>
                  <a:srgbClr val="1d345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</a:t>
            </a:r>
            <a:r>
              <a:rPr b="1" lang="en-US" sz="3200" spc="-1" strike="noStrike">
                <a:solidFill>
                  <a:srgbClr val="1d345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</a:t>
            </a:r>
            <a:r>
              <a:rPr b="1" lang="en-US" sz="3200" spc="-1" strike="noStrike">
                <a:solidFill>
                  <a:srgbClr val="1d345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1" lang="en-US" sz="3200" spc="-1" strike="noStrike">
                <a:solidFill>
                  <a:srgbClr val="1d345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</a:t>
            </a:r>
            <a:r>
              <a:rPr b="1" lang="en-US" sz="3200" spc="-1" strike="noStrike">
                <a:solidFill>
                  <a:srgbClr val="1d345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</a:t>
            </a:r>
            <a:r>
              <a:rPr b="1" lang="en-US" sz="3200" spc="-1" strike="noStrike">
                <a:solidFill>
                  <a:srgbClr val="1d345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</a:t>
            </a:r>
            <a:r>
              <a:rPr b="1" lang="en-US" sz="3200" spc="-1" strike="noStrike">
                <a:solidFill>
                  <a:srgbClr val="1d345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</a:t>
            </a:r>
            <a:r>
              <a:rPr b="1" lang="en-US" sz="3200" spc="-1" strike="noStrike">
                <a:solidFill>
                  <a:srgbClr val="1d345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</a:t>
            </a:r>
            <a:r>
              <a:rPr b="1" lang="en-US" sz="3200" spc="-1" strike="noStrike">
                <a:solidFill>
                  <a:srgbClr val="1d345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</a:t>
            </a:r>
            <a:r>
              <a:rPr b="1" lang="en-US" sz="3200" spc="-1" strike="noStrike">
                <a:solidFill>
                  <a:srgbClr val="1d345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</a:t>
            </a:r>
            <a:r>
              <a:rPr b="1" lang="en-US" sz="3200" spc="-1" strike="noStrike">
                <a:solidFill>
                  <a:srgbClr val="1d345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1" lang="en-US" sz="3200" spc="-1" strike="noStrike">
                <a:solidFill>
                  <a:srgbClr val="1d345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–</a:t>
            </a:r>
            <a:r>
              <a:rPr b="1" lang="en-US" sz="3200" spc="-1" strike="noStrike">
                <a:solidFill>
                  <a:srgbClr val="1d345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1" lang="en-US" sz="3200" spc="-1" strike="noStrike">
                <a:solidFill>
                  <a:srgbClr val="1d345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</a:t>
            </a:r>
            <a:r>
              <a:rPr b="1" lang="en-US" sz="3200" spc="-1" strike="noStrike">
                <a:solidFill>
                  <a:srgbClr val="1d345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</a:t>
            </a:r>
            <a:r>
              <a:rPr b="1" lang="en-US" sz="3200" spc="-1" strike="noStrike">
                <a:solidFill>
                  <a:srgbClr val="1d345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</a:t>
            </a:r>
            <a:r>
              <a:rPr b="1" lang="en-US" sz="3200" spc="-1" strike="noStrike">
                <a:solidFill>
                  <a:srgbClr val="1d345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</a:t>
            </a:r>
            <a:r>
              <a:rPr b="1" lang="en-US" sz="3200" spc="-1" strike="noStrike">
                <a:solidFill>
                  <a:srgbClr val="1d345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</a:t>
            </a:r>
            <a:r>
              <a:rPr b="1" lang="en-US" sz="3200" spc="-1" strike="noStrike">
                <a:solidFill>
                  <a:srgbClr val="1d345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</a:t>
            </a:r>
            <a:r>
              <a:rPr b="1" lang="en-US" sz="3200" spc="-1" strike="noStrike">
                <a:solidFill>
                  <a:srgbClr val="1d345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1" lang="en-US" sz="3200" spc="-1" strike="noStrike">
                <a:solidFill>
                  <a:srgbClr val="1d345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</a:t>
            </a:r>
            <a:r>
              <a:rPr b="1" lang="en-US" sz="3200" spc="-1" strike="noStrike">
                <a:solidFill>
                  <a:srgbClr val="1d345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</a:t>
            </a:r>
            <a:r>
              <a:rPr b="1" lang="en-US" sz="3200" spc="-1" strike="noStrike">
                <a:solidFill>
                  <a:srgbClr val="1d345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</a:t>
            </a:r>
            <a:r>
              <a:rPr b="1" lang="en-US" sz="3200" spc="-1" strike="noStrike">
                <a:solidFill>
                  <a:srgbClr val="1d345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</a:t>
            </a:r>
            <a:r>
              <a:rPr b="1" lang="en-US" sz="3200" spc="-1" strike="noStrike">
                <a:solidFill>
                  <a:srgbClr val="1d345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</a:t>
            </a:r>
            <a:r>
              <a:rPr b="1" lang="en-US" sz="3200" spc="-1" strike="noStrike">
                <a:solidFill>
                  <a:srgbClr val="1d345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</a:t>
            </a:r>
            <a:r>
              <a:rPr b="1" lang="en-US" sz="3200" spc="-1" strike="noStrike">
                <a:solidFill>
                  <a:srgbClr val="1d345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</a:t>
            </a:r>
            <a:r>
              <a:rPr b="1" lang="en-US" sz="3200" spc="-1" strike="noStrike">
                <a:solidFill>
                  <a:srgbClr val="1d345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</a:t>
            </a:r>
            <a:r>
              <a:rPr b="1" lang="en-US" sz="3200" spc="-1" strike="noStrike">
                <a:solidFill>
                  <a:srgbClr val="1d345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</a:t>
            </a:r>
            <a:r>
              <a:rPr b="1" lang="en-US" sz="3200" spc="-1" strike="noStrike">
                <a:solidFill>
                  <a:srgbClr val="1d345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7164360" y="6520320"/>
            <a:ext cx="152028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3"/>
          <p:cNvSpPr/>
          <p:nvPr/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920">
              <a:lnSpc>
                <a:spcPct val="100000"/>
              </a:lnSpc>
              <a:buClr>
                <a:srgbClr val="1d345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Define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Oscillators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09" name="Table 4"/>
          <p:cNvGraphicFramePr/>
          <p:nvPr/>
        </p:nvGraphicFramePr>
        <p:xfrm>
          <a:off x="1760760" y="2600640"/>
          <a:ext cx="5075280" cy="719280"/>
        </p:xfrm>
        <a:graphic>
          <a:graphicData uri="http://schemas.openxmlformats.org/drawingml/2006/table">
            <a:tbl>
              <a:tblPr/>
              <a:tblGrid>
                <a:gridCol w="5075640"/>
              </a:tblGrid>
              <a:tr h="719640"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oscillators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.add(new Oscillator(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name: 'myFirstOsc',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type: 'SineOscillator',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amplitude: new Amplitude(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minimum : 0.0,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maximum : 1.0,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defaultValue : 0.5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),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frequency: new Frequency(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minimum : 50.0,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maximum : 10000.0,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defaultValue : 300.0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)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))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57200" y="3204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1d345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User Actions – Add Relationships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7164360" y="6520320"/>
            <a:ext cx="152028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3"/>
          <p:cNvSpPr/>
          <p:nvPr/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920">
              <a:lnSpc>
                <a:spcPct val="100000"/>
              </a:lnSpc>
              <a:buClr>
                <a:srgbClr val="1d345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Add Connection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13" name="Table 4"/>
          <p:cNvGraphicFramePr/>
          <p:nvPr/>
        </p:nvGraphicFramePr>
        <p:xfrm>
          <a:off x="1760760" y="2600640"/>
          <a:ext cx="5075280" cy="719280"/>
        </p:xfrm>
        <a:graphic>
          <a:graphicData uri="http://schemas.openxmlformats.org/drawingml/2006/table">
            <a:tbl>
              <a:tblPr/>
              <a:tblGrid>
                <a:gridCol w="5075640"/>
              </a:tblGrid>
              <a:tr h="719640"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connections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.add(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new Connection(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filter: 'amplitudeRamp',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fromController: 'myKnob',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toOscillator: 'myFirstOsc'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7534</TotalTime>
  <Application>LibreOffice/5.1.6.2$Linux_X86_64 LibreOffice_project/10m0$Build-2</Application>
  <Words>540</Words>
  <Paragraphs>186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2014-02-09T14:50:05Z</dcterms:created>
  <dc:creator>matse</dc:creator>
  <dc:description/>
  <dc:language>en-US</dc:language>
  <cp:lastModifiedBy/>
  <dcterms:modified xsi:type="dcterms:W3CDTF">2018-06-26T14:51:58Z</dcterms:modified>
  <cp:revision>230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28</vt:i4>
  </property>
</Properties>
</file>