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4" r:id="rId14"/>
    <p:sldId id="270" r:id="rId15"/>
    <p:sldId id="272" r:id="rId16"/>
    <p:sldId id="273" r:id="rId17"/>
    <p:sldId id="275" r:id="rId18"/>
    <p:sldId id="274" r:id="rId19"/>
    <p:sldId id="276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543"/>
    <a:srgbClr val="E3726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689"/>
  </p:normalViewPr>
  <p:slideViewPr>
    <p:cSldViewPr snapToGrid="0" snapToObjects="1">
      <p:cViewPr varScale="1">
        <p:scale>
          <a:sx n="58" d="100"/>
          <a:sy n="58" d="100"/>
        </p:scale>
        <p:origin x="15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104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239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175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359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976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ha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ha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ha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exto do título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Texto do título</a:t>
            </a:r>
          </a:p>
        </p:txBody>
      </p:sp>
      <p:sp>
        <p:nvSpPr>
          <p:cNvPr id="18" name="Nível um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19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grafia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ha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ha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ha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ha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m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exto do título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Texto do título</a:t>
            </a:r>
          </a:p>
        </p:txBody>
      </p:sp>
      <p:sp>
        <p:nvSpPr>
          <p:cNvPr id="33" name="Nível um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34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o do título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2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grafia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ha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ha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m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exto do título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Texto do título</a:t>
            </a:r>
          </a:p>
        </p:txBody>
      </p:sp>
      <p:sp>
        <p:nvSpPr>
          <p:cNvPr id="54" name="Nível um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55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to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3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alín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71" name="Nível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72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Nível um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90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Manuel Macieira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–Manuel Macieira</a:t>
            </a:r>
          </a:p>
        </p:txBody>
      </p:sp>
      <p:sp>
        <p:nvSpPr>
          <p:cNvPr id="108" name="“Digite aqui uma citação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“Digite aqui uma citação.” </a:t>
            </a:r>
          </a:p>
        </p:txBody>
      </p:sp>
      <p:sp>
        <p:nvSpPr>
          <p:cNvPr id="109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Número do diapositivo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ha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ha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exto do título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5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6" name="Nível um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ED2CA30-75F7-E942-ACF3-C63040AEFF3F}"/>
              </a:ext>
            </a:extLst>
          </p:cNvPr>
          <p:cNvSpPr/>
          <p:nvPr/>
        </p:nvSpPr>
        <p:spPr>
          <a:xfrm>
            <a:off x="508000" y="7006281"/>
            <a:ext cx="7276757" cy="16296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PT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3" name="Preparação da Dissertação de Mestrado em Engenharia de Sistemas"/>
          <p:cNvSpPr txBox="1">
            <a:spLocks noGrp="1"/>
          </p:cNvSpPr>
          <p:nvPr>
            <p:ph type="body" idx="13"/>
          </p:nvPr>
        </p:nvSpPr>
        <p:spPr>
          <a:xfrm>
            <a:off x="508000" y="5902250"/>
            <a:ext cx="9378122" cy="895502"/>
          </a:xfrm>
          <a:prstGeom prst="rect">
            <a:avLst/>
          </a:prstGeom>
        </p:spPr>
        <p:txBody>
          <a:bodyPr/>
          <a:lstStyle/>
          <a:p>
            <a:r>
              <a:rPr lang="pt-PT" dirty="0"/>
              <a:t>Sistemas Inteligentes – Mestrado Integrado em Engenharia Biomédica</a:t>
            </a:r>
            <a:endParaRPr dirty="0"/>
          </a:p>
        </p:txBody>
      </p:sp>
      <p:sp>
        <p:nvSpPr>
          <p:cNvPr id="135" name="Estabelecimento de Índices de Bem-Estar para Sistemas Clínicos"/>
          <p:cNvSpPr txBox="1">
            <a:spLocks noGrp="1"/>
          </p:cNvSpPr>
          <p:nvPr>
            <p:ph type="title"/>
          </p:nvPr>
        </p:nvSpPr>
        <p:spPr>
          <a:xfrm>
            <a:off x="774090" y="7092995"/>
            <a:ext cx="6681420" cy="15429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397256">
              <a:spcBef>
                <a:spcPts val="1000"/>
              </a:spcBef>
              <a:defRPr sz="4080"/>
            </a:lvl1pPr>
          </a:lstStyle>
          <a:p>
            <a:r>
              <a:rPr lang="pt-PT" dirty="0"/>
              <a:t>Trabalho Prático</a:t>
            </a:r>
            <a:br>
              <a:rPr lang="pt-PT" dirty="0"/>
            </a:br>
            <a:r>
              <a:rPr lang="pt-PT" dirty="0">
                <a:solidFill>
                  <a:srgbClr val="DD5543"/>
                </a:solidFill>
              </a:rPr>
              <a:t>Agentes e Sistemas Multiagente</a:t>
            </a:r>
          </a:p>
        </p:txBody>
      </p:sp>
      <p:sp>
        <p:nvSpPr>
          <p:cNvPr id="136" name="Orientador: Professor Orlando Belo…"/>
          <p:cNvSpPr txBox="1">
            <a:spLocks noGrp="1"/>
          </p:cNvSpPr>
          <p:nvPr>
            <p:ph type="body" sz="quarter" idx="1"/>
          </p:nvPr>
        </p:nvSpPr>
        <p:spPr>
          <a:xfrm>
            <a:off x="8050848" y="7006282"/>
            <a:ext cx="4560254" cy="19628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100"/>
            </a:pPr>
            <a:r>
              <a:rPr lang="pt-PT" b="1" dirty="0"/>
              <a:t>Docentes: </a:t>
            </a:r>
            <a:r>
              <a:rPr dirty="0"/>
              <a:t>Professor </a:t>
            </a:r>
            <a:r>
              <a:rPr lang="pt-PT" dirty="0"/>
              <a:t>Cesar Analide</a:t>
            </a:r>
          </a:p>
          <a:p>
            <a:pPr>
              <a:defRPr sz="2100"/>
            </a:pPr>
            <a:r>
              <a:rPr lang="pt-PT" dirty="0"/>
              <a:t>		 Professor Filipe Gonçalves</a:t>
            </a:r>
          </a:p>
          <a:p>
            <a:pPr>
              <a:defRPr sz="2100"/>
            </a:pPr>
            <a:endParaRPr dirty="0"/>
          </a:p>
          <a:p>
            <a:pPr>
              <a:defRPr sz="2100"/>
            </a:pPr>
            <a:r>
              <a:rPr b="1" dirty="0" err="1"/>
              <a:t>Aluno</a:t>
            </a:r>
            <a:r>
              <a:rPr lang="pt-PT" b="1" dirty="0"/>
              <a:t>s</a:t>
            </a:r>
            <a:r>
              <a:rPr b="1" dirty="0"/>
              <a:t>: </a:t>
            </a:r>
            <a:r>
              <a:rPr dirty="0"/>
              <a:t>Ana Duarte</a:t>
            </a:r>
            <a:r>
              <a:rPr lang="pt-PT" dirty="0"/>
              <a:t>, A74407</a:t>
            </a:r>
          </a:p>
          <a:p>
            <a:pPr>
              <a:defRPr sz="2100"/>
            </a:pPr>
            <a:r>
              <a:rPr lang="pt-PT" dirty="0"/>
              <a:t>	       Ângela Gonçalves, A76542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4E281EA-004A-E749-814A-F00BAC6C5D10}"/>
              </a:ext>
            </a:extLst>
          </p:cNvPr>
          <p:cNvSpPr/>
          <p:nvPr/>
        </p:nvSpPr>
        <p:spPr>
          <a:xfrm>
            <a:off x="469900" y="9032789"/>
            <a:ext cx="12141201" cy="42013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PT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034" name="Picture 10" descr="Imagem relacionada">
            <a:extLst>
              <a:ext uri="{FF2B5EF4-FFF2-40B4-BE49-F238E27FC236}">
                <a16:creationId xmlns:a16="http://schemas.microsoft.com/office/drawing/2014/main" id="{6122A6E8-57AC-45D2-B8B8-C7B79FB13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92" y="419187"/>
            <a:ext cx="11595215" cy="5459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7" name="Imagem" descr="Imagem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53935" y="4212008"/>
            <a:ext cx="2063674" cy="1602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Gestor</a:t>
            </a:r>
            <a:endParaRPr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2FB3B0-3017-48C7-9996-92506C53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2399471"/>
            <a:ext cx="11988800" cy="6635839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pt-PT" sz="2600" dirty="0"/>
              <a:t>- Dispõe da quantidade em stock de cada produto;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PT" sz="2600" dirty="0"/>
              <a:t>- Regista-se nas páginas amarelas;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PT" sz="2600" dirty="0"/>
              <a:t>- Realiza 3 comportamentos: </a:t>
            </a:r>
            <a:r>
              <a:rPr lang="pt-PT" sz="2600" dirty="0" err="1"/>
              <a:t>EnviarPosição</a:t>
            </a:r>
            <a:r>
              <a:rPr lang="pt-PT" sz="2600" dirty="0"/>
              <a:t>, </a:t>
            </a:r>
            <a:r>
              <a:rPr lang="pt-PT" sz="2600" dirty="0" err="1"/>
              <a:t>ReceberPedido</a:t>
            </a:r>
            <a:r>
              <a:rPr lang="pt-PT" sz="2600" dirty="0"/>
              <a:t> e </a:t>
            </a:r>
            <a:r>
              <a:rPr lang="pt-PT" sz="2600" dirty="0" err="1"/>
              <a:t>ReporStock</a:t>
            </a:r>
            <a:r>
              <a:rPr lang="pt-PT" sz="2600" dirty="0"/>
              <a:t>.</a:t>
            </a:r>
          </a:p>
          <a:p>
            <a:pPr>
              <a:spcBef>
                <a:spcPts val="1200"/>
              </a:spcBef>
            </a:pPr>
            <a:endParaRPr lang="pt-PT" sz="2600" dirty="0"/>
          </a:p>
          <a:p>
            <a:pPr>
              <a:spcBef>
                <a:spcPts val="1200"/>
              </a:spcBef>
            </a:pPr>
            <a:r>
              <a:rPr lang="pt-PT" sz="2600" dirty="0"/>
              <a:t>Esquema Geral do Comportamento </a:t>
            </a:r>
            <a:r>
              <a:rPr lang="pt-PT" sz="2600" b="1" dirty="0" err="1"/>
              <a:t>EnviarPosição</a:t>
            </a:r>
            <a:r>
              <a:rPr lang="pt-PT" sz="2600" b="1" dirty="0"/>
              <a:t> </a:t>
            </a:r>
            <a:r>
              <a:rPr lang="pt-PT" sz="2600" dirty="0"/>
              <a:t>(</a:t>
            </a:r>
            <a:r>
              <a:rPr lang="pt-PT" sz="2600" dirty="0" err="1"/>
              <a:t>OneShotBehaviour</a:t>
            </a:r>
            <a:r>
              <a:rPr lang="pt-PT" sz="2600" dirty="0"/>
              <a:t>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4C41392-276B-48F4-8DEF-A205753FB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93" y="5400468"/>
            <a:ext cx="11752014" cy="34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85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Gestor</a:t>
            </a:r>
            <a:endParaRPr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2FB3B0-3017-48C7-9996-92506C53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2399471"/>
            <a:ext cx="11988800" cy="6635839"/>
          </a:xfrm>
        </p:spPr>
        <p:txBody>
          <a:bodyPr anchor="t">
            <a:normAutofit/>
          </a:bodyPr>
          <a:lstStyle/>
          <a:p>
            <a:pPr>
              <a:spcBef>
                <a:spcPts val="1200"/>
              </a:spcBef>
            </a:pPr>
            <a:r>
              <a:rPr lang="pt-PT" sz="2600" dirty="0"/>
              <a:t>Esquema Geral do Comportamento </a:t>
            </a:r>
            <a:r>
              <a:rPr lang="pt-PT" sz="2600" b="1" dirty="0" err="1"/>
              <a:t>ReceberPedido</a:t>
            </a:r>
            <a:r>
              <a:rPr lang="pt-PT" sz="2600" b="1" dirty="0"/>
              <a:t> </a:t>
            </a:r>
            <a:r>
              <a:rPr lang="pt-PT" sz="2600" dirty="0"/>
              <a:t>(</a:t>
            </a:r>
            <a:r>
              <a:rPr lang="pt-PT" sz="2600" dirty="0" err="1"/>
              <a:t>CyclicBehaviour</a:t>
            </a:r>
            <a:r>
              <a:rPr lang="pt-PT" sz="2600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7C9F81-6A22-4919-A723-262745686E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02" b="10248"/>
          <a:stretch/>
        </p:blipFill>
        <p:spPr>
          <a:xfrm>
            <a:off x="4327224" y="3435716"/>
            <a:ext cx="7773295" cy="12192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995BE29-9BAB-4E27-B586-C2B745B2CC62}"/>
              </a:ext>
            </a:extLst>
          </p:cNvPr>
          <p:cNvSpPr/>
          <p:nvPr/>
        </p:nvSpPr>
        <p:spPr>
          <a:xfrm>
            <a:off x="491624" y="3244143"/>
            <a:ext cx="3741555" cy="546767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629DD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876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92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1º Verificar stock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2C0F3CD-FBF9-4394-9077-2E9A0BA9EFCF}"/>
              </a:ext>
            </a:extLst>
          </p:cNvPr>
          <p:cNvSpPr/>
          <p:nvPr/>
        </p:nvSpPr>
        <p:spPr>
          <a:xfrm>
            <a:off x="413954" y="5395994"/>
            <a:ext cx="3773795" cy="546767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629DD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876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92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2º Solicitar entrega do produto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74A6D59-2E94-41D0-922F-733E356ED8BC}"/>
              </a:ext>
            </a:extLst>
          </p:cNvPr>
          <p:cNvSpPr/>
          <p:nvPr/>
        </p:nvSpPr>
        <p:spPr>
          <a:xfrm>
            <a:off x="361848" y="7740873"/>
            <a:ext cx="3825901" cy="546767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629DD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876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92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3º Receber produto do </a:t>
            </a:r>
            <a:r>
              <a:rPr kumimoji="0" lang="pt-PT" sz="192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stocker</a:t>
            </a:r>
            <a:endParaRPr kumimoji="0" lang="pt-PT" sz="192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106DFA9-B1F0-4E72-A8C8-ED0FAAA3346E}"/>
              </a:ext>
            </a:extLst>
          </p:cNvPr>
          <p:cNvSpPr/>
          <p:nvPr/>
        </p:nvSpPr>
        <p:spPr>
          <a:xfrm>
            <a:off x="459384" y="3833082"/>
            <a:ext cx="3773795" cy="1100860"/>
          </a:xfrm>
          <a:prstGeom prst="rect">
            <a:avLst/>
          </a:prstGeom>
          <a:solidFill>
            <a:srgbClr val="FB9A39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t"/>
          <a:lstStyle/>
          <a:p>
            <a:pPr algn="l" defTabSz="487695" hangingPunct="1">
              <a:defRPr/>
            </a:pP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Aguarda mensagem tipo </a:t>
            </a:r>
            <a:r>
              <a:rPr lang="pt-PT" sz="2000" b="1" kern="1200" dirty="0">
                <a:solidFill>
                  <a:prstClr val="black"/>
                </a:solidFill>
                <a:latin typeface="Tw Cen MT" panose="020B0602020104020603"/>
              </a:rPr>
              <a:t>CFP;</a:t>
            </a:r>
            <a:endParaRPr lang="pt-PT" sz="2000" kern="1200" dirty="0">
              <a:solidFill>
                <a:prstClr val="black"/>
              </a:solidFill>
              <a:latin typeface="Tw Cen MT" panose="020B0602020104020603"/>
            </a:endParaRPr>
          </a:p>
          <a:p>
            <a:pPr algn="l" defTabSz="487695" hangingPunct="1">
              <a:defRPr/>
            </a:pP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Verifica a quantidade em stock;</a:t>
            </a:r>
          </a:p>
          <a:p>
            <a:pPr algn="l" defTabSz="487695" hangingPunct="1">
              <a:defRPr/>
            </a:pP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Informa acerca da disponibilidade</a:t>
            </a:r>
          </a:p>
          <a:p>
            <a:pPr algn="l" defTabSz="487695" hangingPunct="1">
              <a:defRPr/>
            </a:pPr>
            <a:endParaRPr lang="pt-PT" sz="2000" kern="1200" dirty="0">
              <a:solidFill>
                <a:prstClr val="black"/>
              </a:solidFill>
              <a:latin typeface="Tw Cen MT" panose="020B0602020104020603"/>
            </a:endParaRPr>
          </a:p>
          <a:p>
            <a:pPr marL="0" marR="0" lvl="0" indent="0" defTabSz="4876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92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E30DFE-8BB2-491B-841F-B507BB442B52}"/>
              </a:ext>
            </a:extLst>
          </p:cNvPr>
          <p:cNvSpPr/>
          <p:nvPr/>
        </p:nvSpPr>
        <p:spPr>
          <a:xfrm>
            <a:off x="361848" y="5998973"/>
            <a:ext cx="3871331" cy="1249114"/>
          </a:xfrm>
          <a:prstGeom prst="rect">
            <a:avLst/>
          </a:prstGeom>
          <a:solidFill>
            <a:srgbClr val="FB9A39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t"/>
          <a:lstStyle/>
          <a:p>
            <a:pPr algn="l" defTabSz="487695" hangingPunct="1">
              <a:defRPr/>
            </a:pP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Aguarda mensagem tipo </a:t>
            </a:r>
            <a:r>
              <a:rPr lang="pt-PT" sz="2000" b="1" kern="1200" dirty="0">
                <a:solidFill>
                  <a:prstClr val="black"/>
                </a:solidFill>
                <a:latin typeface="Tw Cen MT" panose="020B0602020104020603"/>
              </a:rPr>
              <a:t>REQUEST;</a:t>
            </a:r>
          </a:p>
          <a:p>
            <a:pPr algn="l" defTabSz="487695" hangingPunct="1">
              <a:defRPr/>
            </a:pP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Solicita ao transportador a entrega do produto;</a:t>
            </a:r>
          </a:p>
          <a:p>
            <a:pPr algn="l" defTabSz="487695" hangingPunct="1">
              <a:defRPr/>
            </a:pP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Diminui o stock em 1 unidade.</a:t>
            </a:r>
          </a:p>
          <a:p>
            <a:pPr algn="l" defTabSz="487695" hangingPunct="1">
              <a:defRPr/>
            </a:pPr>
            <a:endParaRPr lang="pt-PT" sz="2000" kern="1200" dirty="0">
              <a:solidFill>
                <a:prstClr val="black"/>
              </a:solidFill>
              <a:latin typeface="Tw Cen MT" panose="020B0602020104020603"/>
            </a:endParaRPr>
          </a:p>
          <a:p>
            <a:pPr algn="l" defTabSz="487695" hangingPunct="1">
              <a:defRPr/>
            </a:pPr>
            <a:endParaRPr lang="pt-PT" sz="2000" kern="1200" dirty="0">
              <a:solidFill>
                <a:prstClr val="black"/>
              </a:solidFill>
              <a:latin typeface="Tw Cen MT" panose="020B0602020104020603"/>
            </a:endParaRPr>
          </a:p>
          <a:p>
            <a:pPr marL="0" marR="0" lvl="0" indent="0" defTabSz="4876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92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07943D-3AC1-45F9-8A25-AFC9510E9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514" y="5360803"/>
            <a:ext cx="7181851" cy="4468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B4C1C0-D8F1-4F5B-BCC4-25DE83070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514" y="6066987"/>
            <a:ext cx="6487611" cy="1287142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E2880A4-5A6F-4741-9880-95AF0DF9641B}"/>
              </a:ext>
            </a:extLst>
          </p:cNvPr>
          <p:cNvSpPr/>
          <p:nvPr/>
        </p:nvSpPr>
        <p:spPr>
          <a:xfrm>
            <a:off x="336289" y="8313118"/>
            <a:ext cx="3871331" cy="778404"/>
          </a:xfrm>
          <a:prstGeom prst="rect">
            <a:avLst/>
          </a:prstGeom>
          <a:solidFill>
            <a:srgbClr val="FB9A39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t"/>
          <a:lstStyle/>
          <a:p>
            <a:pPr algn="l" defTabSz="487695" hangingPunct="1">
              <a:defRPr/>
            </a:pP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Recebe produto;</a:t>
            </a:r>
          </a:p>
          <a:p>
            <a:pPr algn="l" defTabSz="487695" hangingPunct="1">
              <a:defRPr/>
            </a:pP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Atualiza o stock no </a:t>
            </a:r>
            <a:r>
              <a:rPr lang="pt-PT" sz="2000" kern="1200" dirty="0" err="1">
                <a:solidFill>
                  <a:prstClr val="black"/>
                </a:solidFill>
                <a:latin typeface="Tw Cen MT" panose="020B0602020104020603"/>
              </a:rPr>
              <a:t>HashMap</a:t>
            </a: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.</a:t>
            </a:r>
          </a:p>
          <a:p>
            <a:pPr algn="l" defTabSz="487695" hangingPunct="1">
              <a:defRPr/>
            </a:pPr>
            <a:endParaRPr lang="pt-PT" sz="2000" kern="1200" dirty="0">
              <a:solidFill>
                <a:prstClr val="black"/>
              </a:solidFill>
              <a:latin typeface="Tw Cen MT" panose="020B0602020104020603"/>
            </a:endParaRPr>
          </a:p>
          <a:p>
            <a:pPr algn="l" defTabSz="487695" hangingPunct="1">
              <a:defRPr/>
            </a:pPr>
            <a:endParaRPr lang="pt-PT" sz="2000" kern="1200" dirty="0">
              <a:solidFill>
                <a:prstClr val="black"/>
              </a:solidFill>
              <a:latin typeface="Tw Cen MT" panose="020B0602020104020603"/>
            </a:endParaRPr>
          </a:p>
          <a:p>
            <a:pPr marL="0" marR="0" lvl="0" indent="0" defTabSz="4876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92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E3AE77B-344A-42CD-BBFD-86BC81E2D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9331" y="8015014"/>
            <a:ext cx="83534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668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Gestor</a:t>
            </a:r>
            <a:endParaRPr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2FB3B0-3017-48C7-9996-92506C53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2399471"/>
            <a:ext cx="11988800" cy="6635839"/>
          </a:xfrm>
        </p:spPr>
        <p:txBody>
          <a:bodyPr anchor="t">
            <a:normAutofit/>
          </a:bodyPr>
          <a:lstStyle/>
          <a:p>
            <a:pPr>
              <a:spcBef>
                <a:spcPts val="1200"/>
              </a:spcBef>
            </a:pPr>
            <a:r>
              <a:rPr lang="pt-PT" sz="2600" dirty="0"/>
              <a:t>Esquema Geral do Comportamento </a:t>
            </a:r>
            <a:r>
              <a:rPr lang="pt-PT" sz="2600" b="1" dirty="0" err="1"/>
              <a:t>ReporStock</a:t>
            </a:r>
            <a:r>
              <a:rPr lang="pt-PT" sz="2600" b="1" dirty="0"/>
              <a:t> </a:t>
            </a:r>
            <a:r>
              <a:rPr lang="pt-PT" sz="2600" dirty="0"/>
              <a:t>(</a:t>
            </a:r>
            <a:r>
              <a:rPr lang="pt-PT" sz="2600" dirty="0" err="1"/>
              <a:t>TickerBehaviour</a:t>
            </a:r>
            <a:r>
              <a:rPr lang="pt-PT" sz="2600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endParaRPr lang="pt-PT" sz="2600" dirty="0"/>
          </a:p>
          <a:p>
            <a:pPr marL="0" indent="0">
              <a:spcBef>
                <a:spcPts val="1200"/>
              </a:spcBef>
              <a:buNone/>
            </a:pPr>
            <a:r>
              <a:rPr lang="pt-PT" sz="2600" dirty="0"/>
              <a:t>- Verifica de 10 em 10 </a:t>
            </a:r>
            <a:r>
              <a:rPr lang="pt-PT" sz="2600" dirty="0" err="1"/>
              <a:t>seg</a:t>
            </a:r>
            <a:r>
              <a:rPr lang="pt-PT" sz="2600" dirty="0"/>
              <a:t>, o stock de cada produto;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PT" sz="2600" dirty="0"/>
              <a:t>- Se stock inferior a 3 unidades </a:t>
            </a:r>
            <a:r>
              <a:rPr lang="pt-PT" sz="2600" dirty="0">
                <a:sym typeface="Wingdings" panose="05000000000000000000" pitchFamily="2" charset="2"/>
              </a:rPr>
              <a:t> Solicita reposição.</a:t>
            </a:r>
            <a:endParaRPr lang="pt-PT" sz="26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386A542-CAC0-4369-9DAC-7B3E4C2B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5" y="4876799"/>
            <a:ext cx="11797645" cy="31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26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Cidadão</a:t>
            </a:r>
            <a:endParaRPr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2FB3B0-3017-48C7-9996-92506C53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2399471"/>
            <a:ext cx="11988800" cy="6858829"/>
          </a:xfrm>
        </p:spPr>
        <p:txBody>
          <a:bodyPr anchor="t">
            <a:normAutofit/>
          </a:bodyPr>
          <a:lstStyle/>
          <a:p>
            <a:pPr>
              <a:spcBef>
                <a:spcPts val="1200"/>
              </a:spcBef>
            </a:pPr>
            <a:r>
              <a:rPr lang="pt-PT" sz="2600" dirty="0"/>
              <a:t>3 Perfis Distintos: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PT" sz="2600" dirty="0"/>
              <a:t>	- Encomendar apenas 1 produto (</a:t>
            </a:r>
            <a:r>
              <a:rPr lang="pt-PT" sz="2600" dirty="0" err="1"/>
              <a:t>OneshotBehaviour</a:t>
            </a:r>
            <a:r>
              <a:rPr lang="pt-PT" sz="2600" dirty="0"/>
              <a:t>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PT" sz="2600" dirty="0"/>
              <a:t>	- Encomendar sempre o mesmo produto (</a:t>
            </a:r>
            <a:r>
              <a:rPr lang="pt-PT" sz="2600" dirty="0" err="1"/>
              <a:t>CyclicBehaviour</a:t>
            </a:r>
            <a:r>
              <a:rPr lang="pt-PT" sz="2600" dirty="0"/>
              <a:t>);</a:t>
            </a:r>
          </a:p>
          <a:p>
            <a:pPr marL="0" indent="0">
              <a:spcBef>
                <a:spcPts val="1200"/>
              </a:spcBef>
              <a:buNone/>
            </a:pPr>
            <a:endParaRPr lang="pt-PT" sz="2600" dirty="0"/>
          </a:p>
          <a:p>
            <a:pPr marL="0" indent="0">
              <a:spcBef>
                <a:spcPts val="1200"/>
              </a:spcBef>
              <a:buNone/>
            </a:pPr>
            <a:endParaRPr lang="pt-PT" sz="2600" dirty="0"/>
          </a:p>
          <a:p>
            <a:pPr marL="0" indent="0">
              <a:spcBef>
                <a:spcPts val="1200"/>
              </a:spcBef>
              <a:buNone/>
            </a:pPr>
            <a:endParaRPr lang="pt-PT" sz="2600" dirty="0"/>
          </a:p>
          <a:p>
            <a:pPr marL="0" indent="0">
              <a:spcBef>
                <a:spcPts val="1200"/>
              </a:spcBef>
              <a:buNone/>
            </a:pPr>
            <a:endParaRPr lang="pt-PT" sz="2600" dirty="0"/>
          </a:p>
          <a:p>
            <a:pPr marL="0" indent="0">
              <a:spcBef>
                <a:spcPts val="1200"/>
              </a:spcBef>
              <a:buNone/>
            </a:pPr>
            <a:endParaRPr lang="pt-PT" sz="2600" dirty="0"/>
          </a:p>
          <a:p>
            <a:pPr marL="0" indent="0">
              <a:spcBef>
                <a:spcPts val="1200"/>
              </a:spcBef>
              <a:buNone/>
            </a:pPr>
            <a:endParaRPr lang="pt-PT" sz="2600" dirty="0"/>
          </a:p>
          <a:p>
            <a:pPr marL="0" indent="0">
              <a:buNone/>
            </a:pPr>
            <a:r>
              <a:rPr lang="pt-PT" sz="2600" dirty="0"/>
              <a:t>	- Encomendar vários produtos (</a:t>
            </a:r>
            <a:r>
              <a:rPr lang="pt-PT" sz="2600" dirty="0" err="1"/>
              <a:t>CyclicBehaviour</a:t>
            </a:r>
            <a:r>
              <a:rPr lang="pt-PT" sz="2600" dirty="0"/>
              <a:t>);</a:t>
            </a:r>
          </a:p>
          <a:p>
            <a:r>
              <a:rPr lang="pt-PT" sz="2600" dirty="0"/>
              <a:t>Comportamento </a:t>
            </a:r>
            <a:r>
              <a:rPr lang="pt-PT" sz="2600" dirty="0" err="1"/>
              <a:t>EnviarPosição</a:t>
            </a:r>
            <a:r>
              <a:rPr lang="pt-PT" sz="2600" dirty="0"/>
              <a:t>;</a:t>
            </a:r>
          </a:p>
          <a:p>
            <a:pPr>
              <a:spcBef>
                <a:spcPts val="1200"/>
              </a:spcBef>
            </a:pPr>
            <a:r>
              <a:rPr lang="pt-PT" sz="2600" dirty="0"/>
              <a:t>Comportamento </a:t>
            </a:r>
            <a:r>
              <a:rPr lang="pt-PT" sz="2600" dirty="0" err="1"/>
              <a:t>ReceberProduto</a:t>
            </a:r>
            <a:r>
              <a:rPr lang="pt-PT" sz="2600" dirty="0"/>
              <a:t>;</a:t>
            </a:r>
          </a:p>
          <a:p>
            <a:pPr>
              <a:spcBef>
                <a:spcPts val="1200"/>
              </a:spcBef>
            </a:pPr>
            <a:endParaRPr lang="pt-PT" sz="2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BF1648-DD60-4D2A-BCC2-68D3B774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035" y="4082593"/>
            <a:ext cx="7425427" cy="32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4337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pt-PT" dirty="0"/>
              <a:t>   Transportador e </a:t>
            </a:r>
            <a:r>
              <a:rPr lang="pt-PT" dirty="0" err="1"/>
              <a:t>Stocker</a:t>
            </a:r>
            <a:endParaRPr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5FE835D-49CC-42AB-99DC-114D99578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pt-PT" sz="2600" b="1" u="sng" dirty="0"/>
              <a:t>Transportador:</a:t>
            </a:r>
          </a:p>
          <a:p>
            <a:endParaRPr lang="pt-PT" sz="2600" b="1" u="sng" dirty="0"/>
          </a:p>
          <a:p>
            <a:pPr marL="0" indent="0">
              <a:spcBef>
                <a:spcPts val="0"/>
              </a:spcBef>
              <a:buNone/>
            </a:pPr>
            <a:endParaRPr lang="pt-PT" sz="2600" b="1" u="sng" dirty="0"/>
          </a:p>
          <a:p>
            <a:pPr marL="0" indent="0">
              <a:spcBef>
                <a:spcPts val="0"/>
              </a:spcBef>
              <a:buNone/>
            </a:pPr>
            <a:endParaRPr lang="pt-PT" sz="2600" b="1" u="sng" dirty="0"/>
          </a:p>
          <a:p>
            <a:pPr marL="0" indent="0">
              <a:spcBef>
                <a:spcPts val="0"/>
              </a:spcBef>
              <a:buNone/>
            </a:pPr>
            <a:endParaRPr lang="pt-PT" sz="2600" b="1" u="sng" dirty="0"/>
          </a:p>
          <a:p>
            <a:r>
              <a:rPr lang="pt-PT" sz="2600" b="1" u="sng" dirty="0" err="1"/>
              <a:t>Stocker</a:t>
            </a:r>
            <a:r>
              <a:rPr lang="pt-PT" sz="2600" b="1" u="sng" dirty="0"/>
              <a:t>:</a:t>
            </a:r>
          </a:p>
          <a:p>
            <a:endParaRPr lang="pt-PT" sz="2600" b="1" u="sng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74ED9E-FF20-43A0-BDEC-B7308C9D7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03" y="3193773"/>
            <a:ext cx="10423671" cy="15902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1B10BF-B675-4EF3-93E6-78DF0E66D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03" y="5821678"/>
            <a:ext cx="8863060" cy="23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4549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Produto</a:t>
            </a:r>
            <a:endParaRPr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4C6CF13-15A0-47BD-864A-3FBFE34E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81" y="3281258"/>
            <a:ext cx="5983140" cy="5095254"/>
          </a:xfrm>
          <a:prstGeom prst="rect">
            <a:avLst/>
          </a:prstGeom>
        </p:spPr>
      </p:pic>
      <p:pic>
        <p:nvPicPr>
          <p:cNvPr id="1028" name="Picture 4" descr="Resultado de imagem para medicamento">
            <a:extLst>
              <a:ext uri="{FF2B5EF4-FFF2-40B4-BE49-F238E27FC236}">
                <a16:creationId xmlns:a16="http://schemas.microsoft.com/office/drawing/2014/main" id="{90AD6FFF-0D27-45DC-8F96-694A13F9D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200" y="6583680"/>
            <a:ext cx="3513602" cy="23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ção do Texto 2">
            <a:extLst>
              <a:ext uri="{FF2B5EF4-FFF2-40B4-BE49-F238E27FC236}">
                <a16:creationId xmlns:a16="http://schemas.microsoft.com/office/drawing/2014/main" id="{A34FAAB2-E47B-4D0C-9530-EA01D5547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2399471"/>
            <a:ext cx="11988800" cy="6858829"/>
          </a:xfrm>
        </p:spPr>
        <p:txBody>
          <a:bodyPr anchor="t">
            <a:normAutofit/>
          </a:bodyPr>
          <a:lstStyle/>
          <a:p>
            <a:pPr>
              <a:spcBef>
                <a:spcPts val="1200"/>
              </a:spcBef>
            </a:pPr>
            <a:r>
              <a:rPr lang="pt-PT" sz="2600" dirty="0"/>
              <a:t>Estrutura da Classe Produto:</a:t>
            </a:r>
          </a:p>
          <a:p>
            <a:pPr>
              <a:spcBef>
                <a:spcPts val="1200"/>
              </a:spcBef>
            </a:pPr>
            <a:endParaRPr lang="pt-PT" sz="26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9AD12ED-4EA9-4E4B-92A9-D6A8959E64BF}"/>
              </a:ext>
            </a:extLst>
          </p:cNvPr>
          <p:cNvSpPr/>
          <p:nvPr/>
        </p:nvSpPr>
        <p:spPr>
          <a:xfrm>
            <a:off x="7751264" y="3907304"/>
            <a:ext cx="3367309" cy="19389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PT" dirty="0"/>
              <a:t>Constituído por:</a:t>
            </a:r>
          </a:p>
          <a:p>
            <a:pPr marL="342900" indent="-342900" algn="l">
              <a:buFontTx/>
              <a:buChar char="-"/>
            </a:pPr>
            <a:r>
              <a:rPr lang="pt-PT" dirty="0"/>
              <a:t>Id</a:t>
            </a:r>
          </a:p>
          <a:p>
            <a:pPr marL="342900" indent="-342900" algn="l">
              <a:buFontTx/>
              <a:buChar char="-"/>
            </a:pPr>
            <a:r>
              <a:rPr lang="pt-PT" dirty="0"/>
              <a:t>Nome</a:t>
            </a:r>
          </a:p>
          <a:p>
            <a:pPr marL="342900" indent="-342900" algn="l">
              <a:buFontTx/>
              <a:buChar char="-"/>
            </a:pPr>
            <a:r>
              <a:rPr lang="pt-PT" dirty="0"/>
              <a:t>Preço</a:t>
            </a:r>
          </a:p>
          <a:p>
            <a:pPr marL="342900" indent="-342900" algn="l">
              <a:buFontTx/>
              <a:buChar char="-"/>
            </a:pPr>
            <a:r>
              <a:rPr lang="pt-PT" dirty="0"/>
              <a:t>Dosagem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841D8B0-189D-4FD8-8847-3448C7C57D27}"/>
              </a:ext>
            </a:extLst>
          </p:cNvPr>
          <p:cNvSpPr/>
          <p:nvPr/>
        </p:nvSpPr>
        <p:spPr>
          <a:xfrm>
            <a:off x="5567777" y="6361044"/>
            <a:ext cx="391065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PT" dirty="0"/>
              <a:t>Permite a pesquisa por id, nome, preço e dosagem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984AEC9B-A4E3-4D88-8FA9-120DFCBF1D5D}"/>
              </a:ext>
            </a:extLst>
          </p:cNvPr>
          <p:cNvCxnSpPr>
            <a:cxnSpLocks/>
          </p:cNvCxnSpPr>
          <p:nvPr/>
        </p:nvCxnSpPr>
        <p:spPr>
          <a:xfrm>
            <a:off x="4015551" y="6374296"/>
            <a:ext cx="1552226" cy="274449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5F4CE6B7-1855-466A-A43E-A3B1A3AE4020}"/>
              </a:ext>
            </a:extLst>
          </p:cNvPr>
          <p:cNvCxnSpPr>
            <a:cxnSpLocks/>
          </p:cNvCxnSpPr>
          <p:nvPr/>
        </p:nvCxnSpPr>
        <p:spPr>
          <a:xfrm flipV="1">
            <a:off x="4095517" y="6947105"/>
            <a:ext cx="1472260" cy="126502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977A306F-ABDB-42EF-9F97-A5A634809171}"/>
              </a:ext>
            </a:extLst>
          </p:cNvPr>
          <p:cNvCxnSpPr>
            <a:cxnSpLocks/>
          </p:cNvCxnSpPr>
          <p:nvPr/>
        </p:nvCxnSpPr>
        <p:spPr>
          <a:xfrm flipV="1">
            <a:off x="4095517" y="7118307"/>
            <a:ext cx="1472260" cy="552822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6E5CFE12-5A45-4154-AEEA-C2ABE419863E}"/>
              </a:ext>
            </a:extLst>
          </p:cNvPr>
          <p:cNvCxnSpPr>
            <a:cxnSpLocks/>
          </p:cNvCxnSpPr>
          <p:nvPr/>
        </p:nvCxnSpPr>
        <p:spPr>
          <a:xfrm>
            <a:off x="3644490" y="5846296"/>
            <a:ext cx="1923287" cy="632491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918417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Demonstrações</a:t>
            </a:r>
            <a:endParaRPr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4" name="Marcador de Posição do Texto 2">
            <a:extLst>
              <a:ext uri="{FF2B5EF4-FFF2-40B4-BE49-F238E27FC236}">
                <a16:creationId xmlns:a16="http://schemas.microsoft.com/office/drawing/2014/main" id="{7C7B1612-5642-4A97-9066-6E6413FFA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1530" y="2556567"/>
            <a:ext cx="4488070" cy="661274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pt-PT" sz="2600" dirty="0"/>
              <a:t>Inicialização dos Agentes</a:t>
            </a:r>
          </a:p>
        </p:txBody>
      </p:sp>
      <p:sp>
        <p:nvSpPr>
          <p:cNvPr id="15" name="Marcador de Posição do Texto 2">
            <a:extLst>
              <a:ext uri="{FF2B5EF4-FFF2-40B4-BE49-F238E27FC236}">
                <a16:creationId xmlns:a16="http://schemas.microsoft.com/office/drawing/2014/main" id="{82D3E501-5384-491E-B3C8-270D0CBA92A3}"/>
              </a:ext>
            </a:extLst>
          </p:cNvPr>
          <p:cNvSpPr txBox="1">
            <a:spLocks/>
          </p:cNvSpPr>
          <p:nvPr/>
        </p:nvSpPr>
        <p:spPr>
          <a:xfrm>
            <a:off x="7551530" y="3450983"/>
            <a:ext cx="4488070" cy="6612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indent="0" algn="ctr" hangingPunct="1">
              <a:spcBef>
                <a:spcPts val="1200"/>
              </a:spcBef>
              <a:buFont typeface="Zapf Dingbats"/>
              <a:buNone/>
            </a:pPr>
            <a:r>
              <a:rPr lang="pt-PT" sz="2600" dirty="0"/>
              <a:t>Envio das coordenadas</a:t>
            </a:r>
          </a:p>
        </p:txBody>
      </p:sp>
      <p:sp>
        <p:nvSpPr>
          <p:cNvPr id="16" name="Marcador de Posição do Texto 2">
            <a:extLst>
              <a:ext uri="{FF2B5EF4-FFF2-40B4-BE49-F238E27FC236}">
                <a16:creationId xmlns:a16="http://schemas.microsoft.com/office/drawing/2014/main" id="{C489FFFE-F754-4584-B016-E686FFA40434}"/>
              </a:ext>
            </a:extLst>
          </p:cNvPr>
          <p:cNvSpPr txBox="1">
            <a:spLocks/>
          </p:cNvSpPr>
          <p:nvPr/>
        </p:nvSpPr>
        <p:spPr>
          <a:xfrm>
            <a:off x="7551530" y="4345399"/>
            <a:ext cx="4488070" cy="6612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indent="0" algn="ctr" hangingPunct="1">
              <a:spcBef>
                <a:spcPts val="1200"/>
              </a:spcBef>
              <a:buFont typeface="Zapf Dingbats"/>
              <a:buNone/>
            </a:pPr>
            <a:r>
              <a:rPr lang="pt-PT" sz="2600" dirty="0"/>
              <a:t>Solicitação do Produto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5FEA46B4-5F73-4E9F-8071-809A09652CB6}"/>
              </a:ext>
            </a:extLst>
          </p:cNvPr>
          <p:cNvSpPr txBox="1">
            <a:spLocks/>
          </p:cNvSpPr>
          <p:nvPr/>
        </p:nvSpPr>
        <p:spPr>
          <a:xfrm>
            <a:off x="7551530" y="5239815"/>
            <a:ext cx="4488070" cy="6612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indent="0" algn="ctr" hangingPunct="1">
              <a:spcBef>
                <a:spcPts val="1200"/>
              </a:spcBef>
              <a:buFont typeface="Zapf Dingbats"/>
              <a:buNone/>
            </a:pPr>
            <a:r>
              <a:rPr lang="pt-PT" sz="2600" dirty="0"/>
              <a:t>Escolha da Farmácia</a:t>
            </a:r>
          </a:p>
        </p:txBody>
      </p:sp>
      <p:sp>
        <p:nvSpPr>
          <p:cNvPr id="18" name="Marcador de Posição do Texto 2">
            <a:extLst>
              <a:ext uri="{FF2B5EF4-FFF2-40B4-BE49-F238E27FC236}">
                <a16:creationId xmlns:a16="http://schemas.microsoft.com/office/drawing/2014/main" id="{05D942C5-F39B-48E2-ADD7-8AAC86D35E17}"/>
              </a:ext>
            </a:extLst>
          </p:cNvPr>
          <p:cNvSpPr txBox="1">
            <a:spLocks/>
          </p:cNvSpPr>
          <p:nvPr/>
        </p:nvSpPr>
        <p:spPr>
          <a:xfrm>
            <a:off x="7551530" y="6134231"/>
            <a:ext cx="4488070" cy="661274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indent="0" algn="ctr" hangingPunct="1">
              <a:spcBef>
                <a:spcPts val="1200"/>
              </a:spcBef>
              <a:buFont typeface="Zapf Dingbats"/>
              <a:buNone/>
            </a:pPr>
            <a:r>
              <a:rPr lang="pt-PT" sz="2600" dirty="0"/>
              <a:t>Envio do Pedido à Farmácia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58F86F8D-3702-47B3-9FF3-2A63AD5A6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35" y="2444375"/>
            <a:ext cx="3278890" cy="3468826"/>
          </a:xfrm>
          <a:prstGeom prst="rect">
            <a:avLst/>
          </a:prstGeom>
        </p:spPr>
      </p:pic>
      <p:sp>
        <p:nvSpPr>
          <p:cNvPr id="19" name="Marcador de Posição do Texto 2">
            <a:extLst>
              <a:ext uri="{FF2B5EF4-FFF2-40B4-BE49-F238E27FC236}">
                <a16:creationId xmlns:a16="http://schemas.microsoft.com/office/drawing/2014/main" id="{E3E051A2-F0C0-4E36-9F62-3B60C9732DF3}"/>
              </a:ext>
            </a:extLst>
          </p:cNvPr>
          <p:cNvSpPr txBox="1">
            <a:spLocks/>
          </p:cNvSpPr>
          <p:nvPr/>
        </p:nvSpPr>
        <p:spPr>
          <a:xfrm>
            <a:off x="7551530" y="7054484"/>
            <a:ext cx="4488070" cy="66127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indent="0" algn="ctr" hangingPunct="1">
              <a:spcBef>
                <a:spcPts val="1200"/>
              </a:spcBef>
              <a:buFont typeface="Zapf Dingbats"/>
              <a:buNone/>
            </a:pPr>
            <a:r>
              <a:rPr lang="pt-PT" sz="2600" dirty="0"/>
              <a:t>Transporte do Produto</a:t>
            </a:r>
          </a:p>
        </p:txBody>
      </p:sp>
      <p:sp>
        <p:nvSpPr>
          <p:cNvPr id="20" name="Marcador de Posição do Texto 2">
            <a:extLst>
              <a:ext uri="{FF2B5EF4-FFF2-40B4-BE49-F238E27FC236}">
                <a16:creationId xmlns:a16="http://schemas.microsoft.com/office/drawing/2014/main" id="{4D2AD9D9-8B10-42D5-BD23-B60F52DDEB24}"/>
              </a:ext>
            </a:extLst>
          </p:cNvPr>
          <p:cNvSpPr txBox="1">
            <a:spLocks/>
          </p:cNvSpPr>
          <p:nvPr/>
        </p:nvSpPr>
        <p:spPr>
          <a:xfrm>
            <a:off x="7551530" y="7975370"/>
            <a:ext cx="4488070" cy="661274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indent="0" algn="ctr" hangingPunct="1">
              <a:spcBef>
                <a:spcPts val="1200"/>
              </a:spcBef>
              <a:buFont typeface="Zapf Dingbats"/>
              <a:buNone/>
            </a:pPr>
            <a:r>
              <a:rPr lang="pt-PT" sz="2600" dirty="0"/>
              <a:t>Entrega do Produto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62AD7128-F945-4C4A-BA2A-7699487F7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39" y="6272109"/>
            <a:ext cx="6553200" cy="2495550"/>
          </a:xfrm>
          <a:prstGeom prst="rect">
            <a:avLst/>
          </a:prstGeom>
        </p:spPr>
      </p:pic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69A277E6-23FC-498D-8629-D0A9DE229BDF}"/>
              </a:ext>
            </a:extLst>
          </p:cNvPr>
          <p:cNvCxnSpPr>
            <a:endCxn id="14" idx="1"/>
          </p:cNvCxnSpPr>
          <p:nvPr/>
        </p:nvCxnSpPr>
        <p:spPr>
          <a:xfrm>
            <a:off x="3485322" y="2676939"/>
            <a:ext cx="4066208" cy="210265"/>
          </a:xfrm>
          <a:prstGeom prst="straightConnector1">
            <a:avLst/>
          </a:prstGeom>
          <a:noFill/>
          <a:ln w="25400" cap="flat">
            <a:solidFill>
              <a:srgbClr val="7030A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EE0AC99B-5FB0-4496-B251-350CAA3487B0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485322" y="3781620"/>
            <a:ext cx="4066208" cy="68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1F00F03F-CBA5-4DE2-B7B1-961310B0A20C}"/>
              </a:ext>
            </a:extLst>
          </p:cNvPr>
          <p:cNvCxnSpPr>
            <a:cxnSpLocks/>
          </p:cNvCxnSpPr>
          <p:nvPr/>
        </p:nvCxnSpPr>
        <p:spPr>
          <a:xfrm flipV="1">
            <a:off x="3756025" y="4841354"/>
            <a:ext cx="3795505" cy="1797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EF894018-D520-4053-917D-25B5A1AAC69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211582" y="5570452"/>
            <a:ext cx="4339948" cy="137890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8FEE3289-FAA4-4813-91F4-123E7928A3D3}"/>
              </a:ext>
            </a:extLst>
          </p:cNvPr>
          <p:cNvCxnSpPr>
            <a:cxnSpLocks/>
          </p:cNvCxnSpPr>
          <p:nvPr/>
        </p:nvCxnSpPr>
        <p:spPr>
          <a:xfrm flipV="1">
            <a:off x="5518426" y="6639339"/>
            <a:ext cx="2033104" cy="509681"/>
          </a:xfrm>
          <a:prstGeom prst="straightConnector1">
            <a:avLst/>
          </a:prstGeom>
          <a:noFill/>
          <a:ln w="25400" cap="flat">
            <a:solidFill>
              <a:srgbClr val="FFC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E0472662-FE09-49A0-A3A2-91E8CD1FD62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24400" y="7309722"/>
            <a:ext cx="2827130" cy="75399"/>
          </a:xfrm>
          <a:prstGeom prst="straightConnector1">
            <a:avLst/>
          </a:prstGeom>
          <a:noFill/>
          <a:ln w="254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Imagem 33">
            <a:extLst>
              <a:ext uri="{FF2B5EF4-FFF2-40B4-BE49-F238E27FC236}">
                <a16:creationId xmlns:a16="http://schemas.microsoft.com/office/drawing/2014/main" id="{F6955330-000E-4E7B-BC7E-909936938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96" y="8893093"/>
            <a:ext cx="3028950" cy="238125"/>
          </a:xfrm>
          <a:prstGeom prst="rect">
            <a:avLst/>
          </a:prstGeom>
        </p:spPr>
      </p:pic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47FBEF68-A43E-40B4-9204-2E838674C9CE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583332" y="8306007"/>
            <a:ext cx="3968198" cy="706148"/>
          </a:xfrm>
          <a:prstGeom prst="straightConnector1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3802326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Demonstrações</a:t>
            </a:r>
            <a:endParaRPr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4" name="Marcador de Posição do Texto 2">
            <a:extLst>
              <a:ext uri="{FF2B5EF4-FFF2-40B4-BE49-F238E27FC236}">
                <a16:creationId xmlns:a16="http://schemas.microsoft.com/office/drawing/2014/main" id="{7C7B1612-5642-4A97-9066-6E6413FFA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1530" y="2556567"/>
            <a:ext cx="4488070" cy="661274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pt-PT" sz="2600" dirty="0"/>
              <a:t>Solicitação ao </a:t>
            </a:r>
            <a:r>
              <a:rPr lang="pt-PT" sz="2600" dirty="0" err="1"/>
              <a:t>Stocker</a:t>
            </a:r>
            <a:endParaRPr lang="pt-PT" sz="2600" dirty="0"/>
          </a:p>
        </p:txBody>
      </p:sp>
      <p:sp>
        <p:nvSpPr>
          <p:cNvPr id="15" name="Marcador de Posição do Texto 2">
            <a:extLst>
              <a:ext uri="{FF2B5EF4-FFF2-40B4-BE49-F238E27FC236}">
                <a16:creationId xmlns:a16="http://schemas.microsoft.com/office/drawing/2014/main" id="{82D3E501-5384-491E-B3C8-270D0CBA92A3}"/>
              </a:ext>
            </a:extLst>
          </p:cNvPr>
          <p:cNvSpPr txBox="1">
            <a:spLocks/>
          </p:cNvSpPr>
          <p:nvPr/>
        </p:nvSpPr>
        <p:spPr>
          <a:xfrm>
            <a:off x="7551530" y="3450983"/>
            <a:ext cx="4488070" cy="6612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indent="0" algn="ctr" hangingPunct="1">
              <a:spcBef>
                <a:spcPts val="1200"/>
              </a:spcBef>
              <a:buFont typeface="Zapf Dingbats"/>
              <a:buNone/>
            </a:pPr>
            <a:r>
              <a:rPr lang="pt-PT" sz="2600" dirty="0"/>
              <a:t>Reposição de Produtos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5FEA46B4-5F73-4E9F-8071-809A09652CB6}"/>
              </a:ext>
            </a:extLst>
          </p:cNvPr>
          <p:cNvSpPr txBox="1">
            <a:spLocks/>
          </p:cNvSpPr>
          <p:nvPr/>
        </p:nvSpPr>
        <p:spPr>
          <a:xfrm>
            <a:off x="7551530" y="4759857"/>
            <a:ext cx="4488070" cy="8937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indent="0" algn="ctr" hangingPunct="1">
              <a:spcBef>
                <a:spcPts val="1200"/>
              </a:spcBef>
              <a:buFont typeface="Zapf Dingbats"/>
              <a:buNone/>
            </a:pPr>
            <a:r>
              <a:rPr lang="pt-PT" sz="2600" dirty="0"/>
              <a:t>Vendas de cada produto</a:t>
            </a:r>
          </a:p>
        </p:txBody>
      </p:sp>
      <p:sp>
        <p:nvSpPr>
          <p:cNvPr id="18" name="Marcador de Posição do Texto 2">
            <a:extLst>
              <a:ext uri="{FF2B5EF4-FFF2-40B4-BE49-F238E27FC236}">
                <a16:creationId xmlns:a16="http://schemas.microsoft.com/office/drawing/2014/main" id="{05D942C5-F39B-48E2-ADD7-8AAC86D35E17}"/>
              </a:ext>
            </a:extLst>
          </p:cNvPr>
          <p:cNvSpPr txBox="1">
            <a:spLocks/>
          </p:cNvSpPr>
          <p:nvPr/>
        </p:nvSpPr>
        <p:spPr>
          <a:xfrm>
            <a:off x="7551530" y="5864717"/>
            <a:ext cx="4488070" cy="851454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indent="0" algn="ctr" hangingPunct="1">
              <a:spcBef>
                <a:spcPts val="1200"/>
              </a:spcBef>
              <a:buFont typeface="Zapf Dingbats"/>
              <a:buNone/>
            </a:pPr>
            <a:r>
              <a:rPr lang="pt-PT" sz="2600" dirty="0"/>
              <a:t>Produtos mais vendidos</a:t>
            </a:r>
          </a:p>
        </p:txBody>
      </p:sp>
      <p:sp>
        <p:nvSpPr>
          <p:cNvPr id="20" name="Marcador de Posição do Texto 2">
            <a:extLst>
              <a:ext uri="{FF2B5EF4-FFF2-40B4-BE49-F238E27FC236}">
                <a16:creationId xmlns:a16="http://schemas.microsoft.com/office/drawing/2014/main" id="{4D2AD9D9-8B10-42D5-BD23-B60F52DDEB24}"/>
              </a:ext>
            </a:extLst>
          </p:cNvPr>
          <p:cNvSpPr txBox="1">
            <a:spLocks/>
          </p:cNvSpPr>
          <p:nvPr/>
        </p:nvSpPr>
        <p:spPr>
          <a:xfrm>
            <a:off x="7551530" y="7483519"/>
            <a:ext cx="4488070" cy="831991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indent="0" algn="ctr" hangingPunct="1">
              <a:spcBef>
                <a:spcPts val="1200"/>
              </a:spcBef>
              <a:buNone/>
            </a:pPr>
            <a:r>
              <a:rPr lang="pt-PT" sz="2600" dirty="0"/>
              <a:t>Compras de cada produto por cidadão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69A277E6-23FC-498D-8629-D0A9DE229BDF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550292" y="2844559"/>
            <a:ext cx="2001238" cy="42645"/>
          </a:xfrm>
          <a:prstGeom prst="straightConnector1">
            <a:avLst/>
          </a:prstGeom>
          <a:noFill/>
          <a:ln w="25400" cap="flat">
            <a:solidFill>
              <a:srgbClr val="7030A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EE0AC99B-5FB0-4496-B251-350CAA3487B0}"/>
              </a:ext>
            </a:extLst>
          </p:cNvPr>
          <p:cNvCxnSpPr>
            <a:cxnSpLocks/>
          </p:cNvCxnSpPr>
          <p:nvPr/>
        </p:nvCxnSpPr>
        <p:spPr>
          <a:xfrm>
            <a:off x="6653764" y="3637050"/>
            <a:ext cx="941180" cy="144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EF894018-D520-4053-917D-25B5A1AAC69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724400" y="5206749"/>
            <a:ext cx="2827130" cy="9618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CB13F394-18B8-497D-9D8D-C33BC3B8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724026"/>
            <a:ext cx="5042292" cy="241066"/>
          </a:xfrm>
          <a:prstGeom prst="rect">
            <a:avLst/>
          </a:prstGeom>
        </p:spPr>
      </p:pic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8FEE3289-FAA4-4813-91F4-123E7928A3D3}"/>
              </a:ext>
            </a:extLst>
          </p:cNvPr>
          <p:cNvCxnSpPr>
            <a:cxnSpLocks/>
          </p:cNvCxnSpPr>
          <p:nvPr/>
        </p:nvCxnSpPr>
        <p:spPr>
          <a:xfrm flipV="1">
            <a:off x="4853953" y="6345212"/>
            <a:ext cx="2697577" cy="474082"/>
          </a:xfrm>
          <a:prstGeom prst="straightConnector1">
            <a:avLst/>
          </a:prstGeom>
          <a:noFill/>
          <a:ln w="25400" cap="flat">
            <a:solidFill>
              <a:srgbClr val="FFC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47FBEF68-A43E-40B4-9204-2E838674C9CE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>
            <a:off x="4549274" y="7851579"/>
            <a:ext cx="3002256" cy="47936"/>
          </a:xfrm>
          <a:prstGeom prst="straightConnector1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5C037C4A-25D4-47E8-B5D9-31E854EB8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3511870"/>
            <a:ext cx="6189178" cy="212753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06B647D-05C5-47EF-A859-41508B482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24" y="7451529"/>
            <a:ext cx="4057650" cy="8001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41A1A26-375A-445F-B80A-D3D4D3141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089167"/>
            <a:ext cx="3409950" cy="11525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FD53B33-6954-4B67-8680-E1A981CB6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0" y="6666148"/>
            <a:ext cx="3682448" cy="2006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E464C8B-D399-49AE-B1DE-21F1828C4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5241692"/>
            <a:ext cx="3638550" cy="11525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BBF6E74-6B26-4EE4-8FE6-22317C77C3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9" y="6900985"/>
            <a:ext cx="30575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5418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 err="1"/>
              <a:t>JFreeChart</a:t>
            </a:r>
            <a:endParaRPr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449E0F-B15A-4742-8170-21B2CF09B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9"/>
          <a:stretch/>
        </p:blipFill>
        <p:spPr>
          <a:xfrm>
            <a:off x="2807430" y="2372139"/>
            <a:ext cx="8447737" cy="681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151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 err="1"/>
              <a:t>JFreeChart</a:t>
            </a:r>
            <a:endParaRPr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195613-B282-4956-B5D4-C8BCDBAB3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6" y="2333625"/>
            <a:ext cx="70961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023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Tópicos</a:t>
            </a:r>
            <a:endParaRPr dirty="0"/>
          </a:p>
        </p:txBody>
      </p:sp>
      <p:pic>
        <p:nvPicPr>
          <p:cNvPr id="14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9FEE5F-3B78-4D66-8E49-067C0B9536AC}"/>
              </a:ext>
            </a:extLst>
          </p:cNvPr>
          <p:cNvSpPr/>
          <p:nvPr/>
        </p:nvSpPr>
        <p:spPr>
          <a:xfrm>
            <a:off x="9005680" y="5048721"/>
            <a:ext cx="3067050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D5543"/>
            </a:solidFill>
          </a:ln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sz="2600" dirty="0" err="1"/>
              <a:t>Main</a:t>
            </a:r>
            <a:r>
              <a:rPr lang="pt-PT" sz="2600" dirty="0"/>
              <a:t> Container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sz="2600" dirty="0"/>
              <a:t>Interface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sz="2600" dirty="0"/>
              <a:t>Gestor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sz="2600" dirty="0"/>
              <a:t>Cidadão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sz="2600" dirty="0"/>
              <a:t>Transportador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sz="2600" dirty="0" err="1"/>
              <a:t>Stocker</a:t>
            </a:r>
            <a:endParaRPr lang="pt-PT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sz="2600" dirty="0"/>
              <a:t>Produto</a:t>
            </a:r>
          </a:p>
        </p:txBody>
      </p:sp>
      <p:graphicFrame>
        <p:nvGraphicFramePr>
          <p:cNvPr id="8" name="Tabela">
            <a:extLst>
              <a:ext uri="{FF2B5EF4-FFF2-40B4-BE49-F238E27FC236}">
                <a16:creationId xmlns:a16="http://schemas.microsoft.com/office/drawing/2014/main" id="{0724990C-F858-4C78-894E-1808D766A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327199"/>
              </p:ext>
            </p:extLst>
          </p:nvPr>
        </p:nvGraphicFramePr>
        <p:xfrm>
          <a:off x="625335" y="2826665"/>
          <a:ext cx="6210301" cy="521337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55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7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2674">
                <a:tc gridSpan="2"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pt-PT" b="1" u="sng" dirty="0"/>
                        <a:t>Assuntos a Abordar:</a:t>
                      </a:r>
                      <a:endParaRPr b="1" u="sng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674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pt-PT" dirty="0"/>
                        <a:t>1)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pt-PT" dirty="0"/>
                        <a:t>Contextualização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674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pt-PT" dirty="0"/>
                        <a:t>2)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pt-PT" dirty="0"/>
                        <a:t>Diagramas AUML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674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pt-PT" dirty="0"/>
                        <a:t>3)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pt-PT" dirty="0"/>
                        <a:t>Implementação do SMA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674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pt-PT" dirty="0"/>
                        <a:t>4)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pt-PT" dirty="0"/>
                        <a:t>Demonstrações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E88002F5-250C-49B6-B37C-F439C7A8B476}"/>
              </a:ext>
            </a:extLst>
          </p:cNvPr>
          <p:cNvSpPr/>
          <p:nvPr/>
        </p:nvSpPr>
        <p:spPr>
          <a:xfrm>
            <a:off x="6835636" y="6077828"/>
            <a:ext cx="2170044" cy="834886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PT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Contextualização</a:t>
            </a:r>
            <a:endParaRPr dirty="0"/>
          </a:p>
        </p:txBody>
      </p:sp>
      <p:sp>
        <p:nvSpPr>
          <p:cNvPr id="148" name="Contextualização;…"/>
          <p:cNvSpPr txBox="1">
            <a:spLocks noGrp="1"/>
          </p:cNvSpPr>
          <p:nvPr>
            <p:ph type="body" idx="1"/>
          </p:nvPr>
        </p:nvSpPr>
        <p:spPr>
          <a:xfrm>
            <a:off x="491624" y="2182922"/>
            <a:ext cx="11988800" cy="65105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600" b="1" u="sng" dirty="0"/>
              <a:t>Pressupostos do Sistema:</a:t>
            </a:r>
          </a:p>
          <a:p>
            <a:pPr>
              <a:spcBef>
                <a:spcPts val="1200"/>
              </a:spcBef>
            </a:pPr>
            <a:endParaRPr lang="pt-PT" sz="2600" dirty="0"/>
          </a:p>
          <a:p>
            <a:pPr>
              <a:spcBef>
                <a:spcPts val="1200"/>
              </a:spcBef>
            </a:pPr>
            <a:endParaRPr lang="pt-PT" sz="2600" dirty="0"/>
          </a:p>
          <a:p>
            <a:pPr>
              <a:spcBef>
                <a:spcPts val="1200"/>
              </a:spcBef>
            </a:pPr>
            <a:endParaRPr lang="pt-PT" sz="2600" dirty="0"/>
          </a:p>
          <a:p>
            <a:pPr>
              <a:spcBef>
                <a:spcPts val="1200"/>
              </a:spcBef>
            </a:pPr>
            <a:endParaRPr lang="pt-PT" sz="2600" dirty="0"/>
          </a:p>
          <a:p>
            <a:pPr>
              <a:spcBef>
                <a:spcPts val="1200"/>
              </a:spcBef>
            </a:pPr>
            <a:endParaRPr lang="pt-PT" sz="2600" dirty="0"/>
          </a:p>
          <a:p>
            <a:pPr marL="0" indent="0">
              <a:spcBef>
                <a:spcPts val="1200"/>
              </a:spcBef>
              <a:buNone/>
            </a:pPr>
            <a:endParaRPr lang="pt-PT" sz="2600" dirty="0"/>
          </a:p>
          <a:p>
            <a:pPr marL="0" indent="0">
              <a:spcBef>
                <a:spcPts val="1200"/>
              </a:spcBef>
              <a:buNone/>
            </a:pPr>
            <a:endParaRPr lang="pt-PT" sz="2600" dirty="0"/>
          </a:p>
          <a:p>
            <a:pPr>
              <a:spcBef>
                <a:spcPts val="1200"/>
              </a:spcBef>
            </a:pPr>
            <a:r>
              <a:rPr lang="pt-PT" sz="2600" dirty="0"/>
              <a:t>O Cidadão não comunica diretamente com os Gestores (Farmácias);</a:t>
            </a:r>
          </a:p>
          <a:p>
            <a:pPr>
              <a:spcBef>
                <a:spcPts val="1200"/>
              </a:spcBef>
            </a:pPr>
            <a:r>
              <a:rPr lang="pt-PT" sz="2600" dirty="0"/>
              <a:t>A Interface estabelece a comunicação Cidadão-Gestor.</a:t>
            </a:r>
          </a:p>
          <a:p>
            <a:pPr>
              <a:spcBef>
                <a:spcPts val="1200"/>
              </a:spcBef>
            </a:pPr>
            <a:r>
              <a:rPr lang="pt-PT" sz="2600" dirty="0"/>
              <a:t>Cada Gestor gere, de forma individual, o stock da sua farmácia.</a:t>
            </a:r>
            <a:endParaRPr sz="2600"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026" name="Picture 2" descr="Resultado de imagem para farmacia">
            <a:extLst>
              <a:ext uri="{FF2B5EF4-FFF2-40B4-BE49-F238E27FC236}">
                <a16:creationId xmlns:a16="http://schemas.microsoft.com/office/drawing/2014/main" id="{63CC8B35-3DCC-43C5-9BA0-9F23B406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72" y="3633905"/>
            <a:ext cx="1714712" cy="17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5B95C64-109A-43B2-B6D9-FAC0C1A8CE60}"/>
              </a:ext>
            </a:extLst>
          </p:cNvPr>
          <p:cNvSpPr/>
          <p:nvPr/>
        </p:nvSpPr>
        <p:spPr>
          <a:xfrm>
            <a:off x="652859" y="5582870"/>
            <a:ext cx="1846800" cy="471924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uFillTx/>
                <a:latin typeface="Palatino"/>
                <a:ea typeface="Palatino"/>
                <a:cs typeface="Palatino"/>
                <a:sym typeface="Palatino"/>
              </a:rPr>
              <a:t>5 Farmácias</a:t>
            </a:r>
          </a:p>
        </p:txBody>
      </p:sp>
      <p:pic>
        <p:nvPicPr>
          <p:cNvPr id="1028" name="Picture 4" descr="Resultado de imagem para pessoa">
            <a:extLst>
              <a:ext uri="{FF2B5EF4-FFF2-40B4-BE49-F238E27FC236}">
                <a16:creationId xmlns:a16="http://schemas.microsoft.com/office/drawing/2014/main" id="{4CB4DAD5-2F97-4DF0-A55E-82480DD7C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0" t="15107" r="22144" b="14884"/>
          <a:stretch/>
        </p:blipFill>
        <p:spPr bwMode="auto">
          <a:xfrm>
            <a:off x="3055336" y="3739297"/>
            <a:ext cx="1282348" cy="16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C7DB4CFE-CD77-4E6E-A22A-C6AFA5B119F5}"/>
              </a:ext>
            </a:extLst>
          </p:cNvPr>
          <p:cNvSpPr/>
          <p:nvPr/>
        </p:nvSpPr>
        <p:spPr>
          <a:xfrm>
            <a:off x="2813581" y="5594870"/>
            <a:ext cx="1847260" cy="471924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uFillTx/>
                <a:latin typeface="Palatino"/>
                <a:ea typeface="Palatino"/>
                <a:cs typeface="Palatino"/>
                <a:sym typeface="Palatino"/>
              </a:rPr>
              <a:t>Cidadãos</a:t>
            </a:r>
          </a:p>
        </p:txBody>
      </p:sp>
      <p:pic>
        <p:nvPicPr>
          <p:cNvPr id="1030" name="Picture 6" descr="Resultado de imagem para desenho pc">
            <a:extLst>
              <a:ext uri="{FF2B5EF4-FFF2-40B4-BE49-F238E27FC236}">
                <a16:creationId xmlns:a16="http://schemas.microsoft.com/office/drawing/2014/main" id="{E024D983-B781-4322-AB1D-AC51C7F5AB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4" r="3972"/>
          <a:stretch/>
        </p:blipFill>
        <p:spPr bwMode="auto">
          <a:xfrm>
            <a:off x="4822910" y="3464032"/>
            <a:ext cx="1846800" cy="201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A2DC30CA-E7E3-4A3F-AED8-5DB38C30C981}"/>
              </a:ext>
            </a:extLst>
          </p:cNvPr>
          <p:cNvSpPr/>
          <p:nvPr/>
        </p:nvSpPr>
        <p:spPr>
          <a:xfrm>
            <a:off x="4991882" y="5616522"/>
            <a:ext cx="1846800" cy="471924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uFillTx/>
                <a:latin typeface="Palatino"/>
                <a:ea typeface="Palatino"/>
                <a:cs typeface="Palatino"/>
                <a:sym typeface="Palatino"/>
              </a:rPr>
              <a:t>1 Interface</a:t>
            </a:r>
          </a:p>
        </p:txBody>
      </p:sp>
      <p:pic>
        <p:nvPicPr>
          <p:cNvPr id="1032" name="Picture 8" descr="Imagem relacionada">
            <a:extLst>
              <a:ext uri="{FF2B5EF4-FFF2-40B4-BE49-F238E27FC236}">
                <a16:creationId xmlns:a16="http://schemas.microsoft.com/office/drawing/2014/main" id="{4EDFA1F0-FBDE-497D-9817-859208E4A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0" b="32337"/>
          <a:stretch/>
        </p:blipFill>
        <p:spPr bwMode="auto">
          <a:xfrm>
            <a:off x="6757022" y="3826315"/>
            <a:ext cx="3223489" cy="153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m relacionada">
            <a:extLst>
              <a:ext uri="{FF2B5EF4-FFF2-40B4-BE49-F238E27FC236}">
                <a16:creationId xmlns:a16="http://schemas.microsoft.com/office/drawing/2014/main" id="{2860AC92-DC01-4C65-A79D-D7CD67421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9" y="2926605"/>
            <a:ext cx="2351850" cy="254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532F9162-905A-46C4-8AD7-114819DAEE4A}"/>
              </a:ext>
            </a:extLst>
          </p:cNvPr>
          <p:cNvSpPr/>
          <p:nvPr/>
        </p:nvSpPr>
        <p:spPr>
          <a:xfrm>
            <a:off x="7169723" y="5634387"/>
            <a:ext cx="2712843" cy="471924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dirty="0">
                <a:solidFill>
                  <a:schemeClr val="bg1"/>
                </a:solidFill>
              </a:rPr>
              <a:t>5 </a:t>
            </a:r>
            <a:r>
              <a:rPr kumimoji="0" lang="pt-PT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uFillTx/>
                <a:latin typeface="Palatino"/>
                <a:ea typeface="Palatino"/>
                <a:cs typeface="Palatino"/>
                <a:sym typeface="Palatino"/>
              </a:rPr>
              <a:t>Transportadores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3675319-B71B-409E-93D7-A56357A536BA}"/>
              </a:ext>
            </a:extLst>
          </p:cNvPr>
          <p:cNvSpPr/>
          <p:nvPr/>
        </p:nvSpPr>
        <p:spPr>
          <a:xfrm>
            <a:off x="10258095" y="5639000"/>
            <a:ext cx="1846800" cy="471924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dirty="0">
                <a:solidFill>
                  <a:schemeClr val="bg1"/>
                </a:solidFill>
              </a:rPr>
              <a:t>1 </a:t>
            </a:r>
            <a:r>
              <a:rPr lang="pt-PT" dirty="0" err="1">
                <a:solidFill>
                  <a:schemeClr val="bg1"/>
                </a:solidFill>
              </a:rPr>
              <a:t>Stocker</a:t>
            </a:r>
            <a:endParaRPr kumimoji="0" lang="pt-PT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Diagrama de Classes</a:t>
            </a:r>
            <a:endParaRPr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6284C1-D7EE-41B0-89AD-DA896AAF75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4"/>
          <a:stretch/>
        </p:blipFill>
        <p:spPr>
          <a:xfrm>
            <a:off x="482507" y="2286000"/>
            <a:ext cx="12255685" cy="68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853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Diagrama de Sequência</a:t>
            </a:r>
            <a:endParaRPr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462087-88EC-425D-9F9F-B3467B48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2308225"/>
            <a:ext cx="12553950" cy="71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845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Diagramas de Estado</a:t>
            </a:r>
            <a:endParaRPr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DD376D-CFDD-42A4-8597-4DF517A5D2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" y="3853883"/>
            <a:ext cx="6502400" cy="44758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C6DF6F-6966-4EEC-A9BC-E3A1068EDD9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49" y="4170317"/>
            <a:ext cx="6502401" cy="422772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B7FEA24-8789-4705-B582-E3E38F4935E6}"/>
              </a:ext>
            </a:extLst>
          </p:cNvPr>
          <p:cNvSpPr/>
          <p:nvPr/>
        </p:nvSpPr>
        <p:spPr>
          <a:xfrm>
            <a:off x="1006416" y="2821215"/>
            <a:ext cx="5235358" cy="9643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sz="2800" b="1" i="0" strike="noStrike" cap="none" spc="0" normalizeH="0" baseline="0" dirty="0">
                <a:ln>
                  <a:noFill/>
                </a:ln>
                <a:solidFill>
                  <a:schemeClr val="bg1"/>
                </a:solidFill>
                <a:uFillTx/>
                <a:latin typeface="Palatino"/>
                <a:ea typeface="Palatino"/>
                <a:cs typeface="Palatino"/>
                <a:sym typeface="Palatino"/>
              </a:rPr>
              <a:t>Diagram</a:t>
            </a:r>
            <a:r>
              <a:rPr lang="pt-PT" sz="2800" b="1" dirty="0">
                <a:solidFill>
                  <a:schemeClr val="bg1"/>
                </a:solidFill>
              </a:rPr>
              <a:t>a de Estado relativo à Farmácia</a:t>
            </a:r>
            <a:endParaRPr kumimoji="0" lang="pt-PT" sz="2800" b="1" i="0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094B07-852C-4C9B-9F77-17CF2F14FF38}"/>
              </a:ext>
            </a:extLst>
          </p:cNvPr>
          <p:cNvSpPr/>
          <p:nvPr/>
        </p:nvSpPr>
        <p:spPr>
          <a:xfrm>
            <a:off x="7135547" y="2821215"/>
            <a:ext cx="5560035" cy="964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sz="2800" b="1" i="0" strike="noStrike" cap="none" spc="0" normalizeH="0" baseline="0" dirty="0">
                <a:ln>
                  <a:noFill/>
                </a:ln>
                <a:solidFill>
                  <a:schemeClr val="bg1"/>
                </a:solidFill>
                <a:uFillTx/>
                <a:latin typeface="Palatino"/>
                <a:ea typeface="Palatino"/>
                <a:cs typeface="Palatino"/>
                <a:sym typeface="Palatino"/>
              </a:rPr>
              <a:t>Diagram</a:t>
            </a:r>
            <a:r>
              <a:rPr lang="pt-PT" sz="2800" b="1" dirty="0">
                <a:solidFill>
                  <a:schemeClr val="bg1"/>
                </a:solidFill>
              </a:rPr>
              <a:t>a de Estado relativo ao Transportador</a:t>
            </a:r>
            <a:endParaRPr kumimoji="0" lang="pt-PT" sz="2800" b="1" i="0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7462246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 err="1"/>
              <a:t>Main</a:t>
            </a:r>
            <a:r>
              <a:rPr lang="pt-PT" dirty="0"/>
              <a:t> Container</a:t>
            </a:r>
            <a:endParaRPr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2FB3B0-3017-48C7-9996-92506C53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2412724"/>
            <a:ext cx="11988800" cy="909430"/>
          </a:xfrm>
        </p:spPr>
        <p:txBody>
          <a:bodyPr>
            <a:normAutofit/>
          </a:bodyPr>
          <a:lstStyle/>
          <a:p>
            <a:r>
              <a:rPr lang="pt-PT" sz="2600" dirty="0"/>
              <a:t>Extrato: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4A6BFE-DFA9-42B3-8063-9369044FD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37" y="3383258"/>
            <a:ext cx="8647226" cy="534992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BCDD55-0FB1-41C3-842A-0D48B5C1EC51}"/>
              </a:ext>
            </a:extLst>
          </p:cNvPr>
          <p:cNvSpPr/>
          <p:nvPr/>
        </p:nvSpPr>
        <p:spPr>
          <a:xfrm>
            <a:off x="8802946" y="6488935"/>
            <a:ext cx="3693854" cy="471924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uFillTx/>
                <a:latin typeface="Palatino"/>
                <a:ea typeface="Palatino"/>
                <a:cs typeface="Palatino"/>
                <a:sym typeface="Palatino"/>
              </a:rPr>
              <a:t>Inicialização dos Gestores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B88D22-CC36-479A-9CBC-50B912A6F45E}"/>
              </a:ext>
            </a:extLst>
          </p:cNvPr>
          <p:cNvSpPr/>
          <p:nvPr/>
        </p:nvSpPr>
        <p:spPr>
          <a:xfrm>
            <a:off x="8615389" y="5025600"/>
            <a:ext cx="3693854" cy="471924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uFillTx/>
                <a:latin typeface="Palatino"/>
                <a:ea typeface="Palatino"/>
                <a:cs typeface="Palatino"/>
                <a:sym typeface="Palatino"/>
              </a:rPr>
              <a:t>Inicialização do </a:t>
            </a:r>
            <a:r>
              <a:rPr kumimoji="0" lang="pt-PT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uFillTx/>
                <a:latin typeface="Palatino"/>
                <a:ea typeface="Palatino"/>
                <a:cs typeface="Palatino"/>
                <a:sym typeface="Palatino"/>
              </a:rPr>
              <a:t>Stocker</a:t>
            </a:r>
            <a:endParaRPr kumimoji="0" lang="pt-PT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DEFF991-ACCA-4D66-A839-A3CBBE300366}"/>
              </a:ext>
            </a:extLst>
          </p:cNvPr>
          <p:cNvSpPr/>
          <p:nvPr/>
        </p:nvSpPr>
        <p:spPr>
          <a:xfrm>
            <a:off x="8615389" y="4300312"/>
            <a:ext cx="3693854" cy="471924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uFillTx/>
                <a:latin typeface="Palatino"/>
                <a:ea typeface="Palatino"/>
                <a:cs typeface="Palatino"/>
                <a:sym typeface="Palatino"/>
              </a:rPr>
              <a:t>Inicialização da Interface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D19A5210-F8B4-4825-A680-EF0B5A1BD425}"/>
              </a:ext>
            </a:extLst>
          </p:cNvPr>
          <p:cNvSpPr/>
          <p:nvPr/>
        </p:nvSpPr>
        <p:spPr>
          <a:xfrm>
            <a:off x="7646505" y="6650541"/>
            <a:ext cx="1156441" cy="235962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PT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0BCD6C8D-1B9F-4543-9B18-E4D29004F7F5}"/>
              </a:ext>
            </a:extLst>
          </p:cNvPr>
          <p:cNvSpPr/>
          <p:nvPr/>
        </p:nvSpPr>
        <p:spPr>
          <a:xfrm>
            <a:off x="7458947" y="5135666"/>
            <a:ext cx="1156441" cy="235962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PT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ACD3038A-A750-4B3C-BEB5-D3E02E59030B}"/>
              </a:ext>
            </a:extLst>
          </p:cNvPr>
          <p:cNvSpPr/>
          <p:nvPr/>
        </p:nvSpPr>
        <p:spPr>
          <a:xfrm>
            <a:off x="7445289" y="4505762"/>
            <a:ext cx="1156441" cy="235962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PT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4880061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Interface</a:t>
            </a:r>
            <a:endParaRPr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Número do diapositivo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2FB3B0-3017-48C7-9996-92506C53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2399472"/>
            <a:ext cx="11988800" cy="909430"/>
          </a:xfrm>
        </p:spPr>
        <p:txBody>
          <a:bodyPr>
            <a:normAutofit/>
          </a:bodyPr>
          <a:lstStyle/>
          <a:p>
            <a:r>
              <a:rPr lang="pt-PT" sz="2600" dirty="0"/>
              <a:t>Esquema Geral do Comportamento </a:t>
            </a:r>
            <a:r>
              <a:rPr lang="pt-PT" sz="2600" b="1" dirty="0" err="1"/>
              <a:t>CalcularDistancias</a:t>
            </a:r>
            <a:r>
              <a:rPr lang="pt-PT" sz="2600" dirty="0"/>
              <a:t> (</a:t>
            </a:r>
            <a:r>
              <a:rPr lang="pt-PT" sz="2600" dirty="0" err="1"/>
              <a:t>CyclicBehaviour</a:t>
            </a:r>
            <a:r>
              <a:rPr lang="pt-PT" sz="2600" dirty="0"/>
              <a:t>)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E757B58-9942-4485-969C-34EF7A33A581}"/>
              </a:ext>
            </a:extLst>
          </p:cNvPr>
          <p:cNvSpPr/>
          <p:nvPr/>
        </p:nvSpPr>
        <p:spPr>
          <a:xfrm>
            <a:off x="459384" y="4016662"/>
            <a:ext cx="3741555" cy="1100860"/>
          </a:xfrm>
          <a:prstGeom prst="rect">
            <a:avLst/>
          </a:prstGeom>
          <a:solidFill>
            <a:srgbClr val="FB9A39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t"/>
          <a:lstStyle/>
          <a:p>
            <a:pPr algn="l" defTabSz="487695" hangingPunct="1">
              <a:defRPr/>
            </a:pP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Aguarda mensagem tipo </a:t>
            </a:r>
            <a:r>
              <a:rPr lang="pt-PT" sz="2000" b="1" kern="1200" dirty="0">
                <a:solidFill>
                  <a:prstClr val="black"/>
                </a:solidFill>
                <a:latin typeface="Tw Cen MT" panose="020B0602020104020603"/>
              </a:rPr>
              <a:t>INFORM</a:t>
            </a: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 e com palavra “</a:t>
            </a:r>
            <a:r>
              <a:rPr lang="pt-PT" sz="2000" b="1" kern="1200" dirty="0">
                <a:solidFill>
                  <a:prstClr val="black"/>
                </a:solidFill>
                <a:latin typeface="Tw Cen MT" panose="020B0602020104020603"/>
              </a:rPr>
              <a:t>Coordenadas</a:t>
            </a: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”;</a:t>
            </a:r>
          </a:p>
          <a:p>
            <a:pPr algn="l" defTabSz="487695" hangingPunct="1">
              <a:defRPr/>
            </a:pP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Grava coordenadas.</a:t>
            </a:r>
          </a:p>
          <a:p>
            <a:pPr algn="l" defTabSz="487695" hangingPunct="1">
              <a:defRPr/>
            </a:pPr>
            <a:endParaRPr lang="pt-PT" sz="2000" kern="1200" dirty="0">
              <a:solidFill>
                <a:prstClr val="black"/>
              </a:solidFill>
              <a:latin typeface="Tw Cen MT" panose="020B0602020104020603"/>
            </a:endParaRPr>
          </a:p>
          <a:p>
            <a:pPr algn="l" defTabSz="487695" hangingPunct="1">
              <a:defRPr/>
            </a:pPr>
            <a:endParaRPr lang="pt-PT" sz="2000" kern="1200" dirty="0">
              <a:solidFill>
                <a:prstClr val="black"/>
              </a:solidFill>
              <a:latin typeface="Tw Cen MT" panose="020B0602020104020603"/>
            </a:endParaRPr>
          </a:p>
          <a:p>
            <a:pPr marL="0" marR="0" lvl="0" indent="0" defTabSz="4876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92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D3D1F4B-861F-446E-AC40-FAC623C46524}"/>
              </a:ext>
            </a:extLst>
          </p:cNvPr>
          <p:cNvSpPr/>
          <p:nvPr/>
        </p:nvSpPr>
        <p:spPr>
          <a:xfrm>
            <a:off x="462826" y="5452700"/>
            <a:ext cx="3716001" cy="546767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629DD1"/>
            </a:solidFill>
            <a:prstDash val="solid"/>
          </a:ln>
          <a:effectLst/>
        </p:spPr>
        <p:txBody>
          <a:bodyPr rtlCol="0" anchor="ctr"/>
          <a:lstStyle/>
          <a:p>
            <a:pPr defTabSz="487695" hangingPunct="1">
              <a:defRPr/>
            </a:pPr>
            <a:r>
              <a:rPr lang="pt-PT" sz="1920" b="1" i="1" kern="1200" dirty="0">
                <a:solidFill>
                  <a:prstClr val="black"/>
                </a:solidFill>
                <a:ea typeface="+mn-ea"/>
                <a:cs typeface="+mn-cs"/>
              </a:rPr>
              <a:t>Solicitar Disponibilidade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3B764D9-5E0F-415B-90FF-C95E53A1CACA}"/>
              </a:ext>
            </a:extLst>
          </p:cNvPr>
          <p:cNvSpPr/>
          <p:nvPr/>
        </p:nvSpPr>
        <p:spPr>
          <a:xfrm>
            <a:off x="508000" y="7679146"/>
            <a:ext cx="3716001" cy="546767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629DD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876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920" b="1" i="1" kern="1200" dirty="0">
                <a:solidFill>
                  <a:prstClr val="black"/>
                </a:solidFill>
                <a:ea typeface="+mn-ea"/>
                <a:cs typeface="+mn-cs"/>
              </a:rPr>
              <a:t>Solicitar Entrega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0841E9A-B3D7-4665-AB74-0CAB2B196895}"/>
              </a:ext>
            </a:extLst>
          </p:cNvPr>
          <p:cNvSpPr/>
          <p:nvPr/>
        </p:nvSpPr>
        <p:spPr>
          <a:xfrm>
            <a:off x="462826" y="3472625"/>
            <a:ext cx="3716001" cy="546767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629DD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876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92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Ler Coordenadas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4E89B5-481B-4913-A9CC-F6B609682A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1" b="41894"/>
          <a:stretch/>
        </p:blipFill>
        <p:spPr>
          <a:xfrm>
            <a:off x="4411272" y="3308902"/>
            <a:ext cx="7640120" cy="183410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1" name="Retângulo 40">
            <a:extLst>
              <a:ext uri="{FF2B5EF4-FFF2-40B4-BE49-F238E27FC236}">
                <a16:creationId xmlns:a16="http://schemas.microsoft.com/office/drawing/2014/main" id="{BDE47B1F-5B92-4EA7-8D50-688F68DD5D8C}"/>
              </a:ext>
            </a:extLst>
          </p:cNvPr>
          <p:cNvSpPr/>
          <p:nvPr/>
        </p:nvSpPr>
        <p:spPr>
          <a:xfrm>
            <a:off x="471035" y="6000400"/>
            <a:ext cx="3741555" cy="1317064"/>
          </a:xfrm>
          <a:prstGeom prst="rect">
            <a:avLst/>
          </a:prstGeom>
          <a:solidFill>
            <a:srgbClr val="FB9A39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t"/>
          <a:lstStyle/>
          <a:p>
            <a:pPr algn="l" defTabSz="487695" hangingPunct="1">
              <a:defRPr/>
            </a:pP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Aguarda mensagem tipo </a:t>
            </a:r>
            <a:r>
              <a:rPr lang="pt-PT" sz="2000" b="1" kern="1200" dirty="0">
                <a:solidFill>
                  <a:prstClr val="black"/>
                </a:solidFill>
                <a:latin typeface="Tw Cen MT" panose="020B0602020104020603"/>
              </a:rPr>
              <a:t>REQUEST</a:t>
            </a: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 e com produto existente;</a:t>
            </a:r>
          </a:p>
          <a:p>
            <a:pPr algn="l" defTabSz="487695" hangingPunct="1">
              <a:defRPr/>
            </a:pP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Verifica na </a:t>
            </a:r>
            <a:r>
              <a:rPr lang="pt-PT" sz="2000" kern="1200" dirty="0" err="1">
                <a:solidFill>
                  <a:prstClr val="black"/>
                </a:solidFill>
                <a:latin typeface="Tw Cen MT" panose="020B0602020104020603"/>
              </a:rPr>
              <a:t>DFService</a:t>
            </a: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 e solicita disponibilidade (</a:t>
            </a:r>
            <a:r>
              <a:rPr lang="pt-PT" sz="2000" b="1" kern="1200" dirty="0">
                <a:solidFill>
                  <a:prstClr val="black"/>
                </a:solidFill>
                <a:latin typeface="Tw Cen MT" panose="020B0602020104020603"/>
              </a:rPr>
              <a:t>CFP</a:t>
            </a: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).</a:t>
            </a:r>
          </a:p>
          <a:p>
            <a:pPr algn="l" defTabSz="487695" hangingPunct="1">
              <a:defRPr/>
            </a:pPr>
            <a:endParaRPr lang="pt-PT" sz="2000" kern="1200" dirty="0">
              <a:solidFill>
                <a:prstClr val="black"/>
              </a:solidFill>
              <a:latin typeface="Tw Cen MT" panose="020B0602020104020603"/>
            </a:endParaRPr>
          </a:p>
          <a:p>
            <a:pPr marL="0" marR="0" lvl="0" indent="0" defTabSz="4876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92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58591C4-FCD5-40F6-A91E-3D85EF50A34E}"/>
              </a:ext>
            </a:extLst>
          </p:cNvPr>
          <p:cNvSpPr/>
          <p:nvPr/>
        </p:nvSpPr>
        <p:spPr>
          <a:xfrm>
            <a:off x="508000" y="8228369"/>
            <a:ext cx="3741555" cy="1318077"/>
          </a:xfrm>
          <a:prstGeom prst="rect">
            <a:avLst/>
          </a:prstGeom>
          <a:solidFill>
            <a:srgbClr val="FB9A39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t"/>
          <a:lstStyle/>
          <a:p>
            <a:pPr algn="l" defTabSz="487695" hangingPunct="1">
              <a:defRPr/>
            </a:pP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Aguarda mensagem tipo </a:t>
            </a:r>
            <a:r>
              <a:rPr lang="pt-PT" sz="2000" b="1" kern="1200" dirty="0">
                <a:solidFill>
                  <a:prstClr val="black"/>
                </a:solidFill>
                <a:latin typeface="Tw Cen MT" panose="020B0602020104020603"/>
              </a:rPr>
              <a:t>INFORM</a:t>
            </a: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 e com palavra “</a:t>
            </a:r>
            <a:r>
              <a:rPr lang="pt-PT" sz="2000" b="1" kern="1200" dirty="0" err="1">
                <a:solidFill>
                  <a:prstClr val="black"/>
                </a:solidFill>
                <a:latin typeface="Tw Cen MT" panose="020B0602020104020603"/>
              </a:rPr>
              <a:t>disponivel</a:t>
            </a: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”</a:t>
            </a:r>
            <a:r>
              <a:rPr lang="pt-PT" sz="2000" b="1" kern="1200" dirty="0">
                <a:solidFill>
                  <a:prstClr val="black"/>
                </a:solidFill>
                <a:latin typeface="Tw Cen MT" panose="020B0602020104020603"/>
              </a:rPr>
              <a:t>;</a:t>
            </a:r>
          </a:p>
          <a:p>
            <a:pPr algn="l" defTabSz="487695" hangingPunct="1">
              <a:defRPr/>
            </a:pP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Calcula a menor distância;</a:t>
            </a:r>
          </a:p>
          <a:p>
            <a:pPr algn="l" defTabSz="487695" hangingPunct="1">
              <a:defRPr/>
            </a:pPr>
            <a:r>
              <a:rPr lang="pt-PT" sz="2000" kern="1200" dirty="0">
                <a:solidFill>
                  <a:prstClr val="black"/>
                </a:solidFill>
                <a:latin typeface="Tw Cen MT" panose="020B0602020104020603"/>
              </a:rPr>
              <a:t>Requisita o produto à farmácia.</a:t>
            </a:r>
          </a:p>
          <a:p>
            <a:pPr algn="l" defTabSz="487695" hangingPunct="1">
              <a:defRPr/>
            </a:pPr>
            <a:endParaRPr lang="pt-PT" sz="2000" kern="1200" dirty="0">
              <a:solidFill>
                <a:prstClr val="black"/>
              </a:solidFill>
              <a:latin typeface="Tw Cen MT" panose="020B0602020104020603"/>
            </a:endParaRPr>
          </a:p>
          <a:p>
            <a:pPr marL="0" marR="0" lvl="0" indent="0" defTabSz="4876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92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FFD8065-B895-4654-BF38-070631BBC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271" y="5281074"/>
            <a:ext cx="7640119" cy="22337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91E6FCA-265A-4EE9-AF12-B5C28F805B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8" r="16988"/>
          <a:stretch/>
        </p:blipFill>
        <p:spPr>
          <a:xfrm>
            <a:off x="4411272" y="7584296"/>
            <a:ext cx="7640118" cy="204512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497469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todologia CRISP-D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Interface</a:t>
            </a:r>
            <a:endParaRPr dirty="0"/>
          </a:p>
        </p:txBody>
      </p:sp>
      <p:pic>
        <p:nvPicPr>
          <p:cNvPr id="149" name="Imagem" descr="Imag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4" y="718289"/>
            <a:ext cx="1780331" cy="138282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2FB3B0-3017-48C7-9996-92506C53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2399472"/>
            <a:ext cx="11988800" cy="909430"/>
          </a:xfrm>
        </p:spPr>
        <p:txBody>
          <a:bodyPr>
            <a:normAutofit/>
          </a:bodyPr>
          <a:lstStyle/>
          <a:p>
            <a:r>
              <a:rPr lang="pt-PT" sz="2600" dirty="0"/>
              <a:t>Esquema Geral do Comportamento </a:t>
            </a:r>
            <a:r>
              <a:rPr lang="pt-PT" sz="2600" b="1" dirty="0" err="1"/>
              <a:t>CalcularMetricas</a:t>
            </a:r>
            <a:r>
              <a:rPr lang="pt-PT" sz="2600" dirty="0"/>
              <a:t> (</a:t>
            </a:r>
            <a:r>
              <a:rPr lang="pt-PT" sz="2600" dirty="0" err="1"/>
              <a:t>TickerBehaviour</a:t>
            </a:r>
            <a:r>
              <a:rPr lang="pt-PT" sz="2600" dirty="0"/>
              <a:t>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C2CFAD6-D4B5-400F-ADFC-37F3E76DAC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91"/>
          <a:stretch/>
        </p:blipFill>
        <p:spPr>
          <a:xfrm>
            <a:off x="633757" y="3046033"/>
            <a:ext cx="9086850" cy="366153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2BC4B67-21AE-4B0D-9128-55E81AABD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94" y="6956563"/>
            <a:ext cx="84867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043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432</Words>
  <Application>Microsoft Office PowerPoint</Application>
  <PresentationFormat>Personalizados</PresentationFormat>
  <Paragraphs>150</Paragraphs>
  <Slides>19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7" baseType="lpstr">
      <vt:lpstr>Arial</vt:lpstr>
      <vt:lpstr>Bodoni SvtyTwo ITC TT-Book</vt:lpstr>
      <vt:lpstr>Helvetica</vt:lpstr>
      <vt:lpstr>Helvetica Neue</vt:lpstr>
      <vt:lpstr>Palatino</vt:lpstr>
      <vt:lpstr>Tw Cen MT</vt:lpstr>
      <vt:lpstr>Zapf Dingbats</vt:lpstr>
      <vt:lpstr>New_Template4</vt:lpstr>
      <vt:lpstr>Trabalho Prático Agentes e Sistemas Multiagente</vt:lpstr>
      <vt:lpstr>Tópicos</vt:lpstr>
      <vt:lpstr>Contextualização</vt:lpstr>
      <vt:lpstr>Diagrama de Classes</vt:lpstr>
      <vt:lpstr>Diagrama de Sequência</vt:lpstr>
      <vt:lpstr>Diagramas de Estado</vt:lpstr>
      <vt:lpstr>Main Container</vt:lpstr>
      <vt:lpstr>Interface</vt:lpstr>
      <vt:lpstr>Interface</vt:lpstr>
      <vt:lpstr>Gestor</vt:lpstr>
      <vt:lpstr>Gestor</vt:lpstr>
      <vt:lpstr>Gestor</vt:lpstr>
      <vt:lpstr>Cidadão</vt:lpstr>
      <vt:lpstr>   Transportador e Stocker</vt:lpstr>
      <vt:lpstr>Produto</vt:lpstr>
      <vt:lpstr>Demonstrações</vt:lpstr>
      <vt:lpstr>Demonstrações</vt:lpstr>
      <vt:lpstr>JFreeChart</vt:lpstr>
      <vt:lpstr>JFreeChart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Estabelecimento de Índices de Bem-Estar para Sistemas Clínicos</dc:title>
  <dc:creator>AcerUser</dc:creator>
  <cp:lastModifiedBy>Ana Filipa Barros Duarte</cp:lastModifiedBy>
  <cp:revision>51</cp:revision>
  <dcterms:modified xsi:type="dcterms:W3CDTF">2019-06-05T22:43:04Z</dcterms:modified>
</cp:coreProperties>
</file>