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f448cf39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f448cf39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448cf39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f448cf39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f448cf390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f448cf390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f448cf39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f448cf39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f448cf3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f448cf3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homepage for the reservation room</a:t>
            </a:r>
            <a:endParaRPr/>
          </a:p>
          <a:p>
            <a:pPr indent="0" lvl="0" marL="0" rtl="0" algn="l">
              <a:spcBef>
                <a:spcPts val="0"/>
              </a:spcBef>
              <a:spcAft>
                <a:spcPts val="0"/>
              </a:spcAft>
              <a:buNone/>
            </a:pPr>
            <a:r>
              <a:rPr lang="en"/>
              <a:t>Register first if you don’t have the account</a:t>
            </a:r>
            <a:endParaRPr/>
          </a:p>
          <a:p>
            <a:pPr indent="0" lvl="0" marL="0" rtl="0" algn="l">
              <a:spcBef>
                <a:spcPts val="0"/>
              </a:spcBef>
              <a:spcAft>
                <a:spcPts val="0"/>
              </a:spcAft>
              <a:buNone/>
            </a:pPr>
            <a:r>
              <a:rPr lang="en"/>
              <a:t>Then login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448cf39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448cf39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page after login and you can see your login name in the top right</a:t>
            </a:r>
            <a:endParaRPr/>
          </a:p>
          <a:p>
            <a:pPr indent="0" lvl="0" marL="0" rtl="0" algn="l">
              <a:spcBef>
                <a:spcPts val="0"/>
              </a:spcBef>
              <a:spcAft>
                <a:spcPts val="0"/>
              </a:spcAft>
              <a:buNone/>
            </a:pPr>
            <a:r>
              <a:rPr lang="en"/>
              <a:t>And then of course you can start booking a room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448cf39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448cf39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f448cf3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f448cf3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448cf39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448cf39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 of the reservation can be changed according to the purpose of the reservation room</a:t>
            </a:r>
            <a:endParaRPr/>
          </a:p>
          <a:p>
            <a:pPr indent="0" lvl="0" marL="0" rtl="0" algn="l">
              <a:spcBef>
                <a:spcPts val="0"/>
              </a:spcBef>
              <a:spcAft>
                <a:spcPts val="0"/>
              </a:spcAft>
              <a:buNone/>
            </a:pPr>
            <a:r>
              <a:rPr lang="en"/>
              <a:t>You also can add any additional requirement to the message and </a:t>
            </a:r>
            <a:r>
              <a:rPr lang="en"/>
              <a:t>details box</a:t>
            </a:r>
            <a:endParaRPr/>
          </a:p>
          <a:p>
            <a:pPr indent="0" lvl="0" marL="0" rtl="0" algn="l">
              <a:spcBef>
                <a:spcPts val="0"/>
              </a:spcBef>
              <a:spcAft>
                <a:spcPts val="0"/>
              </a:spcAft>
              <a:buNone/>
            </a:pPr>
            <a:r>
              <a:rPr lang="en"/>
              <a:t>There are 5 room that you can book</a:t>
            </a:r>
            <a:endParaRPr/>
          </a:p>
          <a:p>
            <a:pPr indent="0" lvl="0" marL="0" rtl="0" algn="l">
              <a:spcBef>
                <a:spcPts val="0"/>
              </a:spcBef>
              <a:spcAft>
                <a:spcPts val="0"/>
              </a:spcAft>
              <a:buNone/>
            </a:pPr>
            <a:r>
              <a:rPr lang="en"/>
              <a:t>Participants can be search by name but for those who haven’t register an account yet cannot be invited to the meeting</a:t>
            </a:r>
            <a:endParaRPr/>
          </a:p>
          <a:p>
            <a:pPr indent="0" lvl="0" marL="0" rtl="0" algn="l">
              <a:spcBef>
                <a:spcPts val="0"/>
              </a:spcBef>
              <a:spcAft>
                <a:spcPts val="0"/>
              </a:spcAft>
              <a:buNone/>
            </a:pPr>
            <a:r>
              <a:rPr lang="en"/>
              <a:t>Then set the date and time of the meeting</a:t>
            </a:r>
            <a:endParaRPr/>
          </a:p>
          <a:p>
            <a:pPr indent="0" lvl="0" marL="0" rtl="0" algn="l">
              <a:spcBef>
                <a:spcPts val="0"/>
              </a:spcBef>
              <a:spcAft>
                <a:spcPts val="0"/>
              </a:spcAft>
              <a:buNone/>
            </a:pPr>
            <a:r>
              <a:rPr lang="en"/>
              <a:t>If any participant have another meeting that need to attend and you also choose the same time for the meeting the system will warning you. For example, another participant have an appointment in jan 22 at 1 to 3 o’clock and you make an appointment at 2 to 4 o’clock, resulting the system warning that one of your participant have another meeting to attend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f448cf39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f448cf39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page show all the reservation that are already being reserve</a:t>
            </a:r>
            <a:endParaRPr/>
          </a:p>
          <a:p>
            <a:pPr indent="0" lvl="0" marL="0" rtl="0" algn="l">
              <a:spcBef>
                <a:spcPts val="0"/>
              </a:spcBef>
              <a:spcAft>
                <a:spcPts val="0"/>
              </a:spcAft>
              <a:buNone/>
            </a:pPr>
            <a:r>
              <a:rPr lang="en"/>
              <a:t>And if there are any change of the reservation it also can be edit in this page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f448cf390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f448cf390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page you can edit if there is any new </a:t>
            </a:r>
            <a:r>
              <a:rPr lang="en"/>
              <a:t>participant</a:t>
            </a:r>
            <a:r>
              <a:rPr lang="en"/>
              <a:t> that wanted to be add</a:t>
            </a:r>
            <a:endParaRPr/>
          </a:p>
          <a:p>
            <a:pPr indent="0" lvl="0" marL="0" rtl="0" algn="l">
              <a:spcBef>
                <a:spcPts val="0"/>
              </a:spcBef>
              <a:spcAft>
                <a:spcPts val="0"/>
              </a:spcAft>
              <a:buNone/>
            </a:pPr>
            <a:r>
              <a:rPr lang="en"/>
              <a:t>Or there are any participants that have something important to deal with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448cf390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448cf390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30525" y="2075850"/>
            <a:ext cx="8520600" cy="99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700"/>
              <a:t>Virtual Room</a:t>
            </a:r>
            <a:br>
              <a:rPr lang="en" sz="3700"/>
            </a:br>
            <a:r>
              <a:rPr lang="en" sz="3700"/>
              <a:t> Reservation Assistant</a:t>
            </a:r>
            <a:endParaRPr sz="3700"/>
          </a:p>
        </p:txBody>
      </p:sp>
      <p:sp>
        <p:nvSpPr>
          <p:cNvPr id="63" name="Google Shape;63;p13"/>
          <p:cNvSpPr txBox="1"/>
          <p:nvPr>
            <p:ph idx="1" type="subTitle"/>
          </p:nvPr>
        </p:nvSpPr>
        <p:spPr>
          <a:xfrm>
            <a:off x="5447125" y="2518250"/>
            <a:ext cx="3504000" cy="25284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sz="1800"/>
              <a:t>By ： </a:t>
            </a:r>
            <a:r>
              <a:rPr lang="en" sz="1800"/>
              <a:t>Group 21</a:t>
            </a:r>
            <a:endParaRPr sz="1800"/>
          </a:p>
          <a:p>
            <a:pPr indent="0" lvl="0" marL="457200" rtl="0" algn="r">
              <a:lnSpc>
                <a:spcPct val="150000"/>
              </a:lnSpc>
              <a:spcBef>
                <a:spcPts val="0"/>
              </a:spcBef>
              <a:spcAft>
                <a:spcPts val="0"/>
              </a:spcAft>
              <a:buNone/>
            </a:pPr>
            <a:r>
              <a:rPr lang="en" sz="1800">
                <a:latin typeface="Times New Roman"/>
                <a:ea typeface="Times New Roman"/>
                <a:cs typeface="Times New Roman"/>
                <a:sym typeface="Times New Roman"/>
              </a:rPr>
              <a:t>李柏賢 B10815007 </a:t>
            </a:r>
            <a:endParaRPr sz="1800">
              <a:latin typeface="Times New Roman"/>
              <a:ea typeface="Times New Roman"/>
              <a:cs typeface="Times New Roman"/>
              <a:sym typeface="Times New Roman"/>
            </a:endParaRPr>
          </a:p>
          <a:p>
            <a:pPr indent="0" lvl="0" marL="457200" rtl="0" algn="r">
              <a:lnSpc>
                <a:spcPct val="150000"/>
              </a:lnSpc>
              <a:spcBef>
                <a:spcPts val="0"/>
              </a:spcBef>
              <a:spcAft>
                <a:spcPts val="0"/>
              </a:spcAft>
              <a:buNone/>
            </a:pPr>
            <a:r>
              <a:rPr lang="en" sz="1800">
                <a:latin typeface="Times New Roman"/>
                <a:ea typeface="Times New Roman"/>
                <a:cs typeface="Times New Roman"/>
                <a:sym typeface="Times New Roman"/>
              </a:rPr>
              <a:t>羅翡幸 B10815009</a:t>
            </a:r>
            <a:endParaRPr sz="1800">
              <a:latin typeface="Times New Roman"/>
              <a:ea typeface="Times New Roman"/>
              <a:cs typeface="Times New Roman"/>
              <a:sym typeface="Times New Roman"/>
            </a:endParaRPr>
          </a:p>
          <a:p>
            <a:pPr indent="0" lvl="0" marL="457200" rtl="0" algn="r">
              <a:lnSpc>
                <a:spcPct val="150000"/>
              </a:lnSpc>
              <a:spcBef>
                <a:spcPts val="0"/>
              </a:spcBef>
              <a:spcAft>
                <a:spcPts val="0"/>
              </a:spcAft>
              <a:buNone/>
            </a:pPr>
            <a:r>
              <a:rPr lang="en" sz="1800">
                <a:latin typeface="Times New Roman"/>
                <a:ea typeface="Times New Roman"/>
                <a:cs typeface="Times New Roman"/>
                <a:sym typeface="Times New Roman"/>
              </a:rPr>
              <a:t>葉小婷 B10815011</a:t>
            </a:r>
            <a:endParaRPr sz="1800">
              <a:latin typeface="Times New Roman"/>
              <a:ea typeface="Times New Roman"/>
              <a:cs typeface="Times New Roman"/>
              <a:sym typeface="Times New Roman"/>
            </a:endParaRPr>
          </a:p>
          <a:p>
            <a:pPr indent="0" lvl="0" marL="457200" rtl="0" algn="r">
              <a:lnSpc>
                <a:spcPct val="150000"/>
              </a:lnSpc>
              <a:spcBef>
                <a:spcPts val="0"/>
              </a:spcBef>
              <a:spcAft>
                <a:spcPts val="0"/>
              </a:spcAft>
              <a:buNone/>
            </a:pPr>
            <a:r>
              <a:rPr lang="en" sz="1800">
                <a:latin typeface="Times New Roman"/>
                <a:ea typeface="Times New Roman"/>
                <a:cs typeface="Times New Roman"/>
                <a:sym typeface="Times New Roman"/>
              </a:rPr>
              <a:t>范恩琪 B10815013</a:t>
            </a:r>
            <a:endParaRPr sz="1800">
              <a:latin typeface="Times New Roman"/>
              <a:ea typeface="Times New Roman"/>
              <a:cs typeface="Times New Roman"/>
              <a:sym typeface="Times New Roman"/>
            </a:endParaRPr>
          </a:p>
          <a:p>
            <a:pPr indent="0" lvl="0" marL="457200" rtl="0" algn="r">
              <a:lnSpc>
                <a:spcPct val="150000"/>
              </a:lnSpc>
              <a:spcBef>
                <a:spcPts val="0"/>
              </a:spcBef>
              <a:spcAft>
                <a:spcPts val="0"/>
              </a:spcAft>
              <a:buNone/>
            </a:pPr>
            <a:r>
              <a:rPr lang="en" sz="1800">
                <a:latin typeface="Times New Roman"/>
                <a:ea typeface="Times New Roman"/>
                <a:cs typeface="Times New Roman"/>
                <a:sym typeface="Times New Roman"/>
              </a:rPr>
              <a:t>施佳妘 B10815014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1229100" y="4403425"/>
            <a:ext cx="6685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for checking </a:t>
            </a:r>
            <a:r>
              <a:rPr b="1" lang="en">
                <a:latin typeface="Open Sans"/>
                <a:ea typeface="Open Sans"/>
                <a:cs typeface="Open Sans"/>
                <a:sym typeface="Open Sans"/>
              </a:rPr>
              <a:t>room reservation status</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Shows the timetable of each room’s availability for the selected date</a:t>
            </a:r>
            <a:endParaRPr>
              <a:latin typeface="Open Sans"/>
              <a:ea typeface="Open Sans"/>
              <a:cs typeface="Open Sans"/>
              <a:sym typeface="Open Sans"/>
            </a:endParaRPr>
          </a:p>
        </p:txBody>
      </p:sp>
      <p:pic>
        <p:nvPicPr>
          <p:cNvPr id="133" name="Google Shape;133;p22"/>
          <p:cNvPicPr preferRelativeResize="0"/>
          <p:nvPr/>
        </p:nvPicPr>
        <p:blipFill>
          <a:blip r:embed="rId3">
            <a:alphaModFix/>
          </a:blip>
          <a:stretch>
            <a:fillRect/>
          </a:stretch>
        </p:blipFill>
        <p:spPr>
          <a:xfrm>
            <a:off x="1030050" y="861325"/>
            <a:ext cx="7083912" cy="3512076"/>
          </a:xfrm>
          <a:prstGeom prst="rect">
            <a:avLst/>
          </a:prstGeom>
          <a:noFill/>
          <a:ln>
            <a:noFill/>
          </a:ln>
        </p:spPr>
      </p:pic>
      <p:sp>
        <p:nvSpPr>
          <p:cNvPr id="134" name="Google Shape;134;p22"/>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Room Status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710475" y="44330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0" name="Google Shape;140;p23"/>
          <p:cNvSpPr txBox="1"/>
          <p:nvPr/>
        </p:nvSpPr>
        <p:spPr>
          <a:xfrm>
            <a:off x="813750" y="3838425"/>
            <a:ext cx="71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870763" y="855275"/>
            <a:ext cx="7071584" cy="3501551"/>
          </a:xfrm>
          <a:prstGeom prst="rect">
            <a:avLst/>
          </a:prstGeom>
          <a:noFill/>
          <a:ln>
            <a:noFill/>
          </a:ln>
        </p:spPr>
      </p:pic>
      <p:sp>
        <p:nvSpPr>
          <p:cNvPr id="142" name="Google Shape;142;p23"/>
          <p:cNvSpPr txBox="1"/>
          <p:nvPr/>
        </p:nvSpPr>
        <p:spPr>
          <a:xfrm>
            <a:off x="452300" y="4433025"/>
            <a:ext cx="869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to check the </a:t>
            </a:r>
            <a:r>
              <a:rPr b="1" lang="en">
                <a:latin typeface="Open Sans"/>
                <a:ea typeface="Open Sans"/>
                <a:cs typeface="Open Sans"/>
                <a:sym typeface="Open Sans"/>
              </a:rPr>
              <a:t>user’s profile</a:t>
            </a:r>
            <a:r>
              <a:rPr lang="en">
                <a:latin typeface="Open Sans"/>
                <a:ea typeface="Open Sans"/>
                <a:cs typeface="Open Sans"/>
                <a:sym typeface="Open Sans"/>
              </a:rPr>
              <a:t>, all reservation history is visible (ongoing, upcoming, expired)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Button option to delete account</a:t>
            </a:r>
            <a:endParaRPr>
              <a:latin typeface="Open Sans"/>
              <a:ea typeface="Open Sans"/>
              <a:cs typeface="Open Sans"/>
              <a:sym typeface="Open Sans"/>
            </a:endParaRPr>
          </a:p>
        </p:txBody>
      </p:sp>
      <p:sp>
        <p:nvSpPr>
          <p:cNvPr id="143" name="Google Shape;143;p23"/>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Profile</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Email Screenshots</a:t>
            </a:r>
            <a:endParaRPr sz="3500"/>
          </a:p>
        </p:txBody>
      </p:sp>
      <p:pic>
        <p:nvPicPr>
          <p:cNvPr id="149" name="Google Shape;149;p24"/>
          <p:cNvPicPr preferRelativeResize="0"/>
          <p:nvPr/>
        </p:nvPicPr>
        <p:blipFill>
          <a:blip r:embed="rId3">
            <a:alphaModFix/>
          </a:blip>
          <a:stretch>
            <a:fillRect/>
          </a:stretch>
        </p:blipFill>
        <p:spPr>
          <a:xfrm>
            <a:off x="311700" y="1147226"/>
            <a:ext cx="4827149" cy="2551498"/>
          </a:xfrm>
          <a:prstGeom prst="rect">
            <a:avLst/>
          </a:prstGeom>
          <a:noFill/>
          <a:ln cap="flat" cmpd="sng" w="9525">
            <a:solidFill>
              <a:schemeClr val="lt2"/>
            </a:solidFill>
            <a:prstDash val="solid"/>
            <a:round/>
            <a:headEnd len="sm" w="sm" type="none"/>
            <a:tailEnd len="sm" w="sm" type="none"/>
          </a:ln>
        </p:spPr>
      </p:pic>
      <p:pic>
        <p:nvPicPr>
          <p:cNvPr id="150" name="Google Shape;150;p24"/>
          <p:cNvPicPr preferRelativeResize="0"/>
          <p:nvPr/>
        </p:nvPicPr>
        <p:blipFill>
          <a:blip r:embed="rId4">
            <a:alphaModFix/>
          </a:blip>
          <a:stretch>
            <a:fillRect/>
          </a:stretch>
        </p:blipFill>
        <p:spPr>
          <a:xfrm>
            <a:off x="4572000" y="1718225"/>
            <a:ext cx="4345101" cy="2360550"/>
          </a:xfrm>
          <a:prstGeom prst="rect">
            <a:avLst/>
          </a:prstGeom>
          <a:noFill/>
          <a:ln cap="flat" cmpd="sng" w="9525">
            <a:solidFill>
              <a:schemeClr val="lt2"/>
            </a:solidFill>
            <a:prstDash val="solid"/>
            <a:round/>
            <a:headEnd len="sm" w="sm" type="none"/>
            <a:tailEnd len="sm" w="sm" type="none"/>
          </a:ln>
        </p:spPr>
      </p:pic>
      <p:sp>
        <p:nvSpPr>
          <p:cNvPr id="151" name="Google Shape;151;p24"/>
          <p:cNvSpPr txBox="1"/>
          <p:nvPr/>
        </p:nvSpPr>
        <p:spPr>
          <a:xfrm>
            <a:off x="556850" y="3698725"/>
            <a:ext cx="370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Reservation </a:t>
            </a:r>
            <a:r>
              <a:rPr b="1" lang="en">
                <a:latin typeface="Open Sans"/>
                <a:ea typeface="Open Sans"/>
                <a:cs typeface="Open Sans"/>
                <a:sym typeface="Open Sans"/>
              </a:rPr>
              <a:t>Booking </a:t>
            </a:r>
            <a:r>
              <a:rPr lang="en">
                <a:latin typeface="Open Sans"/>
                <a:ea typeface="Open Sans"/>
                <a:cs typeface="Open Sans"/>
                <a:sym typeface="Open Sans"/>
              </a:rPr>
              <a:t>email sent to </a:t>
            </a:r>
            <a:r>
              <a:rPr b="1" lang="en">
                <a:latin typeface="Open Sans"/>
                <a:ea typeface="Open Sans"/>
                <a:cs typeface="Open Sans"/>
                <a:sym typeface="Open Sans"/>
              </a:rPr>
              <a:t>Host</a:t>
            </a:r>
            <a:endParaRPr>
              <a:latin typeface="Open Sans"/>
              <a:ea typeface="Open Sans"/>
              <a:cs typeface="Open Sans"/>
              <a:sym typeface="Open Sans"/>
            </a:endParaRPr>
          </a:p>
        </p:txBody>
      </p:sp>
      <p:sp>
        <p:nvSpPr>
          <p:cNvPr id="152" name="Google Shape;152;p24"/>
          <p:cNvSpPr txBox="1"/>
          <p:nvPr/>
        </p:nvSpPr>
        <p:spPr>
          <a:xfrm>
            <a:off x="4572050" y="4078775"/>
            <a:ext cx="434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Reservation </a:t>
            </a:r>
            <a:r>
              <a:rPr b="1" lang="en">
                <a:latin typeface="Open Sans"/>
                <a:ea typeface="Open Sans"/>
                <a:cs typeface="Open Sans"/>
                <a:sym typeface="Open Sans"/>
              </a:rPr>
              <a:t>Invitation </a:t>
            </a:r>
            <a:r>
              <a:rPr lang="en">
                <a:latin typeface="Open Sans"/>
                <a:ea typeface="Open Sans"/>
                <a:cs typeface="Open Sans"/>
                <a:sym typeface="Open Sans"/>
              </a:rPr>
              <a:t>email sent to </a:t>
            </a:r>
            <a:r>
              <a:rPr b="1" lang="en">
                <a:latin typeface="Open Sans"/>
                <a:ea typeface="Open Sans"/>
                <a:cs typeface="Open Sans"/>
                <a:sym typeface="Open Sans"/>
              </a:rPr>
              <a:t>Participant</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Email Screenshots</a:t>
            </a:r>
            <a:endParaRPr sz="3500"/>
          </a:p>
        </p:txBody>
      </p:sp>
      <p:pic>
        <p:nvPicPr>
          <p:cNvPr id="158" name="Google Shape;158;p25"/>
          <p:cNvPicPr preferRelativeResize="0"/>
          <p:nvPr/>
        </p:nvPicPr>
        <p:blipFill>
          <a:blip r:embed="rId3">
            <a:alphaModFix/>
          </a:blip>
          <a:stretch>
            <a:fillRect/>
          </a:stretch>
        </p:blipFill>
        <p:spPr>
          <a:xfrm>
            <a:off x="399467" y="1147225"/>
            <a:ext cx="3773166" cy="2551500"/>
          </a:xfrm>
          <a:prstGeom prst="rect">
            <a:avLst/>
          </a:prstGeom>
          <a:noFill/>
          <a:ln cap="flat" cmpd="sng" w="9525">
            <a:solidFill>
              <a:schemeClr val="lt2"/>
            </a:solidFill>
            <a:prstDash val="solid"/>
            <a:round/>
            <a:headEnd len="sm" w="sm" type="none"/>
            <a:tailEnd len="sm" w="sm" type="none"/>
          </a:ln>
        </p:spPr>
      </p:pic>
      <p:pic>
        <p:nvPicPr>
          <p:cNvPr id="159" name="Google Shape;159;p25"/>
          <p:cNvPicPr preferRelativeResize="0"/>
          <p:nvPr/>
        </p:nvPicPr>
        <p:blipFill>
          <a:blip r:embed="rId4">
            <a:alphaModFix/>
          </a:blip>
          <a:stretch>
            <a:fillRect/>
          </a:stretch>
        </p:blipFill>
        <p:spPr>
          <a:xfrm>
            <a:off x="4572000" y="1236689"/>
            <a:ext cx="4072126" cy="2670125"/>
          </a:xfrm>
          <a:prstGeom prst="rect">
            <a:avLst/>
          </a:prstGeom>
          <a:noFill/>
          <a:ln cap="flat" cmpd="sng" w="9525">
            <a:solidFill>
              <a:schemeClr val="lt2"/>
            </a:solidFill>
            <a:prstDash val="solid"/>
            <a:round/>
            <a:headEnd len="sm" w="sm" type="none"/>
            <a:tailEnd len="sm" w="sm" type="none"/>
          </a:ln>
        </p:spPr>
      </p:pic>
      <p:sp>
        <p:nvSpPr>
          <p:cNvPr id="160" name="Google Shape;160;p25"/>
          <p:cNvSpPr txBox="1"/>
          <p:nvPr/>
        </p:nvSpPr>
        <p:spPr>
          <a:xfrm>
            <a:off x="434450" y="3698725"/>
            <a:ext cx="370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Reservation </a:t>
            </a:r>
            <a:r>
              <a:rPr b="1" lang="en">
                <a:latin typeface="Open Sans"/>
                <a:ea typeface="Open Sans"/>
                <a:cs typeface="Open Sans"/>
                <a:sym typeface="Open Sans"/>
              </a:rPr>
              <a:t>Cancelation </a:t>
            </a:r>
            <a:r>
              <a:rPr lang="en">
                <a:latin typeface="Open Sans"/>
                <a:ea typeface="Open Sans"/>
                <a:cs typeface="Open Sans"/>
                <a:sym typeface="Open Sans"/>
              </a:rPr>
              <a:t>email</a:t>
            </a:r>
            <a:endParaRPr>
              <a:latin typeface="Open Sans"/>
              <a:ea typeface="Open Sans"/>
              <a:cs typeface="Open Sans"/>
              <a:sym typeface="Open Sans"/>
            </a:endParaRPr>
          </a:p>
        </p:txBody>
      </p:sp>
      <p:sp>
        <p:nvSpPr>
          <p:cNvPr id="161" name="Google Shape;161;p25"/>
          <p:cNvSpPr txBox="1"/>
          <p:nvPr/>
        </p:nvSpPr>
        <p:spPr>
          <a:xfrm>
            <a:off x="4756463" y="3906825"/>
            <a:ext cx="370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Email sent to </a:t>
            </a:r>
            <a:r>
              <a:rPr b="1" lang="en">
                <a:latin typeface="Open Sans"/>
                <a:ea typeface="Open Sans"/>
                <a:cs typeface="Open Sans"/>
                <a:sym typeface="Open Sans"/>
              </a:rPr>
              <a:t>disinvited </a:t>
            </a:r>
            <a:r>
              <a:rPr lang="en">
                <a:latin typeface="Open Sans"/>
                <a:ea typeface="Open Sans"/>
                <a:cs typeface="Open Sans"/>
                <a:sym typeface="Open Sans"/>
              </a:rPr>
              <a:t>participants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52850" y="1959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00"/>
              <a:t>Home Page</a:t>
            </a:r>
            <a:endParaRPr sz="3500"/>
          </a:p>
        </p:txBody>
      </p:sp>
      <p:pic>
        <p:nvPicPr>
          <p:cNvPr id="69" name="Google Shape;69;p14"/>
          <p:cNvPicPr preferRelativeResize="0"/>
          <p:nvPr/>
        </p:nvPicPr>
        <p:blipFill>
          <a:blip r:embed="rId3">
            <a:alphaModFix/>
          </a:blip>
          <a:stretch>
            <a:fillRect/>
          </a:stretch>
        </p:blipFill>
        <p:spPr>
          <a:xfrm>
            <a:off x="727650" y="838337"/>
            <a:ext cx="7688699" cy="3597938"/>
          </a:xfrm>
          <a:prstGeom prst="rect">
            <a:avLst/>
          </a:prstGeom>
          <a:noFill/>
          <a:ln>
            <a:noFill/>
          </a:ln>
        </p:spPr>
      </p:pic>
      <p:sp>
        <p:nvSpPr>
          <p:cNvPr id="70" name="Google Shape;70;p14"/>
          <p:cNvSpPr txBox="1"/>
          <p:nvPr/>
        </p:nvSpPr>
        <p:spPr>
          <a:xfrm>
            <a:off x="3414725" y="4543425"/>
            <a:ext cx="28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Home Page when logged out</a:t>
            </a:r>
            <a:endParaRPr>
              <a:latin typeface="Lato"/>
              <a:ea typeface="Lato"/>
              <a:cs typeface="Lato"/>
              <a:sym typeface="Lato"/>
            </a:endParaRPr>
          </a:p>
        </p:txBody>
      </p:sp>
      <p:sp>
        <p:nvSpPr>
          <p:cNvPr id="71" name="Google Shape;71;p14"/>
          <p:cNvSpPr/>
          <p:nvPr/>
        </p:nvSpPr>
        <p:spPr>
          <a:xfrm>
            <a:off x="7446550" y="741872"/>
            <a:ext cx="1046100" cy="64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rotWithShape="1">
          <a:blip r:embed="rId4">
            <a:alphaModFix/>
          </a:blip>
          <a:srcRect b="22618" l="9465" r="7215" t="0"/>
          <a:stretch/>
        </p:blipFill>
        <p:spPr>
          <a:xfrm>
            <a:off x="6256925" y="1628325"/>
            <a:ext cx="2093700" cy="943500"/>
          </a:xfrm>
          <a:prstGeom prst="ellipse">
            <a:avLst/>
          </a:prstGeom>
          <a:noFill/>
          <a:ln cap="flat" cmpd="sng" w="38100">
            <a:solidFill>
              <a:srgbClr val="FF0000"/>
            </a:solidFill>
            <a:prstDash val="solid"/>
            <a:round/>
            <a:headEnd len="sm" w="sm" type="none"/>
            <a:tailEnd len="sm" w="sm" type="none"/>
          </a:ln>
        </p:spPr>
      </p:pic>
      <p:pic>
        <p:nvPicPr>
          <p:cNvPr id="73" name="Google Shape;73;p14"/>
          <p:cNvPicPr preferRelativeResize="0"/>
          <p:nvPr/>
        </p:nvPicPr>
        <p:blipFill rotWithShape="1">
          <a:blip r:embed="rId5">
            <a:alphaModFix/>
          </a:blip>
          <a:srcRect b="29567" l="0" r="0" t="0"/>
          <a:stretch/>
        </p:blipFill>
        <p:spPr>
          <a:xfrm>
            <a:off x="1386875" y="2735075"/>
            <a:ext cx="3439800" cy="714000"/>
          </a:xfrm>
          <a:prstGeom prst="rect">
            <a:avLst/>
          </a:prstGeom>
          <a:noFill/>
          <a:ln cap="flat" cmpd="sng" w="38100">
            <a:solidFill>
              <a:srgbClr val="FF0000"/>
            </a:solidFill>
            <a:prstDash val="solid"/>
            <a:round/>
            <a:headEnd len="sm" w="sm" type="none"/>
            <a:tailEnd len="sm" w="sm" type="none"/>
          </a:ln>
        </p:spPr>
      </p:pic>
      <p:sp>
        <p:nvSpPr>
          <p:cNvPr id="74" name="Google Shape;74;p14"/>
          <p:cNvSpPr/>
          <p:nvPr/>
        </p:nvSpPr>
        <p:spPr>
          <a:xfrm>
            <a:off x="1658025" y="2029625"/>
            <a:ext cx="1258800" cy="40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54500" y="192300"/>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Home Page</a:t>
            </a:r>
            <a:endParaRPr sz="3500"/>
          </a:p>
        </p:txBody>
      </p:sp>
      <p:pic>
        <p:nvPicPr>
          <p:cNvPr id="80" name="Google Shape;80;p15"/>
          <p:cNvPicPr preferRelativeResize="0"/>
          <p:nvPr/>
        </p:nvPicPr>
        <p:blipFill>
          <a:blip r:embed="rId3">
            <a:alphaModFix/>
          </a:blip>
          <a:stretch>
            <a:fillRect/>
          </a:stretch>
        </p:blipFill>
        <p:spPr>
          <a:xfrm>
            <a:off x="727650" y="836861"/>
            <a:ext cx="7688702" cy="3600066"/>
          </a:xfrm>
          <a:prstGeom prst="rect">
            <a:avLst/>
          </a:prstGeom>
          <a:noFill/>
          <a:ln>
            <a:noFill/>
          </a:ln>
        </p:spPr>
      </p:pic>
      <p:sp>
        <p:nvSpPr>
          <p:cNvPr id="81" name="Google Shape;81;p15"/>
          <p:cNvSpPr txBox="1"/>
          <p:nvPr/>
        </p:nvSpPr>
        <p:spPr>
          <a:xfrm>
            <a:off x="3555300" y="4546300"/>
            <a:ext cx="28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Home Page when logged in</a:t>
            </a:r>
            <a:endParaRPr>
              <a:latin typeface="Lato"/>
              <a:ea typeface="Lato"/>
              <a:cs typeface="Lato"/>
              <a:sym typeface="Lato"/>
            </a:endParaRPr>
          </a:p>
        </p:txBody>
      </p:sp>
      <p:sp>
        <p:nvSpPr>
          <p:cNvPr id="82" name="Google Shape;82;p15"/>
          <p:cNvSpPr/>
          <p:nvPr/>
        </p:nvSpPr>
        <p:spPr>
          <a:xfrm>
            <a:off x="7478725" y="727500"/>
            <a:ext cx="1161900" cy="71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rotWithShape="1">
          <a:blip r:embed="rId4">
            <a:alphaModFix/>
          </a:blip>
          <a:srcRect b="48546" l="0" r="0" t="0"/>
          <a:stretch/>
        </p:blipFill>
        <p:spPr>
          <a:xfrm>
            <a:off x="6236725" y="1650477"/>
            <a:ext cx="2403900" cy="1048500"/>
          </a:xfrm>
          <a:prstGeom prst="ellipse">
            <a:avLst/>
          </a:prstGeom>
          <a:noFill/>
          <a:ln cap="flat" cmpd="sng" w="38100">
            <a:solidFill>
              <a:srgbClr val="FF0000"/>
            </a:solidFill>
            <a:prstDash val="solid"/>
            <a:round/>
            <a:headEnd len="sm" w="sm" type="none"/>
            <a:tailEnd len="sm" w="sm" type="none"/>
          </a:ln>
        </p:spPr>
      </p:pic>
      <p:sp>
        <p:nvSpPr>
          <p:cNvPr id="84" name="Google Shape;84;p15"/>
          <p:cNvSpPr/>
          <p:nvPr/>
        </p:nvSpPr>
        <p:spPr>
          <a:xfrm>
            <a:off x="1585425" y="2053825"/>
            <a:ext cx="1258800" cy="40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5"/>
          <p:cNvPicPr preferRelativeResize="0"/>
          <p:nvPr/>
        </p:nvPicPr>
        <p:blipFill>
          <a:blip r:embed="rId5">
            <a:alphaModFix/>
          </a:blip>
          <a:stretch>
            <a:fillRect/>
          </a:stretch>
        </p:blipFill>
        <p:spPr>
          <a:xfrm>
            <a:off x="2061800" y="2776125"/>
            <a:ext cx="2602550" cy="88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Login Page</a:t>
            </a:r>
            <a:endParaRPr sz="3500"/>
          </a:p>
        </p:txBody>
      </p:sp>
      <p:sp>
        <p:nvSpPr>
          <p:cNvPr id="91" name="Google Shape;91;p16"/>
          <p:cNvSpPr txBox="1"/>
          <p:nvPr/>
        </p:nvSpPr>
        <p:spPr>
          <a:xfrm>
            <a:off x="868050" y="3750275"/>
            <a:ext cx="7407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Used for user </a:t>
            </a:r>
            <a:r>
              <a:rPr b="1" lang="en"/>
              <a:t>Login</a:t>
            </a:r>
            <a:endParaRPr b="1"/>
          </a:p>
          <a:p>
            <a:pPr indent="-317500" lvl="0" marL="457200" rtl="0" algn="l">
              <a:spcBef>
                <a:spcPts val="0"/>
              </a:spcBef>
              <a:spcAft>
                <a:spcPts val="0"/>
              </a:spcAft>
              <a:buSzPts val="1400"/>
              <a:buChar char="●"/>
            </a:pPr>
            <a:r>
              <a:rPr lang="en"/>
              <a:t>User can alternatively create/register account page if account hasn’t been made</a:t>
            </a:r>
            <a:endParaRPr/>
          </a:p>
          <a:p>
            <a:pPr indent="-317500" lvl="0" marL="457200" rtl="0" algn="l">
              <a:spcBef>
                <a:spcPts val="0"/>
              </a:spcBef>
              <a:spcAft>
                <a:spcPts val="0"/>
              </a:spcAft>
              <a:buSzPts val="1400"/>
              <a:buChar char="●"/>
            </a:pPr>
            <a:r>
              <a:rPr lang="en"/>
              <a:t>After logged in:</a:t>
            </a:r>
            <a:endParaRPr/>
          </a:p>
          <a:p>
            <a:pPr indent="-317500" lvl="1" marL="914400" rtl="0" algn="l">
              <a:spcBef>
                <a:spcPts val="0"/>
              </a:spcBef>
              <a:spcAft>
                <a:spcPts val="0"/>
              </a:spcAft>
              <a:buSzPts val="1400"/>
              <a:buChar char="○"/>
            </a:pPr>
            <a:r>
              <a:rPr lang="en"/>
              <a:t>‘</a:t>
            </a:r>
            <a:r>
              <a:rPr i="1" lang="en"/>
              <a:t>Login/Register’ </a:t>
            </a:r>
            <a:r>
              <a:rPr lang="en"/>
              <a:t>will be replace with ‘</a:t>
            </a:r>
            <a:r>
              <a:rPr i="1" lang="en"/>
              <a:t>Logout’</a:t>
            </a:r>
            <a:endParaRPr/>
          </a:p>
          <a:p>
            <a:pPr indent="-317500" lvl="1" marL="914400" rtl="0" algn="l">
              <a:spcBef>
                <a:spcPts val="0"/>
              </a:spcBef>
              <a:spcAft>
                <a:spcPts val="0"/>
              </a:spcAft>
              <a:buSzPts val="1400"/>
              <a:buChar char="○"/>
            </a:pPr>
            <a:r>
              <a:rPr lang="en"/>
              <a:t>User redirected to Home page</a:t>
            </a:r>
            <a:endParaRPr/>
          </a:p>
        </p:txBody>
      </p:sp>
      <p:pic>
        <p:nvPicPr>
          <p:cNvPr id="92" name="Google Shape;92;p16"/>
          <p:cNvPicPr preferRelativeResize="0"/>
          <p:nvPr/>
        </p:nvPicPr>
        <p:blipFill>
          <a:blip r:embed="rId3">
            <a:alphaModFix/>
          </a:blip>
          <a:stretch>
            <a:fillRect/>
          </a:stretch>
        </p:blipFill>
        <p:spPr>
          <a:xfrm>
            <a:off x="1394162" y="726363"/>
            <a:ext cx="6355653" cy="2960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727644" y="904712"/>
            <a:ext cx="6564836" cy="3047199"/>
          </a:xfrm>
          <a:prstGeom prst="rect">
            <a:avLst/>
          </a:prstGeom>
          <a:noFill/>
          <a:ln>
            <a:noFill/>
          </a:ln>
        </p:spPr>
      </p:pic>
      <p:sp>
        <p:nvSpPr>
          <p:cNvPr id="98" name="Google Shape;98;p17"/>
          <p:cNvSpPr txBox="1"/>
          <p:nvPr/>
        </p:nvSpPr>
        <p:spPr>
          <a:xfrm>
            <a:off x="727638" y="4269775"/>
            <a:ext cx="5733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for creating or </a:t>
            </a:r>
            <a:r>
              <a:rPr b="1" lang="en">
                <a:latin typeface="Open Sans"/>
                <a:ea typeface="Open Sans"/>
                <a:cs typeface="Open Sans"/>
                <a:sym typeface="Open Sans"/>
              </a:rPr>
              <a:t>register </a:t>
            </a:r>
            <a:r>
              <a:rPr lang="en">
                <a:latin typeface="Open Sans"/>
                <a:ea typeface="Open Sans"/>
                <a:cs typeface="Open Sans"/>
                <a:sym typeface="Open Sans"/>
              </a:rPr>
              <a:t>new account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User can access login page from here if account exists</a:t>
            </a:r>
            <a:endParaRPr>
              <a:latin typeface="Open Sans"/>
              <a:ea typeface="Open Sans"/>
              <a:cs typeface="Open Sans"/>
              <a:sym typeface="Open Sans"/>
            </a:endParaRPr>
          </a:p>
        </p:txBody>
      </p:sp>
      <p:sp>
        <p:nvSpPr>
          <p:cNvPr id="99" name="Google Shape;99;p17"/>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Registration </a:t>
            </a:r>
            <a:r>
              <a:rPr lang="en" sz="3500"/>
              <a:t>Page</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8750" l="0" r="0" t="0"/>
          <a:stretch/>
        </p:blipFill>
        <p:spPr>
          <a:xfrm>
            <a:off x="574600" y="831300"/>
            <a:ext cx="5517801" cy="3905000"/>
          </a:xfrm>
          <a:prstGeom prst="rect">
            <a:avLst/>
          </a:prstGeom>
          <a:noFill/>
          <a:ln>
            <a:noFill/>
          </a:ln>
        </p:spPr>
      </p:pic>
      <p:sp>
        <p:nvSpPr>
          <p:cNvPr id="105" name="Google Shape;105;p18"/>
          <p:cNvSpPr txBox="1"/>
          <p:nvPr/>
        </p:nvSpPr>
        <p:spPr>
          <a:xfrm>
            <a:off x="6192800" y="1633575"/>
            <a:ext cx="2847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for reserve rooms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Default values: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Subject: “</a:t>
            </a:r>
            <a:r>
              <a:rPr i="1" lang="en">
                <a:latin typeface="Open Sans"/>
                <a:ea typeface="Open Sans"/>
                <a:cs typeface="Open Sans"/>
                <a:sym typeface="Open Sans"/>
              </a:rPr>
              <a:t>Meeting”</a:t>
            </a:r>
            <a:endParaRPr i="1">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Date: Today’s date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Time: 1 hour after current time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Room selection is a mandatory.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Message/Details &amp; Participants are optional (</a:t>
            </a:r>
            <a:r>
              <a:rPr i="1" lang="en">
                <a:latin typeface="Open Sans"/>
                <a:ea typeface="Open Sans"/>
                <a:cs typeface="Open Sans"/>
                <a:sym typeface="Open Sans"/>
              </a:rPr>
              <a:t>participants can be added later</a:t>
            </a:r>
            <a:r>
              <a:rPr lang="en">
                <a:latin typeface="Open Sans"/>
                <a:ea typeface="Open Sans"/>
                <a:cs typeface="Open Sans"/>
                <a:sym typeface="Open Sans"/>
              </a:rPr>
              <a:t>)</a:t>
            </a:r>
            <a:endParaRPr>
              <a:latin typeface="Open Sans"/>
              <a:ea typeface="Open Sans"/>
              <a:cs typeface="Open Sans"/>
              <a:sym typeface="Open Sans"/>
            </a:endParaRPr>
          </a:p>
        </p:txBody>
      </p:sp>
      <p:sp>
        <p:nvSpPr>
          <p:cNvPr id="106" name="Google Shape;106;p18"/>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Reservation </a:t>
            </a:r>
            <a:r>
              <a:rPr lang="en" sz="3500"/>
              <a:t>Page</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994175" y="868275"/>
            <a:ext cx="7155649" cy="3300126"/>
          </a:xfrm>
          <a:prstGeom prst="rect">
            <a:avLst/>
          </a:prstGeom>
          <a:noFill/>
          <a:ln>
            <a:noFill/>
          </a:ln>
        </p:spPr>
      </p:pic>
      <p:sp>
        <p:nvSpPr>
          <p:cNvPr id="112" name="Google Shape;112;p19"/>
          <p:cNvSpPr txBox="1"/>
          <p:nvPr/>
        </p:nvSpPr>
        <p:spPr>
          <a:xfrm>
            <a:off x="1761575" y="4305675"/>
            <a:ext cx="562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for </a:t>
            </a:r>
            <a:r>
              <a:rPr lang="en">
                <a:latin typeface="Open Sans"/>
                <a:ea typeface="Open Sans"/>
                <a:cs typeface="Open Sans"/>
                <a:sym typeface="Open Sans"/>
              </a:rPr>
              <a:t>reservation editing or canceling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All </a:t>
            </a:r>
            <a:r>
              <a:rPr b="1" lang="en">
                <a:latin typeface="Open Sans"/>
                <a:ea typeface="Open Sans"/>
                <a:cs typeface="Open Sans"/>
                <a:sym typeface="Open Sans"/>
              </a:rPr>
              <a:t>Ongoing </a:t>
            </a:r>
            <a:r>
              <a:rPr lang="en">
                <a:latin typeface="Open Sans"/>
                <a:ea typeface="Open Sans"/>
                <a:cs typeface="Open Sans"/>
                <a:sym typeface="Open Sans"/>
              </a:rPr>
              <a:t>reservation will be displayed</a:t>
            </a:r>
            <a:endParaRPr>
              <a:latin typeface="Open Sans"/>
              <a:ea typeface="Open Sans"/>
              <a:cs typeface="Open Sans"/>
              <a:sym typeface="Open Sans"/>
            </a:endParaRPr>
          </a:p>
        </p:txBody>
      </p:sp>
      <p:sp>
        <p:nvSpPr>
          <p:cNvPr id="113" name="Google Shape;113;p19"/>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Edit </a:t>
            </a:r>
            <a:r>
              <a:rPr lang="en" sz="3500"/>
              <a:t>Page</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127400" y="806675"/>
            <a:ext cx="6889201" cy="3487926"/>
          </a:xfrm>
          <a:prstGeom prst="rect">
            <a:avLst/>
          </a:prstGeom>
          <a:noFill/>
          <a:ln>
            <a:noFill/>
          </a:ln>
        </p:spPr>
      </p:pic>
      <p:sp>
        <p:nvSpPr>
          <p:cNvPr id="119" name="Google Shape;119;p20"/>
          <p:cNvSpPr txBox="1"/>
          <p:nvPr/>
        </p:nvSpPr>
        <p:spPr>
          <a:xfrm>
            <a:off x="1350175" y="4347250"/>
            <a:ext cx="6443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Used for editing </a:t>
            </a:r>
            <a:r>
              <a:rPr b="1" lang="en">
                <a:latin typeface="Open Sans"/>
                <a:ea typeface="Open Sans"/>
                <a:cs typeface="Open Sans"/>
                <a:sym typeface="Open Sans"/>
              </a:rPr>
              <a:t>Upcoming </a:t>
            </a:r>
            <a:r>
              <a:rPr lang="en">
                <a:latin typeface="Open Sans"/>
                <a:ea typeface="Open Sans"/>
                <a:cs typeface="Open Sans"/>
                <a:sym typeface="Open Sans"/>
              </a:rPr>
              <a:t>reservations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All form inputs will be pre-populated with reservation’s current record</a:t>
            </a:r>
            <a:endParaRPr>
              <a:latin typeface="Open Sans"/>
              <a:ea typeface="Open Sans"/>
              <a:cs typeface="Open Sans"/>
              <a:sym typeface="Open Sans"/>
            </a:endParaRPr>
          </a:p>
        </p:txBody>
      </p:sp>
      <p:sp>
        <p:nvSpPr>
          <p:cNvPr id="120" name="Google Shape;120;p20"/>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Edit Page </a:t>
            </a:r>
            <a:r>
              <a:rPr lang="en" sz="2600"/>
              <a:t>(Reservation Editing)</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868538" y="705500"/>
            <a:ext cx="7406923" cy="3691476"/>
          </a:xfrm>
          <a:prstGeom prst="rect">
            <a:avLst/>
          </a:prstGeom>
          <a:noFill/>
          <a:ln>
            <a:noFill/>
          </a:ln>
        </p:spPr>
      </p:pic>
      <p:sp>
        <p:nvSpPr>
          <p:cNvPr id="126" name="Google Shape;126;p21"/>
          <p:cNvSpPr txBox="1"/>
          <p:nvPr/>
        </p:nvSpPr>
        <p:spPr>
          <a:xfrm>
            <a:off x="1606263" y="4532700"/>
            <a:ext cx="60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Cancel button will trigger </a:t>
            </a:r>
            <a:r>
              <a:rPr b="1" lang="en">
                <a:latin typeface="Open Sans"/>
                <a:ea typeface="Open Sans"/>
                <a:cs typeface="Open Sans"/>
                <a:sym typeface="Open Sans"/>
              </a:rPr>
              <a:t>confirmation popup </a:t>
            </a:r>
            <a:r>
              <a:rPr lang="en">
                <a:latin typeface="Open Sans"/>
                <a:ea typeface="Open Sans"/>
                <a:cs typeface="Open Sans"/>
                <a:sym typeface="Open Sans"/>
              </a:rPr>
              <a:t>before cancelling</a:t>
            </a:r>
            <a:endParaRPr>
              <a:latin typeface="Open Sans"/>
              <a:ea typeface="Open Sans"/>
              <a:cs typeface="Open Sans"/>
              <a:sym typeface="Open Sans"/>
            </a:endParaRPr>
          </a:p>
        </p:txBody>
      </p:sp>
      <p:sp>
        <p:nvSpPr>
          <p:cNvPr id="127" name="Google Shape;127;p21"/>
          <p:cNvSpPr txBox="1"/>
          <p:nvPr>
            <p:ph type="title"/>
          </p:nvPr>
        </p:nvSpPr>
        <p:spPr>
          <a:xfrm>
            <a:off x="727650" y="191175"/>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Edit Page </a:t>
            </a:r>
            <a:r>
              <a:rPr lang="en" sz="2600"/>
              <a:t>(Cancelation)</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