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8.xml" ContentType="application/vnd.openxmlformats-officedocument.presentationml.notesSlide+xml"/>
  <Override PartName="/ppt/tags/tag2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345" r:id="rId2"/>
    <p:sldId id="383" r:id="rId3"/>
    <p:sldId id="386" r:id="rId4"/>
    <p:sldId id="388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90" r:id="rId13"/>
    <p:sldId id="398" r:id="rId14"/>
    <p:sldId id="399" r:id="rId15"/>
    <p:sldId id="400" r:id="rId16"/>
    <p:sldId id="391" r:id="rId17"/>
    <p:sldId id="392" r:id="rId18"/>
    <p:sldId id="393" r:id="rId19"/>
    <p:sldId id="394" r:id="rId20"/>
    <p:sldId id="362" r:id="rId21"/>
    <p:sldId id="363" r:id="rId22"/>
    <p:sldId id="364" r:id="rId23"/>
    <p:sldId id="401" r:id="rId24"/>
    <p:sldId id="402" r:id="rId25"/>
    <p:sldId id="372" r:id="rId2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84296" autoAdjust="0"/>
  </p:normalViewPr>
  <p:slideViewPr>
    <p:cSldViewPr snapToGrid="0" snapToObjects="1">
      <p:cViewPr>
        <p:scale>
          <a:sx n="75" d="100"/>
          <a:sy n="75" d="100"/>
        </p:scale>
        <p:origin x="-1824" y="-84"/>
      </p:cViewPr>
      <p:guideLst>
        <p:guide orient="horz" pos="2149"/>
        <p:guide pos="2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EAB46-2904-444B-92D8-024BFB7B3D48}" type="datetimeFigureOut">
              <a:rPr kumimoji="1" lang="zh-CN" altLang="en-US" smtClean="0"/>
              <a:pPr/>
              <a:t>2017/8/4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DB833-50B3-2F41-AC2E-1958E849624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16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注意点：</a:t>
            </a:r>
            <a:endParaRPr lang="en-US" altLang="zh-CN" sz="1200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当模匹配规则为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匹配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时，支持正则表达式；当为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“Equals”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“Substring”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时是完全匹配。</a:t>
            </a:r>
          </a:p>
          <a:p>
            <a:r>
              <a:rPr lang="zh-CN" altLang="en-US" dirty="0" smtClean="0"/>
              <a:t>错误断言结果：</a:t>
            </a:r>
            <a:r>
              <a:rPr lang="en-US" altLang="zh-CN" dirty="0" err="1" smtClean="0"/>
              <a:t>testfailed</a:t>
            </a:r>
            <a:r>
              <a:rPr lang="zh-CN" altLang="en-US" dirty="0" smtClean="0"/>
              <a:t>。。。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045C8D-F012-4D52-867C-D553626AF4A5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 dirty="0" smtClean="0"/>
              <a:t>.</a:t>
            </a:r>
            <a:r>
              <a:rPr lang="zh-CN" altLang="zh-CN" dirty="0" smtClean="0"/>
              <a:t>匹配任何字符</a:t>
            </a:r>
          </a:p>
          <a:p>
            <a:r>
              <a:rPr lang="en-US" altLang="zh-CN" dirty="0" smtClean="0"/>
              <a:t>*</a:t>
            </a:r>
            <a:r>
              <a:rPr lang="zh-CN" altLang="zh-CN" dirty="0" smtClean="0"/>
              <a:t>匹配</a:t>
            </a:r>
            <a:r>
              <a:rPr lang="en-US" altLang="zh-CN" dirty="0" smtClean="0"/>
              <a:t>0</a:t>
            </a:r>
            <a:r>
              <a:rPr lang="zh-CN" altLang="zh-CN" dirty="0" smtClean="0"/>
              <a:t>次或多次</a:t>
            </a:r>
          </a:p>
          <a:p>
            <a:r>
              <a:rPr lang="en-US" altLang="zh-CN" dirty="0" smtClean="0"/>
              <a:t>+</a:t>
            </a:r>
            <a:r>
              <a:rPr lang="zh-CN" altLang="zh-CN" dirty="0" smtClean="0"/>
              <a:t>匹配</a:t>
            </a:r>
            <a:r>
              <a:rPr lang="en-US" altLang="zh-CN" dirty="0" smtClean="0"/>
              <a:t>1</a:t>
            </a:r>
            <a:r>
              <a:rPr lang="zh-CN" altLang="zh-CN" dirty="0" smtClean="0"/>
              <a:t>交或多次</a:t>
            </a:r>
          </a:p>
          <a:p>
            <a:r>
              <a:rPr lang="zh-CN" altLang="zh-CN" dirty="0" smtClean="0"/>
              <a:t>？初次匹配成功后就停止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模板：</a:t>
            </a:r>
            <a:r>
              <a:rPr lang="en-US" altLang="zh-CN" dirty="0" smtClean="0"/>
              <a:t>$1$</a:t>
            </a:r>
            <a:r>
              <a:rPr lang="zh-CN" altLang="en-US" dirty="0" smtClean="0"/>
              <a:t>表示</a:t>
            </a:r>
            <a:r>
              <a:rPr lang="zh-CN" altLang="zh-CN" dirty="0" smtClean="0"/>
              <a:t>第一组</a:t>
            </a:r>
            <a:endParaRPr lang="en-US" altLang="zh-CN" dirty="0" smtClean="0"/>
          </a:p>
          <a:p>
            <a:r>
              <a:rPr lang="zh-CN" altLang="zh-CN" dirty="0" smtClean="0"/>
              <a:t>匹配数字：</a:t>
            </a:r>
            <a:r>
              <a:rPr lang="en-US" altLang="zh-CN" dirty="0" smtClean="0"/>
              <a:t>1</a:t>
            </a:r>
            <a:r>
              <a:rPr lang="zh-CN" altLang="zh-CN" dirty="0" smtClean="0"/>
              <a:t>第一个匹配的，</a:t>
            </a:r>
            <a:r>
              <a:rPr lang="en-US" altLang="zh-CN" dirty="0" smtClean="0"/>
              <a:t>2</a:t>
            </a:r>
            <a:r>
              <a:rPr lang="zh-CN" altLang="zh-CN" dirty="0" smtClean="0"/>
              <a:t>第二个匹配的，</a:t>
            </a:r>
            <a:r>
              <a:rPr lang="en-US" altLang="zh-CN" dirty="0" smtClean="0"/>
              <a:t>0</a:t>
            </a:r>
            <a:r>
              <a:rPr lang="zh-CN" altLang="zh-CN" dirty="0" smtClean="0"/>
              <a:t>随机取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045C8D-F012-4D52-867C-D553626AF4A5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045C8D-F012-4D52-867C-D553626AF4A5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045C8D-F012-4D52-867C-D553626AF4A5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045C8D-F012-4D52-867C-D553626AF4A5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61D509CB-20C2-4077-AEF1-FC9D47C7BD08}" type="slidenum">
              <a:rPr lang="zh-CN" altLang="en-US" smtClean="0">
                <a:latin typeface="Calibri" panose="020F0502020204030204" charset="0"/>
              </a:rPr>
              <a:pPr/>
              <a:t>18</a:t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61D509CB-20C2-4077-AEF1-FC9D47C7BD08}" type="slidenum">
              <a:rPr lang="zh-CN" altLang="en-US" smtClean="0">
                <a:latin typeface="Calibri" panose="020F0502020204030204" charset="0"/>
              </a:rPr>
              <a:pPr/>
              <a:t>19</a:t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52D88F87-6453-480A-9AD8-57CAAECB72DA}" type="slidenum">
              <a:rPr lang="zh-CN" altLang="en-US" smtClean="0">
                <a:latin typeface="Calibri" panose="020F0502020204030204" charset="0"/>
              </a:rPr>
              <a:pPr/>
              <a:t>20</a:t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342900" indent="-342900">
              <a:lnSpc>
                <a:spcPct val="170000"/>
              </a:lnSpc>
              <a:buFont typeface="+mj-lt"/>
              <a:buNone/>
            </a:pP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Controller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找到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bin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目录里的文件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JMeter.properties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用记事本打开</a:t>
            </a:r>
            <a:endParaRPr lang="en-US" altLang="zh-CN" sz="1200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marL="342900" indent="-342900">
              <a:lnSpc>
                <a:spcPct val="170000"/>
              </a:lnSpc>
              <a:buFont typeface="+mj-lt"/>
              <a:buNone/>
            </a:pP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在文件中查找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”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remote_hosts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=”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，你会看到这样一行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”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remote_hosts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=127.0.0.1”.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其中的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127.0.0.1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表示运行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JMeter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 Agent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的机器，这里需要修为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”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remote_hosts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=192.168.0.1:1099,192.168.0.2:1099</a:t>
            </a:r>
            <a:r>
              <a:rPr lang="en-US" altLang="zh-CN" sz="1200" dirty="0" smtClean="0">
                <a:latin typeface="+mj-ea"/>
              </a:rPr>
              <a:t>,192.168.0.3:1099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”</a:t>
            </a:r>
            <a:endParaRPr lang="zh-CN" altLang="en-US" sz="1200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23DBEDF-1646-4BE4-AB1D-6DD8316E5118}" type="slidenum">
              <a:rPr lang="zh-CN" altLang="en-US" smtClean="0">
                <a:latin typeface="Calibri" panose="020F0502020204030204" charset="0"/>
              </a:rPr>
              <a:pPr/>
              <a:t>21</a:t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23DBEDF-1646-4BE4-AB1D-6DD8316E5118}" type="slidenum">
              <a:rPr lang="zh-CN" altLang="en-US" smtClean="0">
                <a:latin typeface="Calibri" panose="020F0502020204030204" charset="0"/>
              </a:rPr>
              <a:pPr/>
              <a:t>22</a:t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都是通过中间代理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监控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收集并发客户端发现的指令</a:t>
            </a:r>
            <a:r>
              <a:rPr lang="en-US" altLang="zh-CN" dirty="0" smtClean="0"/>
              <a:t>,</a:t>
            </a:r>
            <a:r>
              <a:rPr lang="zh-CN" altLang="en-US" dirty="0" smtClean="0"/>
              <a:t>把他们生成脚本</a:t>
            </a:r>
            <a:r>
              <a:rPr lang="en-US" altLang="zh-CN" dirty="0" smtClean="0"/>
              <a:t>,</a:t>
            </a:r>
            <a:r>
              <a:rPr lang="zh-CN" altLang="en-US" dirty="0" smtClean="0"/>
              <a:t>再发送到应用服务器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再监控服务器反馈的结果的一个过程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分布式中间代理功能在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中也有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这个分布式分理是指可设置多台代理在不同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通过远程进行控制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即通过使用多台机器运行所谓的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来分担</a:t>
            </a:r>
            <a:r>
              <a:rPr lang="en-US" altLang="zh-CN" dirty="0" smtClean="0"/>
              <a:t>Load Generator</a:t>
            </a:r>
            <a:r>
              <a:rPr lang="zh-CN" altLang="en-US" dirty="0" smtClean="0"/>
              <a:t>自身的压力，并借此来获取更大的并发用户数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loadrunner</a:t>
            </a:r>
            <a:r>
              <a:rPr lang="zh-CN" altLang="en-US" dirty="0" smtClean="0"/>
              <a:t>也有些功能．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A1C5F-5BD7-40D0-B5BF-8E156B65E51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9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对于要分析测试性能不足以作为依据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如要知道数据库服务器或应用程序服务的</a:t>
            </a:r>
            <a:r>
              <a:rPr lang="en-US" altLang="zh-CN" dirty="0" err="1" smtClean="0"/>
              <a:t>CPU,memory</a:t>
            </a:r>
            <a:r>
              <a:rPr lang="zh-CN" altLang="en-US" dirty="0" smtClean="0"/>
              <a:t>等参数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得在相关服务器上另外写脚本记录服务器的性能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做性能测试，主要是通过增加线程组的数目，或者是设置循环次数来增加并发用户，而</a:t>
            </a:r>
            <a:r>
              <a:rPr lang="en-US" altLang="zh-CN" dirty="0" err="1" smtClean="0"/>
              <a:t>loadrunner</a:t>
            </a:r>
            <a:r>
              <a:rPr lang="zh-CN" altLang="en-US" dirty="0" smtClean="0"/>
              <a:t>可以通过在场景中选择要设置什么样的场景，然后选择虚拟用户数。</a:t>
            </a:r>
          </a:p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的脚本修改，主要是对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中各个部件的熟悉程度，已经相关的一些协议的掌握情况，而不依赖于编程，而</a:t>
            </a:r>
            <a:r>
              <a:rPr lang="en-US" altLang="zh-CN" dirty="0" err="1" smtClean="0"/>
              <a:t>loadrunner</a:t>
            </a:r>
            <a:r>
              <a:rPr lang="zh-CN" altLang="en-US" dirty="0" smtClean="0"/>
              <a:t>除了复杂的场景设置外，还需要掌握函数，修改脚本。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A1C5F-5BD7-40D0-B5BF-8E156B65E51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59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045C8D-F012-4D52-867C-D553626AF4A5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045C8D-F012-4D52-867C-D553626AF4A5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自动重定向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：如果选中该选项，当发送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请求后得到的响应是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302/301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JMeter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自动重定向到新的页面。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重定向过程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：客户浏览器发送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——》web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服务器接受后发送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状态码响应及对应新的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给客户浏览器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——》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客户浏览器发现是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响应，则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再发送一个新的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请求，请求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地址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——》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服务器根据此请求寻找资源并发送给客户。在这里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可以重定向到任意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既然是浏览器重新发出了请求，则就没有什么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传递的概念了。在客户浏览器路径栏显示的是其重定向的路径，客户可以观察到地址的变化的。重定向行为是浏览器做了至少两次的访问请求的。</a:t>
            </a: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045C8D-F012-4D52-867C-D553626AF4A5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045C8D-F012-4D52-867C-D553626AF4A5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file:///C:\Users\admin\AppData\Local\Temp\SoEasy\EDFAA4715B39E1EA40979B605413F104.pn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admin\AppData\Local\Temp\SoEasy\EDFAA4715B39E1EA40979B605413F104.png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848172" y="5581675"/>
            <a:ext cx="5144891" cy="467211"/>
          </a:xfrm>
          <a:noFill/>
        </p:spPr>
        <p:txBody>
          <a:bodyPr anchor="ctr" anchorCtr="1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848172" y="4055920"/>
            <a:ext cx="5144891" cy="1445613"/>
          </a:xfrm>
        </p:spPr>
        <p:txBody>
          <a:bodyPr anchor="b" anchorCtr="0">
            <a:normAutofit/>
          </a:bodyPr>
          <a:lstStyle>
            <a:lvl1pPr algn="ctr">
              <a:lnSpc>
                <a:spcPct val="110000"/>
              </a:lnSpc>
              <a:defRPr sz="3600" b="0" baseline="0">
                <a:solidFill>
                  <a:schemeClr val="accent1"/>
                </a:solidFill>
                <a:effectLst>
                  <a:outerShdw blurRad="50800" dist="254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zh-CN" altLang="en-US" dirty="0" smtClean="0"/>
              <a:t>单击此处添加您的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标题文字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448529"/>
            <a:ext cx="6071622" cy="4736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71622" y="1446938"/>
            <a:ext cx="3072378" cy="475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58" y="2015261"/>
            <a:ext cx="2997442" cy="1999293"/>
          </a:xfrm>
          <a:prstGeom prst="rect">
            <a:avLst/>
          </a:prstGeom>
          <a:ln w="38100"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78" y="2014660"/>
            <a:ext cx="2999244" cy="2000495"/>
          </a:xfrm>
          <a:prstGeom prst="rect">
            <a:avLst/>
          </a:prstGeom>
          <a:ln w="38100">
            <a:noFill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759"/>
            <a:ext cx="2997442" cy="19962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r:link="rId6" cstate="email"/>
          <a:stretch>
            <a:fillRect/>
          </a:stretch>
        </p:blipFill>
        <p:spPr>
          <a:xfrm>
            <a:off x="6867652" y="397199"/>
            <a:ext cx="1480318" cy="1484547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3D0CE79-49FB-443D-BEF8-6B709DE8FD0C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1280159"/>
            <a:ext cx="7887600" cy="49389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57505" indent="-271780">
              <a:defRPr sz="2000">
                <a:solidFill>
                  <a:schemeClr val="accent1"/>
                </a:solidFill>
                <a:latin typeface="+mn-lt"/>
              </a:defRPr>
            </a:lvl1pPr>
            <a:lvl2pPr marL="627380" indent="-274955">
              <a:defRPr sz="2000">
                <a:latin typeface="+mn-lt"/>
              </a:defRPr>
            </a:lvl2pPr>
          </a:lstStyle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663908"/>
            <a:ext cx="9143999" cy="759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91598" y="2550386"/>
            <a:ext cx="972000" cy="97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r:link="rId3" cstate="email"/>
          <a:stretch>
            <a:fillRect/>
          </a:stretch>
        </p:blipFill>
        <p:spPr>
          <a:xfrm>
            <a:off x="7486650" y="2257189"/>
            <a:ext cx="1553954" cy="1558394"/>
          </a:xfrm>
          <a:prstGeom prst="rect">
            <a:avLst/>
          </a:prstGeom>
        </p:spPr>
      </p:pic>
      <p:sp>
        <p:nvSpPr>
          <p:cNvPr id="14" name="KSO_ST2"/>
          <p:cNvSpPr>
            <a:spLocks noGrp="1"/>
          </p:cNvSpPr>
          <p:nvPr>
            <p:ph type="body" idx="1" hasCustomPrompt="1"/>
          </p:nvPr>
        </p:nvSpPr>
        <p:spPr>
          <a:xfrm>
            <a:off x="1518248" y="3521197"/>
            <a:ext cx="5190688" cy="493200"/>
          </a:xfrm>
          <a:prstGeom prst="rect">
            <a:avLst/>
          </a:prstGeom>
          <a:noFill/>
        </p:spPr>
        <p:txBody>
          <a:bodyPr anchor="t" anchorCtr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13" name="KSO_ST1"/>
          <p:cNvSpPr>
            <a:spLocks noGrp="1"/>
          </p:cNvSpPr>
          <p:nvPr>
            <p:ph type="title" hasCustomPrompt="1"/>
          </p:nvPr>
        </p:nvSpPr>
        <p:spPr>
          <a:xfrm>
            <a:off x="1518248" y="2663908"/>
            <a:ext cx="5968402" cy="731275"/>
          </a:xfrm>
        </p:spPr>
        <p:txBody>
          <a:bodyPr lIns="36000" rIns="36000" anchor="ctr" anchorCtr="0">
            <a:normAutofit/>
          </a:bodyPr>
          <a:lstStyle>
            <a:lvl1pPr algn="l">
              <a:lnSpc>
                <a:spcPct val="120000"/>
              </a:lnSpc>
              <a:defRPr sz="32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3D0CE79-49FB-443D-BEF8-6B709DE8FD0C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225325"/>
            <a:ext cx="6755561" cy="699594"/>
          </a:xfrm>
        </p:spPr>
        <p:txBody>
          <a:bodyPr>
            <a:norm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28650" y="1229743"/>
            <a:ext cx="3736800" cy="4932363"/>
          </a:xfrm>
        </p:spPr>
        <p:txBody>
          <a:bodyPr>
            <a:normAutofit/>
          </a:bodyPr>
          <a:lstStyle>
            <a:lvl1pPr algn="l">
              <a:defRPr sz="2000">
                <a:latin typeface="+mn-lt"/>
              </a:defRPr>
            </a:lvl1pPr>
            <a:lvl2pPr algn="l">
              <a:defRPr sz="2000">
                <a:latin typeface="+mn-lt"/>
              </a:defRPr>
            </a:lvl2pPr>
          </a:lstStyle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04913" y="1229743"/>
            <a:ext cx="3736800" cy="4932363"/>
          </a:xfrm>
        </p:spPr>
        <p:txBody>
          <a:bodyPr>
            <a:normAutofit/>
          </a:bodyPr>
          <a:lstStyle>
            <a:lvl1pPr algn="l">
              <a:defRPr sz="2000">
                <a:latin typeface="+mn-lt"/>
              </a:defRPr>
            </a:lvl1pPr>
            <a:lvl2pPr algn="l">
              <a:defRPr sz="2000">
                <a:latin typeface="+mn-lt"/>
              </a:defRPr>
            </a:lvl2pPr>
          </a:lstStyle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07324" y="221506"/>
            <a:ext cx="6984076" cy="71702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879200" y="2822400"/>
            <a:ext cx="5389200" cy="925200"/>
          </a:xfrm>
        </p:spPr>
        <p:txBody>
          <a:bodyPr lIns="90000" rIns="90000" bIns="46800" anchor="t" anchorCtr="0">
            <a:normAutofit/>
          </a:bodyPr>
          <a:lstStyle>
            <a:lvl1pPr algn="ctr">
              <a:defRPr sz="540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zh-CN" altLang="en-US" dirty="0" smtClean="0"/>
              <a:t>此处编辑标题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857500" y="3964603"/>
            <a:ext cx="3429000" cy="276999"/>
          </a:xfrm>
          <a:prstGeom prst="roundRect">
            <a:avLst>
              <a:gd name="adj" fmla="val 50000"/>
            </a:avLst>
          </a:prstGeom>
          <a:solidFill>
            <a:schemeClr val="accent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0000" lnSpcReduction="20000"/>
          </a:bodyPr>
          <a:lstStyle/>
          <a:p>
            <a:pPr algn="ctr"/>
            <a:endParaRPr lang="en-US" altLang="zh-CN" sz="1500" dirty="0">
              <a:solidFill>
                <a:schemeClr val="accent2"/>
              </a:solidFill>
              <a:latin typeface="Bell MT" pitchFamily="18" charset="0"/>
              <a:cs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3D0CE79-49FB-443D-BEF8-6B709DE8FD0C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66800" y="1292400"/>
            <a:ext cx="7776000" cy="651600"/>
          </a:xfrm>
        </p:spPr>
        <p:txBody>
          <a:bodyPr anchor="ctr" anchorCtr="0">
            <a:norm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4633200" y="3639600"/>
            <a:ext cx="3906000" cy="2332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766800" y="2008800"/>
            <a:ext cx="7776000" cy="1548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>
                <a:solidFill>
                  <a:srgbClr val="5D6063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1184031"/>
            <a:ext cx="886883" cy="4992932"/>
          </a:xfrm>
        </p:spPr>
        <p:txBody>
          <a:bodyPr vert="eaVert" anchor="ctr" anchorCtr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28650" y="902677"/>
            <a:ext cx="6906683" cy="5274286"/>
          </a:xfrm>
        </p:spPr>
        <p:txBody>
          <a:bodyPr vert="eaVert"/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C:\Users\admin\AppData\Local\Temp\SoEasy\EDFAA4715B39E1EA40979B605413F104.pn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8649" y="238129"/>
            <a:ext cx="6755135" cy="6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83786" y="238129"/>
            <a:ext cx="1756523" cy="64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2" r:link="rId13" cstate="email"/>
          <a:stretch>
            <a:fillRect/>
          </a:stretch>
        </p:blipFill>
        <p:spPr>
          <a:xfrm>
            <a:off x="7679962" y="25878"/>
            <a:ext cx="1164170" cy="1167496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8647" y="1206170"/>
            <a:ext cx="8134252" cy="510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  <a:p>
            <a:pPr lvl="2"/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0" y="238129"/>
            <a:ext cx="628648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1102" y="225333"/>
            <a:ext cx="6762683" cy="699594"/>
          </a:xfrm>
          <a:prstGeom prst="rect">
            <a:avLst/>
          </a:prstGeom>
        </p:spPr>
        <p:txBody>
          <a:bodyPr vert="horz" lIns="108000" tIns="45720" rIns="108000" bIns="0" rtlCol="0" anchor="ctr" anchorCtr="0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baseline="0">
          <a:solidFill>
            <a:schemeClr val="bg1"/>
          </a:solidFill>
          <a:effectLst/>
          <a:latin typeface="+mj-ea"/>
          <a:ea typeface="+mj-ea"/>
          <a:cs typeface="+mj-cs"/>
        </a:defRPr>
      </a:lvl1pPr>
    </p:titleStyle>
    <p:bodyStyle>
      <a:lvl1pPr marL="449580" indent="-363855" algn="l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 baseline="0">
          <a:solidFill>
            <a:schemeClr val="accent1"/>
          </a:solidFill>
          <a:latin typeface="+mn-ea"/>
          <a:ea typeface="+mn-ea"/>
          <a:cs typeface="+mn-cs"/>
        </a:defRPr>
      </a:lvl1pPr>
      <a:lvl2pPr marL="719455" indent="-274955" algn="l" defTabSz="809625" rtl="0" eaLnBrk="1" latinLnBrk="0" hangingPunct="1"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kern="1200" baseline="0">
          <a:solidFill>
            <a:schemeClr val="accent1"/>
          </a:solidFill>
          <a:latin typeface="+mn-ea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6" Type="http://schemas.openxmlformats.org/officeDocument/2006/relationships/hyperlink" Target="http://jmeter.apache.org/usermanual/regular_expressions.html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indexes/downloads/index.html?ssSourceSiteId=ocom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080510" y="5151755"/>
            <a:ext cx="4801870" cy="1432560"/>
          </a:xfrm>
          <a:prstGeom prst="rect">
            <a:avLst/>
          </a:prstGeom>
          <a:noFill/>
          <a:ln>
            <a:noFill/>
          </a:ln>
          <a:effectLst>
            <a:outerShdw blurRad="1016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8800" b="1" dirty="0">
                <a:solidFill>
                  <a:schemeClr val="accent1">
                    <a:alpha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ATesting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41789" y="3951780"/>
            <a:ext cx="6696371" cy="1445613"/>
          </a:xfrm>
        </p:spPr>
        <p:txBody>
          <a:bodyPr anchor="ctr" anchorCtr="0">
            <a:normAutofit/>
          </a:bodyPr>
          <a:lstStyle/>
          <a:p>
            <a:r>
              <a:rPr lang="en-US" altLang="zh-CN" b="1" dirty="0" err="1" smtClean="0"/>
              <a:t>Jmeter</a:t>
            </a:r>
            <a:r>
              <a:rPr lang="zh-CN" altLang="en-US" b="1" dirty="0" smtClean="0"/>
              <a:t>测试工具介绍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en-US" altLang="zh-CN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4290" y="1112520"/>
            <a:ext cx="4490085" cy="46736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 sz="1800" kern="1200" baseline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809625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6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ATesting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0510" y="5139055"/>
            <a:ext cx="4801870" cy="1432560"/>
          </a:xfrm>
          <a:prstGeom prst="rect">
            <a:avLst/>
          </a:prstGeom>
          <a:noFill/>
          <a:ln>
            <a:noFill/>
          </a:ln>
          <a:effectLst>
            <a:outerShdw blurRad="1016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8800" b="1" dirty="0">
                <a:solidFill>
                  <a:schemeClr val="accent1">
                    <a:alpha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ATesting</a:t>
            </a:r>
          </a:p>
        </p:txBody>
      </p:sp>
      <p:sp>
        <p:nvSpPr>
          <p:cNvPr id="11" name="矩形 10"/>
          <p:cNvSpPr/>
          <p:nvPr/>
        </p:nvSpPr>
        <p:spPr>
          <a:xfrm>
            <a:off x="710565" y="358140"/>
            <a:ext cx="38842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JMeter</a:t>
            </a:r>
            <a:r>
              <a:rPr lang="zh-CN" altLang="zh-CN" sz="2800" dirty="0">
                <a:solidFill>
                  <a:schemeClr val="bg1">
                    <a:lumMod val="95000"/>
                  </a:schemeClr>
                </a:solidFill>
              </a:rPr>
              <a:t>脚本</a:t>
            </a: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</a:rPr>
              <a:t>编辑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添加请求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参数化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断言（检查点）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关联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事务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集合点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4190" y="29595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2800" dirty="0" smtClean="0">
                <a:solidFill>
                  <a:schemeClr val="bg1">
                    <a:lumMod val="95000"/>
                  </a:schemeClr>
                </a:solidFill>
                <a:latin typeface="Heiti SC Light"/>
                <a:ea typeface="Heiti SC Light"/>
                <a:cs typeface="Heiti SC Light"/>
              </a:rPr>
              <a:t>脚本编辑</a:t>
            </a:r>
            <a:endParaRPr kumimoji="1" lang="zh-CN" altLang="en-US" sz="2800" dirty="0">
              <a:solidFill>
                <a:schemeClr val="bg1">
                  <a:lumMod val="95000"/>
                </a:schemeClr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80510" y="5139055"/>
            <a:ext cx="4801870" cy="1432560"/>
          </a:xfrm>
          <a:prstGeom prst="rect">
            <a:avLst/>
          </a:prstGeom>
          <a:noFill/>
          <a:ln>
            <a:noFill/>
          </a:ln>
          <a:effectLst>
            <a:outerShdw blurRad="1016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8800" b="1" dirty="0">
                <a:solidFill>
                  <a:schemeClr val="accent1">
                    <a:alpha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ATesting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4286256"/>
            <a:ext cx="7467600" cy="228535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sz="1400" dirty="0" smtClean="0"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900" dirty="0" smtClean="0">
                <a:solidFill>
                  <a:schemeClr val="tx1"/>
                </a:solidFill>
                <a:latin typeface="+mj-ea"/>
                <a:ea typeface="+mj-ea"/>
              </a:rPr>
              <a:t>如上图所示，它的实际请求地址为：</a:t>
            </a:r>
            <a:endParaRPr lang="en-US" altLang="zh-CN" sz="49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900" dirty="0" smtClean="0">
                <a:solidFill>
                  <a:schemeClr val="tx1"/>
                </a:solidFill>
                <a:latin typeface="+mj-ea"/>
                <a:ea typeface="+mj-ea"/>
              </a:rPr>
              <a:t>http://10.114.15.53/WebTours/nal.pl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900" dirty="0" smtClean="0">
                <a:solidFill>
                  <a:schemeClr val="tx1"/>
                </a:solidFill>
                <a:latin typeface="+mj-ea"/>
                <a:ea typeface="+mj-ea"/>
              </a:rPr>
              <a:t>注意点：</a:t>
            </a:r>
            <a:endParaRPr lang="en-US" altLang="zh-CN" sz="49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Font typeface="+mj-lt"/>
              <a:buAutoNum type="alphaLcPeriod"/>
            </a:pPr>
            <a:r>
              <a:rPr lang="en-US" altLang="zh-CN" sz="4900" dirty="0" smtClean="0">
                <a:solidFill>
                  <a:schemeClr val="tx1"/>
                </a:solidFill>
                <a:latin typeface="+mj-ea"/>
              </a:rPr>
              <a:t>“</a:t>
            </a:r>
            <a:r>
              <a:rPr lang="zh-CN" altLang="en-US" sz="4900" dirty="0" smtClean="0">
                <a:solidFill>
                  <a:schemeClr val="tx1"/>
                </a:solidFill>
                <a:latin typeface="+mj-ea"/>
              </a:rPr>
              <a:t>自动重定向</a:t>
            </a:r>
            <a:r>
              <a:rPr lang="en-US" altLang="zh-CN" sz="4900" dirty="0" smtClean="0">
                <a:solidFill>
                  <a:schemeClr val="tx1"/>
                </a:solidFill>
                <a:latin typeface="+mj-ea"/>
              </a:rPr>
              <a:t>”</a:t>
            </a:r>
            <a:r>
              <a:rPr lang="zh-CN" altLang="en-US" sz="4900" dirty="0" smtClean="0">
                <a:solidFill>
                  <a:schemeClr val="tx1"/>
                </a:solidFill>
                <a:latin typeface="+mj-ea"/>
              </a:rPr>
              <a:t>选项适用于当方法为</a:t>
            </a:r>
            <a:r>
              <a:rPr lang="en-US" altLang="zh-CN" sz="4900" dirty="0" smtClean="0">
                <a:solidFill>
                  <a:schemeClr val="tx1"/>
                </a:solidFill>
                <a:latin typeface="+mj-ea"/>
              </a:rPr>
              <a:t>“GET”</a:t>
            </a:r>
            <a:r>
              <a:rPr lang="zh-CN" altLang="en-US" sz="4900" dirty="0" smtClean="0">
                <a:solidFill>
                  <a:schemeClr val="tx1"/>
                </a:solidFill>
                <a:latin typeface="+mj-ea"/>
              </a:rPr>
              <a:t>或</a:t>
            </a:r>
            <a:r>
              <a:rPr lang="en-US" altLang="zh-CN" sz="4900" dirty="0" smtClean="0">
                <a:solidFill>
                  <a:schemeClr val="tx1"/>
                </a:solidFill>
                <a:latin typeface="+mj-ea"/>
              </a:rPr>
              <a:t>“HEAD”</a:t>
            </a:r>
            <a:r>
              <a:rPr lang="zh-CN" altLang="en-US" sz="4900" dirty="0" smtClean="0">
                <a:solidFill>
                  <a:schemeClr val="tx1"/>
                </a:solidFill>
                <a:latin typeface="+mj-ea"/>
              </a:rPr>
              <a:t>的时候</a:t>
            </a:r>
            <a:endParaRPr lang="en-US" altLang="zh-CN" sz="4900" dirty="0" smtClean="0">
              <a:solidFill>
                <a:schemeClr val="tx1"/>
              </a:solidFill>
              <a:latin typeface="+mj-ea"/>
            </a:endParaRPr>
          </a:p>
          <a:p>
            <a:pPr>
              <a:lnSpc>
                <a:spcPct val="120000"/>
              </a:lnSpc>
              <a:buFont typeface="+mj-lt"/>
              <a:buAutoNum type="alphaLcPeriod"/>
            </a:pPr>
            <a:r>
              <a:rPr lang="zh-CN" altLang="en-US" sz="4900" dirty="0" smtClean="0">
                <a:solidFill>
                  <a:schemeClr val="tx1"/>
                </a:solidFill>
                <a:latin typeface="+mj-ea"/>
              </a:rPr>
              <a:t>当参数值中有特殊字符时，最好选上</a:t>
            </a:r>
            <a:r>
              <a:rPr lang="en-US" altLang="zh-CN" sz="4900" dirty="0" smtClean="0">
                <a:solidFill>
                  <a:schemeClr val="tx1"/>
                </a:solidFill>
                <a:latin typeface="+mj-ea"/>
              </a:rPr>
              <a:t>“</a:t>
            </a:r>
            <a:r>
              <a:rPr lang="zh-CN" altLang="en-US" sz="4900" dirty="0" smtClean="0">
                <a:solidFill>
                  <a:schemeClr val="tx1"/>
                </a:solidFill>
                <a:latin typeface="+mj-ea"/>
              </a:rPr>
              <a:t>编码</a:t>
            </a:r>
            <a:r>
              <a:rPr lang="en-US" altLang="zh-CN" sz="4900" dirty="0" smtClean="0">
                <a:solidFill>
                  <a:schemeClr val="tx1"/>
                </a:solidFill>
                <a:latin typeface="+mj-ea"/>
              </a:rPr>
              <a:t>”，</a:t>
            </a:r>
            <a:r>
              <a:rPr lang="zh-CN" altLang="en-US" sz="4900" dirty="0" smtClean="0">
                <a:solidFill>
                  <a:schemeClr val="tx1"/>
                </a:solidFill>
                <a:latin typeface="+mj-ea"/>
              </a:rPr>
              <a:t>否则字符串可能会被截断</a:t>
            </a:r>
            <a:endParaRPr lang="en-US" altLang="zh-CN" sz="4900" dirty="0" smtClean="0">
              <a:solidFill>
                <a:schemeClr val="tx1"/>
              </a:solidFill>
              <a:latin typeface="+mj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1400" dirty="0">
              <a:latin typeface="+mj-ea"/>
              <a:ea typeface="+mj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28596" y="1714488"/>
            <a:ext cx="1740026" cy="2428892"/>
            <a:chOff x="428596" y="1571612"/>
            <a:chExt cx="1740026" cy="2428892"/>
          </a:xfrm>
        </p:grpSpPr>
        <p:pic>
          <p:nvPicPr>
            <p:cNvPr id="8" name="内容占位符 5" descr="14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596" y="1571612"/>
              <a:ext cx="1740026" cy="242889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714348" y="2143116"/>
              <a:ext cx="1285884" cy="178595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786050" y="1553943"/>
            <a:ext cx="6101377" cy="3160941"/>
            <a:chOff x="2786050" y="1196753"/>
            <a:chExt cx="6101377" cy="3160941"/>
          </a:xfrm>
        </p:grpSpPr>
        <p:grpSp>
          <p:nvGrpSpPr>
            <p:cNvPr id="12" name="组合 11"/>
            <p:cNvGrpSpPr/>
            <p:nvPr/>
          </p:nvGrpSpPr>
          <p:grpSpPr>
            <a:xfrm>
              <a:off x="2786050" y="1196753"/>
              <a:ext cx="6101377" cy="3160941"/>
              <a:chOff x="256572" y="1196753"/>
              <a:chExt cx="8630855" cy="3456384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572" y="1196753"/>
                <a:ext cx="8630855" cy="3456384"/>
              </a:xfrm>
              <a:prstGeom prst="rect">
                <a:avLst/>
              </a:prstGeom>
            </p:spPr>
          </p:pic>
          <p:sp>
            <p:nvSpPr>
              <p:cNvPr id="15" name="矩形 14"/>
              <p:cNvSpPr/>
              <p:nvPr/>
            </p:nvSpPr>
            <p:spPr>
              <a:xfrm>
                <a:off x="7524328" y="2852936"/>
                <a:ext cx="504056" cy="5760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2928926" y="2357430"/>
              <a:ext cx="642942" cy="21431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00034" y="121442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40036" y="3278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脚本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完善</a:t>
            </a:r>
            <a:endParaRPr kumimoji="1" lang="en-US" altLang="zh-CN" sz="2400" dirty="0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080510" y="5139055"/>
            <a:ext cx="4801870" cy="1432560"/>
          </a:xfrm>
          <a:prstGeom prst="rect">
            <a:avLst/>
          </a:prstGeom>
          <a:noFill/>
          <a:ln>
            <a:noFill/>
          </a:ln>
          <a:effectLst>
            <a:outerShdw blurRad="1016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8800" b="1" dirty="0">
                <a:solidFill>
                  <a:schemeClr val="accent1">
                    <a:alpha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ATesting</a:t>
            </a:r>
          </a:p>
        </p:txBody>
      </p:sp>
      <p:sp>
        <p:nvSpPr>
          <p:cNvPr id="85" name="内容占位符 2"/>
          <p:cNvSpPr txBox="1">
            <a:spLocks/>
          </p:cNvSpPr>
          <p:nvPr/>
        </p:nvSpPr>
        <p:spPr>
          <a:xfrm>
            <a:off x="457200" y="1643050"/>
            <a:ext cx="2602632" cy="714380"/>
          </a:xfrm>
          <a:prstGeom prst="rect">
            <a:avLst/>
          </a:prstGeom>
        </p:spPr>
        <p:txBody>
          <a:bodyPr>
            <a:normAutofit/>
          </a:bodyPr>
          <a:lstStyle>
            <a:lvl1pPr marL="449580" indent="-363855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719455" indent="-274955" algn="l" defTabSz="809625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 smtClean="0">
                <a:latin typeface="+mj-ea"/>
                <a:ea typeface="+mj-ea"/>
              </a:rPr>
              <a:t>函数形式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14810" y="1643050"/>
            <a:ext cx="25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读取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文件形式</a:t>
            </a:r>
            <a:endParaRPr lang="zh-CN" altLang="en-US" dirty="0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2071678"/>
            <a:ext cx="3429025" cy="229684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2" y="2071678"/>
            <a:ext cx="3677163" cy="228601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500034" y="1285860"/>
            <a:ext cx="110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参数化</a:t>
            </a:r>
            <a:endParaRPr lang="zh-CN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00034" y="450057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${__Random(1,100,)}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214810" y="4643446"/>
            <a:ext cx="207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${name}  , ${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1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40036" y="3278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脚本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完善</a:t>
            </a:r>
            <a:endParaRPr kumimoji="1" lang="en-US" altLang="zh-CN" sz="2400" dirty="0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080510" y="5139055"/>
            <a:ext cx="4801870" cy="1432560"/>
          </a:xfrm>
          <a:prstGeom prst="rect">
            <a:avLst/>
          </a:prstGeom>
          <a:noFill/>
          <a:ln>
            <a:noFill/>
          </a:ln>
          <a:effectLst>
            <a:outerShdw blurRad="1016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8800" b="1" dirty="0">
                <a:solidFill>
                  <a:schemeClr val="accent1">
                    <a:alpha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ATesting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57200" y="1092200"/>
            <a:ext cx="7505700" cy="838200"/>
          </a:xfrm>
          <a:prstGeom prst="rect">
            <a:avLst/>
          </a:prstGeom>
        </p:spPr>
        <p:txBody>
          <a:bodyPr>
            <a:noAutofit/>
          </a:bodyPr>
          <a:lstStyle>
            <a:lvl1pPr marL="449580" indent="-363855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719455" indent="-274955" algn="l" defTabSz="809625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响应断言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zh-CN" altLang="en-US" sz="1800" dirty="0" smtClean="0">
                <a:solidFill>
                  <a:schemeClr val="tx1"/>
                </a:solidFill>
              </a:rPr>
              <a:t>为保证响应数据的准确性，检查响应的数据是否包含，匹配，等于某个样式字符串。</a:t>
            </a:r>
            <a:endParaRPr lang="zh-CN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4429132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断言结果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571472" y="2071678"/>
            <a:ext cx="7489972" cy="2305396"/>
            <a:chOff x="539552" y="1843684"/>
            <a:chExt cx="7230485" cy="2305396"/>
          </a:xfrm>
        </p:grpSpPr>
        <p:grpSp>
          <p:nvGrpSpPr>
            <p:cNvPr id="15" name="组合 14"/>
            <p:cNvGrpSpPr/>
            <p:nvPr/>
          </p:nvGrpSpPr>
          <p:grpSpPr>
            <a:xfrm>
              <a:off x="539552" y="1843684"/>
              <a:ext cx="7230485" cy="2305396"/>
              <a:chOff x="539552" y="1843684"/>
              <a:chExt cx="7230485" cy="2305396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552" y="1843684"/>
                <a:ext cx="7230485" cy="2305396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2627784" y="3140968"/>
                <a:ext cx="1224136" cy="43204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3923928" y="3140968"/>
              <a:ext cx="1440160" cy="43204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28596" y="4857760"/>
            <a:ext cx="7632848" cy="1696554"/>
            <a:chOff x="467544" y="4590420"/>
            <a:chExt cx="7632848" cy="1696554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96" y="4590420"/>
              <a:ext cx="7487696" cy="1696554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467544" y="5949280"/>
              <a:ext cx="2376264" cy="33769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430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40036" y="3278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脚本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完善</a:t>
            </a:r>
            <a:endParaRPr kumimoji="1" lang="en-US" altLang="zh-CN" sz="2400" dirty="0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080510" y="5139055"/>
            <a:ext cx="4801870" cy="1432560"/>
          </a:xfrm>
          <a:prstGeom prst="rect">
            <a:avLst/>
          </a:prstGeom>
          <a:noFill/>
          <a:ln>
            <a:noFill/>
          </a:ln>
          <a:effectLst>
            <a:outerShdw blurRad="1016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8800" b="1" dirty="0">
                <a:solidFill>
                  <a:schemeClr val="accent1">
                    <a:alpha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ATesting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57200" y="1268760"/>
            <a:ext cx="2602632" cy="432048"/>
          </a:xfrm>
          <a:prstGeom prst="rect">
            <a:avLst/>
          </a:prstGeom>
        </p:spPr>
        <p:txBody>
          <a:bodyPr>
            <a:noAutofit/>
          </a:bodyPr>
          <a:lstStyle>
            <a:lvl1pPr marL="449580" indent="-363855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719455" indent="-274955" algn="l" defTabSz="809625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关联</a:t>
            </a:r>
            <a:endParaRPr lang="zh-CN" altLang="en-US" sz="1800" dirty="0">
              <a:latin typeface="+mj-ea"/>
              <a:ea typeface="+mj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85720" y="1785926"/>
            <a:ext cx="4429156" cy="2071702"/>
            <a:chOff x="428596" y="1357298"/>
            <a:chExt cx="5280025" cy="2071702"/>
          </a:xfrm>
        </p:grpSpPr>
        <p:pic>
          <p:nvPicPr>
            <p:cNvPr id="14" name="图片 2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596" y="1357298"/>
              <a:ext cx="5280025" cy="2071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矩形 14"/>
            <p:cNvSpPr/>
            <p:nvPr/>
          </p:nvSpPr>
          <p:spPr>
            <a:xfrm>
              <a:off x="1214414" y="2714620"/>
              <a:ext cx="928694" cy="14287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786314" y="1785926"/>
            <a:ext cx="4143404" cy="2071702"/>
            <a:chOff x="428596" y="3500438"/>
            <a:chExt cx="5280025" cy="2214578"/>
          </a:xfrm>
        </p:grpSpPr>
        <p:pic>
          <p:nvPicPr>
            <p:cNvPr id="17" name="图片 8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8596" y="3500438"/>
              <a:ext cx="5280025" cy="221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矩形 17"/>
            <p:cNvSpPr/>
            <p:nvPr/>
          </p:nvSpPr>
          <p:spPr>
            <a:xfrm>
              <a:off x="2571736" y="4286256"/>
              <a:ext cx="785818" cy="21431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8596" y="4071942"/>
            <a:ext cx="8182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从前一个</a:t>
            </a:r>
            <a:r>
              <a:rPr lang="zh-CN" altLang="zh-CN" dirty="0" smtClean="0"/>
              <a:t>请求拿出要关联的数据</a:t>
            </a:r>
            <a:r>
              <a:rPr lang="zh-CN" altLang="en-US" dirty="0" smtClean="0"/>
              <a:t>，用正则表达式去匹配。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有关于正则表达式写法的描述：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http://jmeter.apache.org/usermanual/regular_expressions.html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30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40036" y="3278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脚本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完善</a:t>
            </a:r>
            <a:endParaRPr kumimoji="1" lang="en-US" altLang="zh-CN" sz="2400" dirty="0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080510" y="5139055"/>
            <a:ext cx="4801870" cy="1432560"/>
          </a:xfrm>
          <a:prstGeom prst="rect">
            <a:avLst/>
          </a:prstGeom>
          <a:noFill/>
          <a:ln>
            <a:noFill/>
          </a:ln>
          <a:effectLst>
            <a:outerShdw blurRad="1016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8800" b="1" dirty="0">
                <a:solidFill>
                  <a:schemeClr val="accent1">
                    <a:alpha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ATesting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57200" y="1155700"/>
            <a:ext cx="8401080" cy="977900"/>
          </a:xfrm>
          <a:prstGeom prst="rect">
            <a:avLst/>
          </a:prstGeom>
        </p:spPr>
        <p:txBody>
          <a:bodyPr>
            <a:noAutofit/>
          </a:bodyPr>
          <a:lstStyle>
            <a:lvl1pPr marL="449580" indent="-363855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719455" indent="-274955" algn="l" defTabSz="809625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chemeClr val="tx1"/>
                </a:solidFill>
              </a:rPr>
              <a:t>事务</a:t>
            </a:r>
            <a:r>
              <a:rPr lang="zh-CN" altLang="zh-CN" sz="1800" dirty="0" smtClean="0">
                <a:solidFill>
                  <a:schemeClr val="tx1"/>
                </a:solidFill>
              </a:rPr>
              <a:t>用于统计嵌套在</a:t>
            </a:r>
            <a:r>
              <a:rPr lang="en-US" altLang="zh-CN" sz="1800" dirty="0" smtClean="0">
                <a:solidFill>
                  <a:schemeClr val="tx1"/>
                </a:solidFill>
              </a:rPr>
              <a:t>transaction controller</a:t>
            </a:r>
            <a:r>
              <a:rPr lang="zh-CN" altLang="zh-CN" sz="1800" dirty="0" smtClean="0">
                <a:solidFill>
                  <a:schemeClr val="tx1"/>
                </a:solidFill>
              </a:rPr>
              <a:t>里面的所有元素的值（响应时间，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tps</a:t>
            </a:r>
            <a:r>
              <a:rPr lang="en-US" altLang="zh-CN" sz="1800" dirty="0" smtClean="0">
                <a:solidFill>
                  <a:schemeClr val="tx1"/>
                </a:solidFill>
              </a:rPr>
              <a:t>, </a:t>
            </a:r>
            <a:r>
              <a:rPr lang="zh-CN" altLang="zh-CN" sz="1800" dirty="0" smtClean="0">
                <a:solidFill>
                  <a:schemeClr val="tx1"/>
                </a:solidFill>
              </a:rPr>
              <a:t>吞吐量</a:t>
            </a:r>
            <a:r>
              <a:rPr lang="zh-CN" altLang="en-US" sz="1800" dirty="0" smtClean="0">
                <a:solidFill>
                  <a:schemeClr val="tx1"/>
                </a:solidFill>
              </a:rPr>
              <a:t>）</a:t>
            </a:r>
            <a:r>
              <a:rPr lang="zh-CN" altLang="zh-CN" sz="1800" dirty="0" smtClean="0">
                <a:solidFill>
                  <a:schemeClr val="tx1"/>
                </a:solidFill>
              </a:rPr>
              <a:t>等</a:t>
            </a:r>
            <a:endParaRPr lang="zh-CN" altLang="en-US" sz="18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800" dirty="0">
              <a:latin typeface="+mj-ea"/>
              <a:ea typeface="+mj-ea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2" y="4929198"/>
            <a:ext cx="24955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500034" y="2481254"/>
            <a:ext cx="4333875" cy="1476375"/>
            <a:chOff x="683568" y="1844824"/>
            <a:chExt cx="4333875" cy="1476375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844824"/>
              <a:ext cx="4333875" cy="1476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矩形 15"/>
            <p:cNvSpPr/>
            <p:nvPr/>
          </p:nvSpPr>
          <p:spPr>
            <a:xfrm>
              <a:off x="717239" y="2708920"/>
              <a:ext cx="1910545" cy="28803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71472" y="452485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树级目录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500694" y="2578092"/>
            <a:ext cx="3214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Generate Parent Sample</a:t>
            </a:r>
            <a:r>
              <a:rPr lang="zh-CN" altLang="zh-CN" dirty="0" smtClean="0"/>
              <a:t>，如果勾了，这个控制器生成为其它</a:t>
            </a:r>
            <a:r>
              <a:rPr lang="en-US" altLang="zh-CN" dirty="0" smtClean="0"/>
              <a:t>sampler</a:t>
            </a:r>
            <a:r>
              <a:rPr lang="zh-CN" altLang="zh-CN" dirty="0" smtClean="0"/>
              <a:t>的父节点，否则独立于其它</a:t>
            </a:r>
            <a:r>
              <a:rPr lang="en-US" altLang="zh-CN" dirty="0" smtClean="0"/>
              <a:t>sampler</a:t>
            </a:r>
            <a:endParaRPr lang="zh-CN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30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0510" y="5139055"/>
            <a:ext cx="4801870" cy="1432560"/>
          </a:xfrm>
          <a:prstGeom prst="rect">
            <a:avLst/>
          </a:prstGeom>
          <a:noFill/>
          <a:ln>
            <a:noFill/>
          </a:ln>
          <a:effectLst>
            <a:outerShdw blurRad="1016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8800" b="1" dirty="0">
                <a:solidFill>
                  <a:schemeClr val="accent1">
                    <a:alpha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ATesting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0226" y="33024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脚本完善</a:t>
            </a:r>
            <a:endParaRPr kumimoji="1" lang="en-US" altLang="zh-CN" sz="2800" dirty="0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2602632" cy="43204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dirty="0" smtClean="0"/>
              <a:t>集合点</a:t>
            </a:r>
            <a:endParaRPr lang="zh-CN" altLang="en-US" sz="1800" dirty="0">
              <a:latin typeface="+mj-ea"/>
              <a:ea typeface="+mj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3958" y="2958244"/>
            <a:ext cx="4638675" cy="1504950"/>
            <a:chOff x="539552" y="1844824"/>
            <a:chExt cx="4638675" cy="150495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844824"/>
              <a:ext cx="4638675" cy="1504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539552" y="2852936"/>
              <a:ext cx="2664296" cy="21602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09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63360" y="6330316"/>
            <a:ext cx="2057400" cy="365125"/>
          </a:xfrm>
        </p:spPr>
        <p:txBody>
          <a:bodyPr/>
          <a:lstStyle/>
          <a:p>
            <a:fld id="{D1EB2687-55A6-4A2A-B5B0-AF6ED4CAE35C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3420" y="35314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bg1"/>
                </a:solidFill>
              </a:rPr>
              <a:t>场景设置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80510" y="5139055"/>
            <a:ext cx="4801870" cy="1432560"/>
          </a:xfrm>
          <a:prstGeom prst="rect">
            <a:avLst/>
          </a:prstGeom>
          <a:noFill/>
          <a:ln>
            <a:noFill/>
          </a:ln>
          <a:effectLst>
            <a:outerShdw blurRad="1016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8800" b="1" dirty="0">
                <a:solidFill>
                  <a:schemeClr val="accent1">
                    <a:alpha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ATesting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1844825"/>
            <a:ext cx="62464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3200" dirty="0" smtClean="0"/>
              <a:t>调度设置</a:t>
            </a:r>
            <a:endParaRPr lang="en-US" altLang="zh-CN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3200" dirty="0" smtClean="0"/>
              <a:t>添加执行机</a:t>
            </a:r>
            <a:endParaRPr lang="en-US" altLang="zh-CN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3200" dirty="0" smtClean="0"/>
              <a:t>业务占比设置</a:t>
            </a:r>
            <a:endParaRPr lang="en-US" altLang="zh-CN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3200" dirty="0" smtClean="0"/>
              <a:t>添加聚合报告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84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21102" y="225333"/>
            <a:ext cx="6762683" cy="699594"/>
          </a:xfrm>
          <a:prstGeom prst="rect">
            <a:avLst/>
          </a:prstGeom>
        </p:spPr>
        <p:txBody>
          <a:bodyPr vert="horz" lIns="108000" tIns="45720" rIns="108000" bIns="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0" i="0" baseline="0">
                <a:solidFill>
                  <a:schemeClr val="bg1"/>
                </a:solidFill>
                <a:effectLst/>
                <a:latin typeface="+mj-lt"/>
                <a:cs typeface="+mj-cs"/>
              </a:defRPr>
            </a:lvl1pPr>
          </a:lstStyle>
          <a:p>
            <a:r>
              <a:rPr lang="zh-CN" altLang="en-US" dirty="0" smtClean="0">
                <a:ea typeface="+mj-ea"/>
              </a:rPr>
              <a:t>业务占比设置</a:t>
            </a:r>
            <a:endParaRPr lang="zh-CN" altLang="en-US" dirty="0">
              <a:ea typeface="+mj-ea"/>
            </a:endParaRPr>
          </a:p>
        </p:txBody>
      </p:sp>
      <p:sp>
        <p:nvSpPr>
          <p:cNvPr id="2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97320" y="6356351"/>
            <a:ext cx="2057400" cy="365125"/>
          </a:xfrm>
        </p:spPr>
        <p:txBody>
          <a:bodyPr/>
          <a:lstStyle/>
          <a:p>
            <a:fld id="{D1EB2687-55A6-4A2A-B5B0-AF6ED4CAE35C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80510" y="5139055"/>
            <a:ext cx="4801870" cy="1432560"/>
          </a:xfrm>
          <a:prstGeom prst="rect">
            <a:avLst/>
          </a:prstGeom>
          <a:noFill/>
          <a:ln>
            <a:noFill/>
          </a:ln>
          <a:effectLst>
            <a:outerShdw blurRad="1016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8800" b="1" dirty="0">
                <a:solidFill>
                  <a:schemeClr val="accent1">
                    <a:alpha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ATesting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8596" y="1643050"/>
            <a:ext cx="75009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Jmeter</a:t>
            </a:r>
            <a:r>
              <a:rPr lang="zh-CN" altLang="en-US" sz="2400" dirty="0" smtClean="0"/>
              <a:t>可以通过多线程组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逻辑控制器组合实现业务场景的设置。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常用的控制器有：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en-US" sz="2400" dirty="0" smtClean="0"/>
              <a:t>Once Only Controller </a:t>
            </a:r>
            <a:r>
              <a:rPr lang="zh-CN" altLang="en-US" sz="2400" dirty="0" smtClean="0"/>
              <a:t>用于控制仅一次的操作，例如</a:t>
            </a:r>
            <a:r>
              <a:rPr lang="en-US" sz="2400" dirty="0" smtClean="0"/>
              <a:t>login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en-US" sz="2400" dirty="0" smtClean="0"/>
              <a:t>Loop Controller </a:t>
            </a:r>
            <a:r>
              <a:rPr lang="zh-CN" altLang="en-US" sz="2400" dirty="0" smtClean="0"/>
              <a:t>用于控制</a:t>
            </a:r>
            <a:r>
              <a:rPr lang="en-US" sz="2400" dirty="0" smtClean="0"/>
              <a:t>loop</a:t>
            </a:r>
            <a:r>
              <a:rPr lang="zh-CN" altLang="en-US" sz="2400" dirty="0" smtClean="0"/>
              <a:t>循环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en-US" sz="2400" dirty="0" smtClean="0"/>
              <a:t>If Controller </a:t>
            </a:r>
            <a:r>
              <a:rPr lang="en-US" sz="2400" dirty="0" err="1" smtClean="0"/>
              <a:t>控制if操作</a:t>
            </a:r>
            <a:endParaRPr lang="en-US" sz="2400" dirty="0" smtClean="0"/>
          </a:p>
          <a:p>
            <a:pPr>
              <a:buFont typeface="Wingdings" pitchFamily="2" charset="2"/>
              <a:buChar char="l"/>
            </a:pPr>
            <a:r>
              <a:rPr lang="en-US" sz="2400" dirty="0" smtClean="0"/>
              <a:t>Switch Controller </a:t>
            </a:r>
            <a:r>
              <a:rPr lang="en-US" sz="2400" dirty="0" err="1" smtClean="0"/>
              <a:t>控制switch操作</a:t>
            </a:r>
            <a:endParaRPr lang="en-US" sz="2400" dirty="0" smtClean="0"/>
          </a:p>
          <a:p>
            <a:pPr>
              <a:buFont typeface="Wingdings" pitchFamily="2" charset="2"/>
              <a:buChar char="l"/>
            </a:pPr>
            <a:r>
              <a:rPr lang="en-US" sz="2400" dirty="0" smtClean="0"/>
              <a:t>While Controller </a:t>
            </a:r>
            <a:r>
              <a:rPr lang="en-US" sz="2400" dirty="0" err="1" smtClean="0"/>
              <a:t>控制while操作</a:t>
            </a:r>
            <a:endParaRPr lang="en-US" sz="2400" dirty="0" smtClean="0"/>
          </a:p>
          <a:p>
            <a:pPr>
              <a:buFont typeface="Wingdings" pitchFamily="2" charset="2"/>
              <a:buChar char="l"/>
            </a:pPr>
            <a:r>
              <a:rPr lang="en-US" sz="2400" dirty="0" smtClean="0"/>
              <a:t>Random Controller  </a:t>
            </a:r>
            <a:r>
              <a:rPr lang="zh-CN" altLang="en-US" sz="2400" dirty="0" smtClean="0"/>
              <a:t>随机控制，随机选择包含的步骤之一进行</a:t>
            </a:r>
            <a:r>
              <a:rPr lang="zh-CN" altLang="en-US" sz="2400" dirty="0" smtClean="0"/>
              <a:t>执行</a:t>
            </a:r>
            <a:endParaRPr lang="en-US" altLang="zh-CN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57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2687-55A6-4A2A-B5B0-AF6ED4CAE35C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80510" y="5139055"/>
            <a:ext cx="4801870" cy="1432560"/>
          </a:xfrm>
          <a:prstGeom prst="rect">
            <a:avLst/>
          </a:prstGeom>
          <a:noFill/>
          <a:ln>
            <a:noFill/>
          </a:ln>
          <a:effectLst>
            <a:outerShdw blurRad="1016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8800" b="1" dirty="0">
                <a:solidFill>
                  <a:schemeClr val="accent1">
                    <a:alpha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ATesting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0521" y="294328"/>
            <a:ext cx="2379177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添加聚合报告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4" name="内容占位符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7611569" cy="2160587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83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Jmeter</a:t>
            </a:r>
            <a:r>
              <a:rPr lang="zh-CN" altLang="en-US" dirty="0" smtClean="0">
                <a:solidFill>
                  <a:schemeClr val="tx1"/>
                </a:solidFill>
              </a:rPr>
              <a:t>简介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JMeter</a:t>
            </a:r>
            <a:r>
              <a:rPr lang="zh-CN" altLang="en-US" dirty="0" smtClean="0">
                <a:solidFill>
                  <a:schemeClr val="tx1"/>
                </a:solidFill>
              </a:rPr>
              <a:t>的下载安装及部署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Jmeter</a:t>
            </a:r>
            <a:r>
              <a:rPr lang="zh-CN" altLang="en-US" dirty="0" smtClean="0">
                <a:solidFill>
                  <a:schemeClr val="tx1"/>
                </a:solidFill>
              </a:rPr>
              <a:t>重要功能元件介绍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JMeter</a:t>
            </a:r>
            <a:r>
              <a:rPr lang="zh-CN" altLang="en-US" dirty="0" smtClean="0">
                <a:solidFill>
                  <a:schemeClr val="tx1"/>
                </a:solidFill>
              </a:rPr>
              <a:t>脚本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场景设置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数据收集和展示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远程测试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080510" y="5139055"/>
            <a:ext cx="4801870" cy="1432560"/>
          </a:xfrm>
          <a:prstGeom prst="rect">
            <a:avLst/>
          </a:prstGeom>
          <a:noFill/>
          <a:ln>
            <a:noFill/>
          </a:ln>
          <a:effectLst>
            <a:outerShdw blurRad="1016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8800" b="1" dirty="0">
                <a:solidFill>
                  <a:schemeClr val="accent1">
                    <a:alpha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190" y="257270"/>
            <a:ext cx="2698175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数据收集与展示</a:t>
            </a:r>
            <a:endParaRPr lang="zh-CN" altLang="en-US" sz="2800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" name="内容占位符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60"/>
            <a:ext cx="7659169" cy="3029373"/>
          </a:xfrm>
        </p:spPr>
      </p:pic>
      <p:sp>
        <p:nvSpPr>
          <p:cNvPr id="9" name="TextBox 8"/>
          <p:cNvSpPr txBox="1"/>
          <p:nvPr/>
        </p:nvSpPr>
        <p:spPr>
          <a:xfrm>
            <a:off x="539552" y="3933056"/>
            <a:ext cx="61206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 smtClean="0">
              <a:latin typeface="+mj-ea"/>
            </a:endParaRPr>
          </a:p>
          <a:p>
            <a:endParaRPr lang="en-US" altLang="zh-CN" sz="1600" dirty="0">
              <a:latin typeface="+mj-ea"/>
            </a:endParaRPr>
          </a:p>
          <a:p>
            <a:r>
              <a:rPr lang="en-US" altLang="zh-CN" sz="1600" dirty="0" smtClean="0">
                <a:latin typeface="+mj-ea"/>
              </a:rPr>
              <a:t>Label </a:t>
            </a:r>
            <a:r>
              <a:rPr lang="en-US" altLang="zh-CN" sz="1600" dirty="0">
                <a:latin typeface="+mj-ea"/>
              </a:rPr>
              <a:t>– Sample</a:t>
            </a:r>
            <a:r>
              <a:rPr lang="zh-CN" altLang="en-US" sz="1600" dirty="0">
                <a:latin typeface="+mj-ea"/>
              </a:rPr>
              <a:t>的标签</a:t>
            </a:r>
            <a:r>
              <a:rPr lang="en-US" altLang="zh-CN" sz="1600" dirty="0">
                <a:latin typeface="+mj-ea"/>
              </a:rPr>
              <a:t>.</a:t>
            </a:r>
          </a:p>
          <a:p>
            <a:r>
              <a:rPr lang="en-US" altLang="zh-CN" sz="1600" dirty="0">
                <a:latin typeface="+mj-ea"/>
              </a:rPr>
              <a:t># Samples – </a:t>
            </a:r>
            <a:r>
              <a:rPr lang="zh-CN" altLang="en-US" sz="1600" dirty="0">
                <a:latin typeface="+mj-ea"/>
              </a:rPr>
              <a:t>同名</a:t>
            </a:r>
            <a:r>
              <a:rPr lang="en-US" altLang="zh-CN" sz="1600" dirty="0">
                <a:latin typeface="+mj-ea"/>
              </a:rPr>
              <a:t>Label</a:t>
            </a:r>
            <a:r>
              <a:rPr lang="zh-CN" altLang="en-US" sz="1600" dirty="0">
                <a:latin typeface="+mj-ea"/>
              </a:rPr>
              <a:t>的个数</a:t>
            </a:r>
            <a:endParaRPr lang="en-US" altLang="zh-CN" sz="1600" dirty="0">
              <a:latin typeface="+mj-ea"/>
            </a:endParaRPr>
          </a:p>
          <a:p>
            <a:r>
              <a:rPr lang="en-US" altLang="zh-CN" sz="1600" dirty="0">
                <a:latin typeface="+mj-ea"/>
              </a:rPr>
              <a:t>Average – </a:t>
            </a:r>
            <a:r>
              <a:rPr lang="zh-CN" altLang="en-US" sz="1600" dirty="0">
                <a:latin typeface="+mj-ea"/>
              </a:rPr>
              <a:t>平均响应时间</a:t>
            </a:r>
            <a:endParaRPr lang="en-US" altLang="zh-CN" sz="1600" dirty="0">
              <a:latin typeface="+mj-ea"/>
            </a:endParaRPr>
          </a:p>
          <a:p>
            <a:r>
              <a:rPr lang="en-US" altLang="zh-CN" sz="1600" dirty="0">
                <a:latin typeface="+mj-ea"/>
              </a:rPr>
              <a:t>Median – 50%</a:t>
            </a:r>
            <a:r>
              <a:rPr lang="zh-CN" altLang="en-US" sz="1600" dirty="0">
                <a:latin typeface="+mj-ea"/>
              </a:rPr>
              <a:t>的请求所用的时间不超过该值</a:t>
            </a:r>
            <a:endParaRPr lang="en-US" altLang="zh-CN" sz="1600" dirty="0">
              <a:latin typeface="+mj-ea"/>
            </a:endParaRPr>
          </a:p>
          <a:p>
            <a:r>
              <a:rPr lang="en-US" altLang="zh-CN" sz="1600" dirty="0">
                <a:latin typeface="+mj-ea"/>
              </a:rPr>
              <a:t>90% Line - 90%</a:t>
            </a:r>
            <a:r>
              <a:rPr lang="zh-CN" altLang="en-US" sz="1600" dirty="0">
                <a:latin typeface="+mj-ea"/>
              </a:rPr>
              <a:t>的请求所用的时间不超过该值</a:t>
            </a:r>
            <a:endParaRPr lang="en-US" altLang="zh-CN" sz="1600" dirty="0">
              <a:latin typeface="+mj-ea"/>
            </a:endParaRPr>
          </a:p>
          <a:p>
            <a:r>
              <a:rPr lang="en-US" altLang="zh-CN" sz="1600" dirty="0" smtClean="0">
                <a:latin typeface="+mj-ea"/>
              </a:rPr>
              <a:t>Min/</a:t>
            </a:r>
            <a:r>
              <a:rPr lang="en-US" altLang="zh-CN" sz="1600" dirty="0">
                <a:latin typeface="+mj-ea"/>
              </a:rPr>
              <a:t> Max</a:t>
            </a:r>
            <a:r>
              <a:rPr lang="en-US" altLang="zh-CN" sz="1600" dirty="0" smtClean="0">
                <a:latin typeface="+mj-ea"/>
              </a:rPr>
              <a:t> </a:t>
            </a:r>
            <a:r>
              <a:rPr lang="en-US" altLang="zh-CN" sz="1600" dirty="0">
                <a:latin typeface="+mj-ea"/>
              </a:rPr>
              <a:t>– </a:t>
            </a:r>
            <a:r>
              <a:rPr lang="zh-CN" altLang="en-US" sz="1600" dirty="0" smtClean="0">
                <a:latin typeface="+mj-ea"/>
              </a:rPr>
              <a:t>最小</a:t>
            </a:r>
            <a:r>
              <a:rPr lang="en-US" altLang="zh-CN" sz="1600" dirty="0" smtClean="0">
                <a:latin typeface="+mj-ea"/>
              </a:rPr>
              <a:t>/</a:t>
            </a:r>
            <a:r>
              <a:rPr lang="zh-CN" altLang="en-US" sz="1600" dirty="0" smtClean="0">
                <a:latin typeface="+mj-ea"/>
              </a:rPr>
              <a:t>大响应时间</a:t>
            </a:r>
            <a:r>
              <a:rPr lang="en-US" altLang="zh-CN" sz="1600" dirty="0" smtClean="0">
                <a:latin typeface="+mj-ea"/>
              </a:rPr>
              <a:t> </a:t>
            </a:r>
          </a:p>
          <a:p>
            <a:r>
              <a:rPr lang="en-US" altLang="zh-CN" sz="1600" dirty="0" smtClean="0">
                <a:latin typeface="+mj-ea"/>
              </a:rPr>
              <a:t>Error </a:t>
            </a:r>
            <a:r>
              <a:rPr lang="en-US" altLang="zh-CN" sz="1600" dirty="0">
                <a:latin typeface="+mj-ea"/>
              </a:rPr>
              <a:t>% - </a:t>
            </a:r>
            <a:r>
              <a:rPr lang="zh-CN" altLang="en-US" sz="1600" dirty="0">
                <a:latin typeface="+mj-ea"/>
              </a:rPr>
              <a:t>错误率</a:t>
            </a:r>
            <a:endParaRPr lang="en-US" altLang="zh-CN" sz="1600" dirty="0">
              <a:latin typeface="+mj-ea"/>
            </a:endParaRPr>
          </a:p>
          <a:p>
            <a:r>
              <a:rPr lang="en-US" altLang="zh-CN" sz="1600" dirty="0">
                <a:latin typeface="+mj-ea"/>
              </a:rPr>
              <a:t>Throughput – </a:t>
            </a:r>
            <a:r>
              <a:rPr lang="zh-CN" altLang="en-US" sz="1600" dirty="0">
                <a:latin typeface="+mj-ea"/>
              </a:rPr>
              <a:t>吞吐量，即每秒多少请求</a:t>
            </a:r>
            <a:endParaRPr lang="en-US" altLang="zh-CN" sz="1600" dirty="0">
              <a:latin typeface="+mj-ea"/>
            </a:endParaRPr>
          </a:p>
          <a:p>
            <a:r>
              <a:rPr lang="en-US" altLang="zh-CN" sz="1600" dirty="0">
                <a:latin typeface="+mj-ea"/>
              </a:rPr>
              <a:t>Kb/sec – </a:t>
            </a:r>
            <a:r>
              <a:rPr lang="zh-CN" altLang="en-US" sz="1600" dirty="0">
                <a:latin typeface="+mj-ea"/>
              </a:rPr>
              <a:t>吞吐量，每秒多少</a:t>
            </a:r>
            <a:r>
              <a:rPr lang="en-US" altLang="zh-CN" sz="1600" dirty="0" smtClean="0">
                <a:latin typeface="+mj-ea"/>
              </a:rPr>
              <a:t>Kb</a:t>
            </a:r>
            <a:endParaRPr lang="zh-CN" altLang="en-US" sz="1600" dirty="0">
              <a:latin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21102" y="225333"/>
            <a:ext cx="6762683" cy="699594"/>
          </a:xfrm>
          <a:prstGeom prst="rect">
            <a:avLst/>
          </a:prstGeom>
        </p:spPr>
        <p:txBody>
          <a:bodyPr vert="horz" lIns="108000" tIns="45720" rIns="108000" bIns="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0" i="0" baseline="0">
                <a:solidFill>
                  <a:schemeClr val="bg1"/>
                </a:solidFill>
                <a:effectLst/>
                <a:latin typeface="+mj-lt"/>
                <a:cs typeface="+mj-cs"/>
              </a:defRPr>
            </a:lvl1pPr>
          </a:lstStyle>
          <a:p>
            <a:r>
              <a:rPr lang="zh-CN" altLang="en-US" dirty="0" smtClean="0">
                <a:ea typeface="+mj-ea"/>
              </a:rPr>
              <a:t>远程调度执行设置</a:t>
            </a:r>
            <a:endParaRPr lang="zh-CN" altLang="en-US" dirty="0">
              <a:ea typeface="+mj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69685"/>
            <a:ext cx="2133600" cy="365125"/>
          </a:xfrm>
        </p:spPr>
        <p:txBody>
          <a:bodyPr/>
          <a:lstStyle/>
          <a:p>
            <a:fld id="{D1EB2687-55A6-4A2A-B5B0-AF6ED4CAE35C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080510" y="5139055"/>
            <a:ext cx="4801870" cy="1432560"/>
          </a:xfrm>
          <a:prstGeom prst="rect">
            <a:avLst/>
          </a:prstGeom>
          <a:noFill/>
          <a:ln>
            <a:noFill/>
          </a:ln>
          <a:effectLst>
            <a:outerShdw blurRad="1016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8800" b="1" dirty="0">
                <a:solidFill>
                  <a:schemeClr val="accent1">
                    <a:alpha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ATesting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142985"/>
            <a:ext cx="7467600" cy="714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latin typeface="+mj-ea"/>
                <a:ea typeface="+mj-ea"/>
              </a:rPr>
              <a:t>如右下图所示：为控制机</a:t>
            </a:r>
            <a:r>
              <a:rPr lang="en-US" altLang="zh-CN" sz="1800" dirty="0" smtClean="0">
                <a:latin typeface="+mj-ea"/>
                <a:ea typeface="+mj-ea"/>
              </a:rPr>
              <a:t>Controller</a:t>
            </a:r>
            <a:r>
              <a:rPr lang="zh-CN" altLang="en-US" sz="1800" dirty="0" smtClean="0">
                <a:latin typeface="+mj-ea"/>
                <a:ea typeface="+mj-ea"/>
              </a:rPr>
              <a:t>，增加三台</a:t>
            </a:r>
            <a:r>
              <a:rPr lang="en-US" altLang="zh-CN" sz="1800" dirty="0" smtClean="0">
                <a:latin typeface="+mj-ea"/>
                <a:ea typeface="+mj-ea"/>
              </a:rPr>
              <a:t>Agent，</a:t>
            </a:r>
            <a:r>
              <a:rPr lang="zh-CN" altLang="en-US" sz="1800" dirty="0" smtClean="0">
                <a:latin typeface="+mj-ea"/>
                <a:ea typeface="+mj-ea"/>
              </a:rPr>
              <a:t>以四台</a:t>
            </a:r>
            <a:r>
              <a:rPr lang="zh-CN" altLang="en-US" sz="1800" dirty="0" smtClean="0">
                <a:latin typeface="+mj-ea"/>
              </a:rPr>
              <a:t>机来运行</a:t>
            </a:r>
            <a:r>
              <a:rPr lang="en-US" altLang="zh-CN" sz="1800" dirty="0" err="1" smtClean="0">
                <a:latin typeface="+mj-ea"/>
              </a:rPr>
              <a:t>JMeter</a:t>
            </a:r>
            <a:r>
              <a:rPr lang="en-US" altLang="zh-CN" sz="1800" dirty="0" smtClean="0">
                <a:latin typeface="+mj-ea"/>
              </a:rPr>
              <a:t>.</a:t>
            </a:r>
          </a:p>
          <a:p>
            <a:pPr marL="0" indent="0">
              <a:buNone/>
            </a:pPr>
            <a:endParaRPr lang="en-US" altLang="zh-CN" sz="1600" dirty="0" smtClean="0">
              <a:latin typeface="+mj-ea"/>
              <a:ea typeface="+mj-ea"/>
            </a:endParaRPr>
          </a:p>
        </p:txBody>
      </p:sp>
      <p:grpSp>
        <p:nvGrpSpPr>
          <p:cNvPr id="8" name="组合 12"/>
          <p:cNvGrpSpPr/>
          <p:nvPr/>
        </p:nvGrpSpPr>
        <p:grpSpPr>
          <a:xfrm>
            <a:off x="5143504" y="3286124"/>
            <a:ext cx="4000496" cy="3429024"/>
            <a:chOff x="3857620" y="928670"/>
            <a:chExt cx="4071966" cy="3514725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43372" y="928670"/>
              <a:ext cx="3695700" cy="351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6357950" y="1357298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Controller</a:t>
              </a:r>
              <a:endParaRPr lang="zh-CN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57620" y="335756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Agent</a:t>
              </a:r>
            </a:p>
            <a:p>
              <a:r>
                <a:rPr lang="en-US" altLang="zh-CN" sz="1000" dirty="0" smtClean="0"/>
                <a:t>IP:192.168.0.1</a:t>
              </a:r>
              <a:endParaRPr lang="zh-CN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29388" y="385762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Agent</a:t>
              </a:r>
            </a:p>
            <a:p>
              <a:r>
                <a:rPr lang="en-US" altLang="zh-CN" sz="1000" dirty="0" smtClean="0"/>
                <a:t>IP:192.168.0.2</a:t>
              </a:r>
              <a:endParaRPr lang="zh-CN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58016" y="200024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Agent</a:t>
              </a:r>
            </a:p>
            <a:p>
              <a:r>
                <a:rPr lang="en-US" altLang="zh-CN" sz="1000" dirty="0" smtClean="0"/>
                <a:t>IP:192.168.0.3</a:t>
              </a:r>
              <a:endParaRPr lang="zh-CN" altLang="en-US" sz="1000" dirty="0"/>
            </a:p>
          </p:txBody>
        </p:sp>
      </p:grpSp>
      <p:sp>
        <p:nvSpPr>
          <p:cNvPr id="16" name="内容占位符 2"/>
          <p:cNvSpPr txBox="1">
            <a:spLocks/>
          </p:cNvSpPr>
          <p:nvPr/>
        </p:nvSpPr>
        <p:spPr>
          <a:xfrm>
            <a:off x="500034" y="1857364"/>
            <a:ext cx="5786478" cy="30117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1600" dirty="0" smtClean="0">
                <a:latin typeface="+mj-ea"/>
                <a:ea typeface="+mj-ea"/>
              </a:rPr>
              <a:t>实现步骤如下：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buFont typeface="+mj-lt"/>
              <a:buAutoNum type="alphaLcPeriod"/>
            </a:pPr>
            <a:r>
              <a:rPr lang="zh-CN" altLang="en-US" sz="1600" dirty="0" smtClean="0">
                <a:latin typeface="+mj-ea"/>
                <a:ea typeface="+mj-ea"/>
              </a:rPr>
              <a:t>在所有机子安装相同版本的</a:t>
            </a:r>
            <a:r>
              <a:rPr lang="en-US" altLang="zh-CN" sz="1600" dirty="0" err="1" smtClean="0">
                <a:latin typeface="+mj-ea"/>
                <a:ea typeface="+mj-ea"/>
              </a:rPr>
              <a:t>Jmeter</a:t>
            </a:r>
            <a:r>
              <a:rPr lang="zh-CN" altLang="en-US" sz="1600" dirty="0" smtClean="0">
                <a:latin typeface="+mj-ea"/>
                <a:ea typeface="+mj-ea"/>
              </a:rPr>
              <a:t>。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buFont typeface="+mj-lt"/>
              <a:buAutoNum type="alphaLcPeriod"/>
            </a:pPr>
            <a:r>
              <a:rPr lang="zh-CN" altLang="en-US" sz="1600" dirty="0" smtClean="0">
                <a:latin typeface="+mj-ea"/>
                <a:ea typeface="+mj-ea"/>
              </a:rPr>
              <a:t>关掉防火墙。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buFont typeface="+mj-lt"/>
              <a:buAutoNum type="alphaLcPeriod"/>
            </a:pPr>
            <a:r>
              <a:rPr lang="zh-CN" altLang="en-US" sz="1600" dirty="0" smtClean="0">
                <a:latin typeface="+mj-ea"/>
                <a:ea typeface="+mj-ea"/>
              </a:rPr>
              <a:t>在</a:t>
            </a:r>
            <a:r>
              <a:rPr lang="en-US" altLang="zh-CN" sz="1600" dirty="0" smtClean="0">
                <a:latin typeface="+mj-ea"/>
                <a:ea typeface="+mj-ea"/>
              </a:rPr>
              <a:t>Agent</a:t>
            </a:r>
            <a:r>
              <a:rPr lang="zh-CN" altLang="en-US" sz="1600" dirty="0" smtClean="0">
                <a:latin typeface="+mj-ea"/>
                <a:ea typeface="+mj-ea"/>
              </a:rPr>
              <a:t>机子上运行</a:t>
            </a:r>
            <a:r>
              <a:rPr lang="en-US" altLang="zh-CN" sz="1600" dirty="0" smtClean="0">
                <a:latin typeface="+mj-ea"/>
                <a:ea typeface="+mj-ea"/>
              </a:rPr>
              <a:t>bin</a:t>
            </a:r>
            <a:r>
              <a:rPr lang="zh-CN" altLang="en-US" sz="1600" dirty="0" smtClean="0">
                <a:latin typeface="+mj-ea"/>
                <a:ea typeface="+mj-ea"/>
              </a:rPr>
              <a:t>目录下的</a:t>
            </a:r>
            <a:r>
              <a:rPr lang="en-US" altLang="zh-CN" sz="1600" dirty="0" smtClean="0">
                <a:latin typeface="+mj-ea"/>
                <a:ea typeface="+mj-ea"/>
              </a:rPr>
              <a:t>JMeter-server.bat</a:t>
            </a:r>
          </a:p>
          <a:p>
            <a:pPr marL="342900" indent="-342900">
              <a:lnSpc>
                <a:spcPct val="170000"/>
              </a:lnSpc>
              <a:buFont typeface="+mj-lt"/>
              <a:buAutoNum type="alphaLcPeriod"/>
            </a:pPr>
            <a:r>
              <a:rPr lang="zh-CN" altLang="en-US" sz="1600" dirty="0" smtClean="0">
                <a:latin typeface="+mj-ea"/>
                <a:ea typeface="+mj-ea"/>
              </a:rPr>
              <a:t>配置文件（</a:t>
            </a:r>
            <a:r>
              <a:rPr lang="en-US" altLang="zh-CN" sz="1600" dirty="0" err="1" smtClean="0">
                <a:latin typeface="+mj-ea"/>
              </a:rPr>
              <a:t>JMeter.properties</a:t>
            </a:r>
            <a:r>
              <a:rPr lang="zh-CN" altLang="en-US" sz="1600" dirty="0" smtClean="0">
                <a:latin typeface="+mj-ea"/>
                <a:ea typeface="+mj-ea"/>
              </a:rPr>
              <a:t>）中添加执行机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buFont typeface="+mj-lt"/>
              <a:buAutoNum type="alphaLcPeriod"/>
            </a:pPr>
            <a:r>
              <a:rPr lang="zh-CN" altLang="en-US" sz="1600" dirty="0" smtClean="0">
                <a:latin typeface="+mj-ea"/>
                <a:ea typeface="+mj-ea"/>
              </a:rPr>
              <a:t>重新启动</a:t>
            </a:r>
            <a:r>
              <a:rPr lang="en-US" altLang="zh-CN" sz="1600" dirty="0" smtClean="0">
                <a:latin typeface="+mj-ea"/>
                <a:ea typeface="+mj-ea"/>
              </a:rPr>
              <a:t>Controller</a:t>
            </a:r>
            <a:r>
              <a:rPr lang="zh-CN" altLang="en-US" sz="1600" dirty="0" smtClean="0">
                <a:latin typeface="+mj-ea"/>
                <a:ea typeface="+mj-ea"/>
              </a:rPr>
              <a:t>机器上的</a:t>
            </a:r>
            <a:r>
              <a:rPr lang="en-US" altLang="zh-CN" sz="1600" dirty="0" smtClean="0">
                <a:latin typeface="+mj-ea"/>
                <a:ea typeface="+mj-ea"/>
              </a:rPr>
              <a:t>JMeter.bat</a:t>
            </a:r>
            <a:r>
              <a:rPr lang="zh-CN" altLang="en-US" sz="1600" dirty="0" smtClean="0">
                <a:latin typeface="+mj-ea"/>
                <a:ea typeface="+mj-ea"/>
              </a:rPr>
              <a:t>，在菜单</a:t>
            </a:r>
            <a:r>
              <a:rPr lang="en-US" altLang="zh-CN" sz="1600" dirty="0" smtClean="0">
                <a:latin typeface="+mj-ea"/>
                <a:ea typeface="+mj-ea"/>
              </a:rPr>
              <a:t>Run</a:t>
            </a:r>
            <a:r>
              <a:rPr lang="zh-CN" altLang="en-US" sz="1600" dirty="0" smtClean="0">
                <a:latin typeface="+mj-ea"/>
                <a:ea typeface="+mj-ea"/>
              </a:rPr>
              <a:t>下的</a:t>
            </a:r>
            <a:r>
              <a:rPr lang="en-US" altLang="zh-CN" sz="1600" dirty="0" smtClean="0">
                <a:latin typeface="+mj-ea"/>
                <a:ea typeface="+mj-ea"/>
              </a:rPr>
              <a:t>Remote Start</a:t>
            </a:r>
            <a:r>
              <a:rPr lang="zh-CN" altLang="en-US" sz="1600" dirty="0" smtClean="0">
                <a:latin typeface="+mj-ea"/>
                <a:ea typeface="+mj-ea"/>
              </a:rPr>
              <a:t>菜单项，你将可以看到所有能连接的</a:t>
            </a:r>
            <a:r>
              <a:rPr lang="en-US" altLang="zh-CN" sz="1600" dirty="0" smtClean="0">
                <a:latin typeface="+mj-ea"/>
                <a:ea typeface="+mj-ea"/>
              </a:rPr>
              <a:t>Agent</a:t>
            </a:r>
            <a:r>
              <a:rPr lang="zh-CN" altLang="en-US" sz="1600" dirty="0" smtClean="0">
                <a:latin typeface="+mj-ea"/>
                <a:ea typeface="+mj-ea"/>
              </a:rPr>
              <a:t>。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</a:pPr>
            <a:endParaRPr lang="zh-CN" altLang="en-US" sz="1600" dirty="0" smtClean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080510" y="5139055"/>
            <a:ext cx="4801870" cy="1432560"/>
          </a:xfrm>
          <a:prstGeom prst="rect">
            <a:avLst/>
          </a:prstGeom>
          <a:noFill/>
          <a:ln>
            <a:noFill/>
          </a:ln>
          <a:effectLst>
            <a:outerShdw blurRad="1016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8800" b="1" dirty="0">
                <a:solidFill>
                  <a:schemeClr val="accent1">
                    <a:alpha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945" y="285750"/>
            <a:ext cx="1899879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非</a:t>
            </a:r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GUI</a:t>
            </a: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模式</a:t>
            </a:r>
            <a:endParaRPr lang="zh-CN" altLang="en-US" sz="2800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346185"/>
            <a:ext cx="7467600" cy="571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Non GUI</a:t>
            </a:r>
            <a:r>
              <a:rPr lang="zh-CN" altLang="zh-CN" sz="2400" dirty="0" smtClean="0"/>
              <a:t>比</a:t>
            </a:r>
            <a:r>
              <a:rPr lang="en-US" altLang="zh-CN" sz="2400" dirty="0" smtClean="0"/>
              <a:t>GUI</a:t>
            </a:r>
            <a:r>
              <a:rPr lang="zh-CN" altLang="zh-CN" sz="2400" dirty="0" smtClean="0"/>
              <a:t>节省资源，并有更高的稳定</a:t>
            </a:r>
            <a:r>
              <a:rPr lang="zh-CN" altLang="en-US" sz="2400" dirty="0" smtClean="0"/>
              <a:t>性。</a:t>
            </a:r>
            <a:endParaRPr lang="en-US" altLang="zh-CN" sz="2400" dirty="0" smtClean="0">
              <a:latin typeface="+mj-ea"/>
            </a:endParaRPr>
          </a:p>
          <a:p>
            <a:pPr marL="0" indent="0">
              <a:buNone/>
            </a:pPr>
            <a:endParaRPr lang="en-US" altLang="zh-CN" sz="1600" dirty="0" smtClean="0">
              <a:latin typeface="+mj-ea"/>
              <a:ea typeface="+mj-ea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00034" y="2060564"/>
            <a:ext cx="6786610" cy="428943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en-US" altLang="zh-CN" dirty="0" smtClean="0"/>
              <a:t>a.</a:t>
            </a:r>
            <a:r>
              <a:rPr lang="zh-CN" altLang="en-US" dirty="0" smtClean="0"/>
              <a:t>先在</a:t>
            </a:r>
            <a:r>
              <a:rPr lang="en-US" dirty="0" smtClean="0"/>
              <a:t>GUI</a:t>
            </a:r>
            <a:r>
              <a:rPr lang="zh-CN" altLang="en-US" dirty="0" smtClean="0"/>
              <a:t>模式下创建</a:t>
            </a:r>
            <a:r>
              <a:rPr lang="en-US" dirty="0" err="1" smtClean="0"/>
              <a:t>TestPlan</a:t>
            </a:r>
            <a:r>
              <a:rPr lang="zh-CN" altLang="en-US" dirty="0" smtClean="0"/>
              <a:t>，保存为</a:t>
            </a:r>
            <a:r>
              <a:rPr lang="en-US" dirty="0" err="1" smtClean="0"/>
              <a:t>jmx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b. </a:t>
            </a:r>
            <a:r>
              <a:rPr lang="en-US" dirty="0" err="1" smtClean="0"/>
              <a:t>cmd</a:t>
            </a:r>
            <a:r>
              <a:rPr lang="zh-CN" altLang="en-US" dirty="0" smtClean="0"/>
              <a:t>命令行启动</a:t>
            </a:r>
            <a:r>
              <a:rPr lang="en-US" dirty="0" err="1" smtClean="0"/>
              <a:t>jmeter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dirty="0" err="1" smtClean="0"/>
              <a:t>jmeter</a:t>
            </a:r>
            <a:r>
              <a:rPr lang="en-US" dirty="0" smtClean="0"/>
              <a:t> -n -t e:\script_badboy_login\Script_login20151117.jmx</a:t>
            </a:r>
          </a:p>
          <a:p>
            <a:r>
              <a:rPr lang="en-US" dirty="0" smtClean="0"/>
              <a:t> </a:t>
            </a:r>
            <a:endParaRPr lang="zh-CN" altLang="en-US" dirty="0" smtClean="0"/>
          </a:p>
          <a:p>
            <a:r>
              <a:rPr lang="zh-CN" altLang="en-US" dirty="0" smtClean="0"/>
              <a:t>运行结束后聚合报告会保存在你指定的文件中。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参数说明：</a:t>
            </a:r>
            <a:endParaRPr lang="en-US" altLang="zh-CN" dirty="0" smtClean="0"/>
          </a:p>
          <a:p>
            <a:r>
              <a:rPr lang="en-US" altLang="zh-CN" dirty="0" smtClean="0"/>
              <a:t>-n [</a:t>
            </a:r>
            <a:r>
              <a:rPr lang="zh-CN" altLang="zh-CN" dirty="0" smtClean="0"/>
              <a:t>这是指定</a:t>
            </a:r>
            <a:r>
              <a:rPr lang="en-US" altLang="zh-CN" dirty="0" err="1" smtClean="0"/>
              <a:t>JMeter</a:t>
            </a:r>
            <a:r>
              <a:rPr lang="zh-CN" altLang="zh-CN" dirty="0" smtClean="0"/>
              <a:t>在非用户界面模式运行</a:t>
            </a:r>
            <a:r>
              <a:rPr lang="en-US" altLang="zh-CN" dirty="0" smtClean="0"/>
              <a:t>]</a:t>
            </a:r>
            <a:endParaRPr lang="zh-CN" altLang="zh-CN" dirty="0" smtClean="0"/>
          </a:p>
          <a:p>
            <a:r>
              <a:rPr lang="en-US" altLang="zh-CN" dirty="0" smtClean="0"/>
              <a:t>-t [</a:t>
            </a:r>
            <a:r>
              <a:rPr lang="zh-CN" altLang="zh-CN" dirty="0" smtClean="0"/>
              <a:t>包含测试计划的</a:t>
            </a:r>
            <a:r>
              <a:rPr lang="en-US" altLang="zh-CN" dirty="0" smtClean="0"/>
              <a:t>JMX</a:t>
            </a:r>
            <a:r>
              <a:rPr lang="zh-CN" altLang="zh-CN" dirty="0" smtClean="0"/>
              <a:t>文件的名字</a:t>
            </a:r>
            <a:r>
              <a:rPr lang="en-US" altLang="zh-CN" dirty="0" smtClean="0"/>
              <a:t>:xx.jmx]</a:t>
            </a:r>
            <a:endParaRPr lang="zh-CN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Jthreads</a:t>
            </a:r>
            <a:r>
              <a:rPr lang="en-US" altLang="zh-CN" dirty="0" smtClean="0"/>
              <a:t> [</a:t>
            </a:r>
            <a:r>
              <a:rPr lang="zh-CN" altLang="zh-CN" dirty="0" smtClean="0"/>
              <a:t>并发用户数</a:t>
            </a:r>
            <a:r>
              <a:rPr lang="en-US" altLang="zh-CN" dirty="0" smtClean="0"/>
              <a:t>:5</a:t>
            </a:r>
            <a:r>
              <a:rPr lang="zh-CN" altLang="zh-CN" dirty="0" smtClean="0"/>
              <a:t>个</a:t>
            </a:r>
            <a:r>
              <a:rPr lang="en-US" altLang="zh-CN" dirty="0" smtClean="0"/>
              <a:t>]</a:t>
            </a:r>
            <a:endParaRPr lang="zh-CN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Jiterations</a:t>
            </a:r>
            <a:r>
              <a:rPr lang="en-US" altLang="zh-CN" dirty="0" smtClean="0"/>
              <a:t> [</a:t>
            </a:r>
            <a:r>
              <a:rPr lang="zh-CN" altLang="zh-CN" dirty="0" smtClean="0"/>
              <a:t>循环次数</a:t>
            </a:r>
            <a:r>
              <a:rPr lang="en-US" altLang="zh-CN" dirty="0" smtClean="0"/>
              <a:t>:4</a:t>
            </a:r>
            <a:r>
              <a:rPr lang="zh-CN" altLang="zh-CN" dirty="0" smtClean="0"/>
              <a:t>次</a:t>
            </a:r>
            <a:r>
              <a:rPr lang="en-US" altLang="zh-CN" dirty="0" smtClean="0"/>
              <a:t>]</a:t>
            </a:r>
            <a:endParaRPr lang="zh-CN" altLang="zh-CN" dirty="0" smtClean="0"/>
          </a:p>
          <a:p>
            <a:r>
              <a:rPr lang="en-US" altLang="zh-CN" dirty="0" smtClean="0"/>
              <a:t>-l [</a:t>
            </a:r>
            <a:r>
              <a:rPr lang="zh-CN" altLang="zh-CN" dirty="0" smtClean="0"/>
              <a:t>记录取样结果的</a:t>
            </a:r>
            <a:r>
              <a:rPr lang="en-US" altLang="zh-CN" dirty="0" smtClean="0"/>
              <a:t>JTL</a:t>
            </a:r>
            <a:r>
              <a:rPr lang="zh-CN" altLang="zh-CN" dirty="0" smtClean="0"/>
              <a:t>文件的名字：</a:t>
            </a:r>
            <a:r>
              <a:rPr lang="en-US" altLang="zh-CN" dirty="0" smtClean="0"/>
              <a:t>resut.jtl]</a:t>
            </a:r>
          </a:p>
          <a:p>
            <a:endParaRPr lang="zh-CN" altLang="en-US" sz="700" dirty="0" smtClean="0"/>
          </a:p>
          <a:p>
            <a:pPr marL="342900" indent="-342900">
              <a:lnSpc>
                <a:spcPct val="170000"/>
              </a:lnSpc>
            </a:pPr>
            <a:endParaRPr lang="en-US" altLang="zh-CN" sz="700" dirty="0" smtClean="0"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</a:pPr>
            <a:endParaRPr lang="zh-CN" altLang="en-US" sz="700" dirty="0" smtClean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与</a:t>
            </a:r>
            <a:r>
              <a:rPr lang="en-US" altLang="zh-CN" dirty="0" err="1" smtClean="0"/>
              <a:t>Loadrunner</a:t>
            </a:r>
            <a:r>
              <a:rPr lang="zh-CN" altLang="en-US" dirty="0" smtClean="0"/>
              <a:t>的比较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相似点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+mj-ea"/>
              </a:rPr>
              <a:t>架构</a:t>
            </a:r>
            <a:r>
              <a:rPr lang="zh-CN" altLang="en-US" sz="2400" dirty="0">
                <a:solidFill>
                  <a:schemeClr val="tx1"/>
                </a:solidFill>
                <a:latin typeface="+mj-ea"/>
              </a:rPr>
              <a:t>原理相同</a:t>
            </a:r>
            <a:endParaRPr lang="en-US" altLang="zh-CN" sz="2400" dirty="0">
              <a:solidFill>
                <a:schemeClr val="tx1"/>
              </a:solidFill>
              <a:latin typeface="+mj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+mj-ea"/>
              </a:rPr>
              <a:t>均</a:t>
            </a:r>
            <a:r>
              <a:rPr lang="zh-CN" altLang="en-US" sz="2400" dirty="0">
                <a:solidFill>
                  <a:schemeClr val="tx1"/>
                </a:solidFill>
                <a:latin typeface="+mj-ea"/>
              </a:rPr>
              <a:t>为分布式发压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74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与</a:t>
            </a:r>
            <a:r>
              <a:rPr lang="en-US" altLang="zh-CN" dirty="0" err="1" smtClean="0"/>
              <a:t>Loadrunner</a:t>
            </a:r>
            <a:r>
              <a:rPr lang="zh-CN" altLang="en-US" dirty="0" smtClean="0"/>
              <a:t>的比较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不同点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err="1" smtClean="0">
                <a:solidFill>
                  <a:schemeClr val="tx1"/>
                </a:solidFill>
                <a:latin typeface="+mj-ea"/>
              </a:rPr>
              <a:t>Jmeter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</a:rPr>
              <a:t>开源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err="1" smtClean="0">
                <a:solidFill>
                  <a:schemeClr val="tx1"/>
                </a:solidFill>
                <a:latin typeface="+mj-ea"/>
                <a:ea typeface="+mj-ea"/>
              </a:rPr>
              <a:t>Jmeter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免安装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err="1" smtClean="0">
                <a:solidFill>
                  <a:schemeClr val="tx1"/>
                </a:solidFill>
                <a:latin typeface="+mj-ea"/>
                <a:ea typeface="+mj-ea"/>
              </a:rPr>
              <a:t>Jmeter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无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IP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欺骗功能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err="1" smtClean="0">
                <a:solidFill>
                  <a:schemeClr val="tx1"/>
                </a:solidFill>
                <a:latin typeface="+mj-ea"/>
                <a:ea typeface="+mj-ea"/>
              </a:rPr>
              <a:t>Jmeter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录制功能偏弱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err="1" smtClean="0">
                <a:solidFill>
                  <a:schemeClr val="tx1"/>
                </a:solidFill>
                <a:latin typeface="+mj-ea"/>
                <a:ea typeface="+mj-ea"/>
              </a:rPr>
              <a:t>Jmeter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的报表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较少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err="1" smtClean="0">
                <a:solidFill>
                  <a:schemeClr val="tx1"/>
                </a:solidFill>
                <a:latin typeface="+mj-ea"/>
                <a:ea typeface="+mj-ea"/>
              </a:rPr>
              <a:t>Jmeter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脚本修改主要是对各元件的熟悉程度，不依赖于编程，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LR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需掌握一些重要函数来修改脚本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1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17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THANKS</a:t>
            </a:r>
          </a:p>
        </p:txBody>
      </p:sp>
      <p:sp>
        <p:nvSpPr>
          <p:cNvPr id="3" name="矩形 2"/>
          <p:cNvSpPr/>
          <p:nvPr/>
        </p:nvSpPr>
        <p:spPr>
          <a:xfrm>
            <a:off x="4080510" y="5302648"/>
            <a:ext cx="4801870" cy="1432560"/>
          </a:xfrm>
          <a:prstGeom prst="rect">
            <a:avLst/>
          </a:prstGeom>
          <a:noFill/>
          <a:ln>
            <a:noFill/>
          </a:ln>
          <a:effectLst>
            <a:outerShdw blurRad="1016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8800" b="1" dirty="0">
                <a:solidFill>
                  <a:schemeClr val="accent1">
                    <a:alpha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ATesting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JMeter</a:t>
            </a:r>
            <a:r>
              <a:rPr lang="zh-CN" altLang="en-US" dirty="0"/>
              <a:t>简介</a:t>
            </a:r>
          </a:p>
        </p:txBody>
      </p:sp>
      <p:sp>
        <p:nvSpPr>
          <p:cNvPr id="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412875"/>
            <a:ext cx="8540750" cy="4824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Apache </a:t>
            </a:r>
            <a:r>
              <a:rPr lang="en-US" sz="2400" dirty="0" err="1" smtClean="0">
                <a:solidFill>
                  <a:schemeClr val="tx1"/>
                </a:solidFill>
              </a:rPr>
              <a:t>JMeter</a:t>
            </a:r>
            <a:r>
              <a:rPr lang="zh-CN" altLang="en-US" sz="2400" dirty="0" smtClean="0">
                <a:solidFill>
                  <a:schemeClr val="tx1"/>
                </a:solidFill>
              </a:rPr>
              <a:t>是</a:t>
            </a:r>
            <a:r>
              <a:rPr lang="en-US" sz="2400" dirty="0" smtClean="0">
                <a:solidFill>
                  <a:schemeClr val="tx1"/>
                </a:solidFill>
              </a:rPr>
              <a:t>Apache</a:t>
            </a:r>
            <a:r>
              <a:rPr lang="zh-CN" altLang="en-US" sz="2400" dirty="0" smtClean="0">
                <a:solidFill>
                  <a:schemeClr val="tx1"/>
                </a:solidFill>
              </a:rPr>
              <a:t>组织开发的基于</a:t>
            </a:r>
            <a:r>
              <a:rPr lang="en-US" sz="2400" dirty="0" smtClean="0">
                <a:solidFill>
                  <a:schemeClr val="tx1"/>
                </a:solidFill>
              </a:rPr>
              <a:t>Java</a:t>
            </a:r>
            <a:r>
              <a:rPr lang="zh-CN" altLang="en-US" sz="2400" dirty="0" smtClean="0">
                <a:solidFill>
                  <a:schemeClr val="tx1"/>
                </a:solidFill>
              </a:rPr>
              <a:t>的压力测试工具。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/>
                </a:solidFill>
              </a:rPr>
              <a:t>JMeter</a:t>
            </a:r>
            <a:r>
              <a:rPr lang="zh-CN" altLang="en-US" sz="2400" dirty="0">
                <a:solidFill>
                  <a:schemeClr val="tx1"/>
                </a:solidFill>
              </a:rPr>
              <a:t>特征</a:t>
            </a:r>
            <a:r>
              <a:rPr lang="zh-CN" altLang="en-US" sz="2400" dirty="0" smtClean="0">
                <a:solidFill>
                  <a:schemeClr val="tx1"/>
                </a:solidFill>
              </a:rPr>
              <a:t>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	a)</a:t>
            </a:r>
            <a:r>
              <a:rPr lang="zh-CN" altLang="en-US" sz="2400" dirty="0" smtClean="0">
                <a:solidFill>
                  <a:schemeClr val="tx1"/>
                </a:solidFill>
              </a:rPr>
              <a:t>支持多种协议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	b)</a:t>
            </a:r>
            <a:r>
              <a:rPr lang="zh-CN" altLang="en-US" sz="2400" dirty="0" smtClean="0">
                <a:solidFill>
                  <a:schemeClr val="tx1"/>
                </a:solidFill>
              </a:rPr>
              <a:t>完全可移植性和</a:t>
            </a:r>
            <a:r>
              <a:rPr lang="en-US" altLang="zh-CN" sz="2400" dirty="0" smtClean="0">
                <a:solidFill>
                  <a:schemeClr val="tx1"/>
                </a:solidFill>
              </a:rPr>
              <a:t>100%</a:t>
            </a:r>
            <a:r>
              <a:rPr lang="zh-CN" altLang="en-US" sz="2400" dirty="0" smtClean="0">
                <a:solidFill>
                  <a:schemeClr val="tx1"/>
                </a:solidFill>
              </a:rPr>
              <a:t>纯</a:t>
            </a:r>
            <a:r>
              <a:rPr lang="en-US" altLang="zh-CN" sz="2400" dirty="0" smtClean="0">
                <a:solidFill>
                  <a:schemeClr val="tx1"/>
                </a:solidFill>
              </a:rPr>
              <a:t>java</a:t>
            </a:r>
            <a:r>
              <a:rPr lang="zh-CN" altLang="en-US" sz="2400" dirty="0" smtClean="0">
                <a:solidFill>
                  <a:schemeClr val="tx1"/>
                </a:solidFill>
              </a:rPr>
              <a:t>，开源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	c)</a:t>
            </a:r>
            <a:r>
              <a:rPr lang="zh-CN" altLang="en-US" sz="2400" dirty="0" smtClean="0">
                <a:solidFill>
                  <a:schemeClr val="tx1"/>
                </a:solidFill>
              </a:rPr>
              <a:t>可扩展性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12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err="1"/>
              <a:t>JMeter</a:t>
            </a:r>
            <a:r>
              <a:rPr lang="zh-CN" altLang="en-US" dirty="0"/>
              <a:t>的下载安装及部署</a:t>
            </a:r>
            <a:endParaRPr kumimoji="1" lang="en-US" altLang="zh-CN" b="1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下载安装</a:t>
            </a:r>
            <a:r>
              <a:rPr lang="en-US" altLang="zh-CN" sz="2400" dirty="0" smtClean="0">
                <a:solidFill>
                  <a:schemeClr val="tx1"/>
                </a:solidFill>
              </a:rPr>
              <a:t>JDK</a:t>
            </a:r>
          </a:p>
          <a:p>
            <a:pPr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下载地址：</a:t>
            </a:r>
            <a:r>
              <a:rPr lang="en-US" altLang="zh-CN" sz="2400" dirty="0" smtClean="0">
                <a:solidFill>
                  <a:schemeClr val="tx1"/>
                </a:solidFill>
                <a:hlinkClick r:id="rId2"/>
              </a:rPr>
              <a:t>http://www.oracle.com/technetwork/indexes/downloads/index.html?ssSourceSiteId=ocomen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下载解压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JMeter</a:t>
            </a:r>
            <a:r>
              <a:rPr lang="zh-CN" altLang="en-US" sz="2400" dirty="0" smtClean="0">
                <a:solidFill>
                  <a:schemeClr val="tx1"/>
                </a:solidFill>
              </a:rPr>
              <a:t>压缩包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下载地址： </a:t>
            </a:r>
            <a:r>
              <a:rPr lang="en-US" altLang="zh-CN" sz="2400" dirty="0" smtClean="0">
                <a:solidFill>
                  <a:schemeClr val="tx1"/>
                </a:solidFill>
                <a:hlinkClick r:id="rId2"/>
              </a:rPr>
              <a:t>http://jakarta.apache.org/site/downloads/downloads_jmeter.cgi</a:t>
            </a:r>
          </a:p>
          <a:p>
            <a:pPr>
              <a:buNone/>
            </a:pPr>
            <a:r>
              <a:rPr lang="en-US" altLang="zh-CN" sz="2400" dirty="0" err="1" smtClean="0">
                <a:solidFill>
                  <a:schemeClr val="tx1"/>
                </a:solidFill>
                <a:latin typeface="+mj-ea"/>
                <a:ea typeface="+mj-ea"/>
              </a:rPr>
              <a:t>JMeter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解压之后</a:t>
            </a:r>
            <a:r>
              <a:rPr lang="zh-CN" altLang="en-US" sz="2400" dirty="0" smtClean="0">
                <a:solidFill>
                  <a:schemeClr val="tx1"/>
                </a:solidFill>
              </a:rPr>
              <a:t>解压后运行</a:t>
            </a:r>
            <a:r>
              <a:rPr lang="en-US" altLang="zh-CN" sz="2400" dirty="0" smtClean="0">
                <a:solidFill>
                  <a:schemeClr val="tx1"/>
                </a:solidFill>
              </a:rPr>
              <a:t>bin</a:t>
            </a:r>
            <a:r>
              <a:rPr lang="zh-CN" altLang="en-US" sz="2400" dirty="0" smtClean="0">
                <a:solidFill>
                  <a:schemeClr val="tx1"/>
                </a:solidFill>
              </a:rPr>
              <a:t>目录下的</a:t>
            </a:r>
            <a:r>
              <a:rPr lang="en-US" altLang="zh-CN" sz="2400" dirty="0" smtClean="0">
                <a:solidFill>
                  <a:schemeClr val="tx1"/>
                </a:solidFill>
              </a:rPr>
              <a:t>jmeter.bat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即可使用，无需安装。</a:t>
            </a:r>
            <a:endParaRPr lang="en-US" altLang="zh-CN" sz="2400" dirty="0" smtClean="0">
              <a:solidFill>
                <a:schemeClr val="tx1"/>
              </a:solidFill>
              <a:latin typeface="+mj-ea"/>
              <a:ea typeface="+mj-ea"/>
              <a:hlinkClick r:id="rId2"/>
            </a:endParaRPr>
          </a:p>
          <a:p>
            <a:pPr>
              <a:buNone/>
            </a:pPr>
            <a:endParaRPr lang="en-US" altLang="zh-CN" sz="1200" dirty="0" smtClean="0">
              <a:hlinkClick r:id="rId2"/>
            </a:endParaRPr>
          </a:p>
          <a:p>
            <a:pPr>
              <a:buNone/>
            </a:pPr>
            <a:endParaRPr lang="en-US" altLang="zh-CN" sz="1200" dirty="0" smtClean="0">
              <a:hlinkClick r:id="rId2"/>
            </a:endParaRP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0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err="1"/>
              <a:t>JMeter</a:t>
            </a:r>
            <a:r>
              <a:rPr lang="zh-CN" altLang="en-US" dirty="0"/>
              <a:t>重要功能元件介绍</a:t>
            </a:r>
            <a:endParaRPr lang="zh-CN" altLang="en-US" b="1" kern="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80510" y="5151755"/>
            <a:ext cx="4801870" cy="1432560"/>
          </a:xfrm>
          <a:prstGeom prst="rect">
            <a:avLst/>
          </a:prstGeom>
          <a:noFill/>
          <a:ln>
            <a:noFill/>
          </a:ln>
          <a:effectLst>
            <a:outerShdw blurRad="1016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8800" b="1" dirty="0" smtClean="0">
                <a:ln/>
                <a:solidFill>
                  <a:schemeClr val="accent1">
                    <a:alpha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ATesting</a:t>
            </a:r>
            <a:endParaRPr lang="en-US" altLang="zh-CN" sz="8800" b="1" dirty="0">
              <a:ln/>
              <a:solidFill>
                <a:schemeClr val="accent1">
                  <a:alpha val="1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803400"/>
            <a:ext cx="8229600" cy="3802063"/>
          </a:xfrm>
        </p:spPr>
        <p:txBody>
          <a:bodyPr>
            <a:normAutofit/>
          </a:bodyPr>
          <a:lstStyle/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测试计划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线程组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控制器（采样器、逻辑控制器）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080510" y="5151755"/>
            <a:ext cx="4801870" cy="1432560"/>
          </a:xfrm>
          <a:prstGeom prst="rect">
            <a:avLst/>
          </a:prstGeom>
          <a:noFill/>
          <a:ln>
            <a:noFill/>
          </a:ln>
          <a:effectLst>
            <a:outerShdw blurRad="1016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8800" b="1" dirty="0" smtClean="0">
                <a:solidFill>
                  <a:schemeClr val="accent1">
                    <a:alpha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ATesting</a:t>
            </a:r>
            <a:endParaRPr lang="en-US" altLang="zh-CN" sz="8800" b="1" dirty="0">
              <a:solidFill>
                <a:schemeClr val="accent1">
                  <a:alpha val="1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线程组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1560" y="1628800"/>
            <a:ext cx="18722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线程</a:t>
            </a:r>
            <a:r>
              <a:rPr lang="zh-CN" altLang="zh-CN" dirty="0"/>
              <a:t>组元件是任何测试计划的起点。一个测试计划的所有元件必须在一个线程组下。线程组元件控制</a:t>
            </a:r>
            <a:r>
              <a:rPr lang="en-US" altLang="zh-CN" dirty="0" err="1"/>
              <a:t>JMeter</a:t>
            </a:r>
            <a:r>
              <a:rPr lang="zh-CN" altLang="zh-CN" dirty="0"/>
              <a:t>运行测试时使用的线程数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sz="1400" dirty="0" smtClean="0"/>
              <a:t>线程</a:t>
            </a:r>
            <a:r>
              <a:rPr lang="zh-CN" altLang="zh-CN" sz="1400" dirty="0"/>
              <a:t>组元件包括下面</a:t>
            </a:r>
            <a:r>
              <a:rPr lang="en-US" altLang="zh-CN" sz="1400" dirty="0"/>
              <a:t>3</a:t>
            </a:r>
            <a:r>
              <a:rPr lang="zh-CN" altLang="zh-CN" sz="1400" dirty="0"/>
              <a:t>个参数：</a:t>
            </a:r>
          </a:p>
          <a:p>
            <a:pPr marL="285750" lvl="0" indent="-285750">
              <a:buFont typeface="Wingdings" pitchFamily="2" charset="2"/>
              <a:buChar char="l"/>
            </a:pPr>
            <a:r>
              <a:rPr lang="zh-CN" altLang="zh-CN" sz="1400" dirty="0"/>
              <a:t>设置线程数（这里的线程数相当于</a:t>
            </a:r>
            <a:r>
              <a:rPr lang="en-US" altLang="zh-CN" sz="1400" dirty="0"/>
              <a:t>LR</a:t>
            </a:r>
            <a:r>
              <a:rPr lang="zh-CN" altLang="zh-CN" sz="1400" dirty="0"/>
              <a:t>的虚拟用户的概念）</a:t>
            </a:r>
          </a:p>
          <a:p>
            <a:pPr marL="285750" lvl="0" indent="-285750">
              <a:buFont typeface="Wingdings" pitchFamily="2" charset="2"/>
              <a:buChar char="l"/>
            </a:pPr>
            <a:r>
              <a:rPr lang="zh-CN" altLang="zh-CN" sz="1400" dirty="0"/>
              <a:t>设置</a:t>
            </a:r>
            <a:r>
              <a:rPr lang="en-US" altLang="zh-CN" sz="1400" dirty="0"/>
              <a:t>ramp-up period(in seconds)</a:t>
            </a:r>
            <a:endParaRPr lang="zh-CN" altLang="zh-CN" sz="1400" dirty="0"/>
          </a:p>
          <a:p>
            <a:pPr marL="285750" lvl="0" indent="-285750">
              <a:buFont typeface="Wingdings" pitchFamily="2" charset="2"/>
              <a:buChar char="l"/>
            </a:pPr>
            <a:r>
              <a:rPr lang="zh-CN" altLang="zh-CN" sz="1400" dirty="0"/>
              <a:t>设置循环次数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627784" y="1628800"/>
            <a:ext cx="6113239" cy="4400550"/>
            <a:chOff x="2843808" y="1628800"/>
            <a:chExt cx="6113239" cy="4400550"/>
          </a:xfrm>
        </p:grpSpPr>
        <p:grpSp>
          <p:nvGrpSpPr>
            <p:cNvPr id="12" name="组合 11"/>
            <p:cNvGrpSpPr/>
            <p:nvPr/>
          </p:nvGrpSpPr>
          <p:grpSpPr>
            <a:xfrm>
              <a:off x="2857227" y="1628800"/>
              <a:ext cx="6099820" cy="4400550"/>
              <a:chOff x="507893" y="1484784"/>
              <a:chExt cx="6819900" cy="440055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507893" y="1484784"/>
                <a:ext cx="6819900" cy="4400550"/>
                <a:chOff x="507893" y="1484784"/>
                <a:chExt cx="6819900" cy="4400550"/>
              </a:xfrm>
            </p:grpSpPr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7893" y="1484784"/>
                  <a:ext cx="6819900" cy="4400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7" name="矩形 16"/>
                <p:cNvSpPr/>
                <p:nvPr/>
              </p:nvSpPr>
              <p:spPr>
                <a:xfrm>
                  <a:off x="507893" y="3068960"/>
                  <a:ext cx="2263907" cy="288032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5" name="矩形 14"/>
              <p:cNvSpPr/>
              <p:nvPr/>
            </p:nvSpPr>
            <p:spPr>
              <a:xfrm>
                <a:off x="507893" y="4221088"/>
                <a:ext cx="1255795" cy="288032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2843808" y="3501008"/>
              <a:ext cx="2024872" cy="28803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080510" y="5151755"/>
            <a:ext cx="4801870" cy="1432560"/>
          </a:xfrm>
          <a:prstGeom prst="rect">
            <a:avLst/>
          </a:prstGeom>
          <a:noFill/>
          <a:ln>
            <a:noFill/>
          </a:ln>
          <a:effectLst>
            <a:outerShdw blurRad="1016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8800" b="1" dirty="0">
                <a:solidFill>
                  <a:schemeClr val="accent1">
                    <a:alpha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ATesting</a:t>
            </a: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28650" y="225325"/>
            <a:ext cx="6755561" cy="699594"/>
          </a:xfrm>
          <a:prstGeom prst="rect">
            <a:avLst/>
          </a:prstGeom>
        </p:spPr>
        <p:txBody>
          <a:bodyPr vert="horz" lIns="108000" tIns="45720" rIns="10800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baseline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采样器</a:t>
            </a:r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49580" indent="-363855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719455" indent="-274955" algn="l" defTabSz="809625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11560" y="1628800"/>
            <a:ext cx="18722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采样器</a:t>
            </a:r>
            <a:r>
              <a:rPr lang="zh-CN" altLang="zh-CN" dirty="0"/>
              <a:t>（</a:t>
            </a:r>
            <a:r>
              <a:rPr lang="en-US" altLang="zh-CN" dirty="0"/>
              <a:t>sampler</a:t>
            </a:r>
            <a:r>
              <a:rPr lang="zh-CN" altLang="zh-CN" dirty="0" smtClean="0"/>
              <a:t>）</a:t>
            </a:r>
            <a:r>
              <a:rPr lang="en-US" altLang="zh-CN" dirty="0" smtClean="0"/>
              <a:t>:</a:t>
            </a:r>
            <a:r>
              <a:rPr lang="zh-CN" altLang="en-US" dirty="0" smtClean="0"/>
              <a:t>用来向服务器</a:t>
            </a:r>
            <a:r>
              <a:rPr lang="zh-CN" altLang="zh-CN" dirty="0" smtClean="0"/>
              <a:t>发送请求并等待</a:t>
            </a:r>
            <a:r>
              <a:rPr lang="zh-CN" altLang="en-US" dirty="0" smtClean="0"/>
              <a:t>接收</a:t>
            </a:r>
            <a:r>
              <a:rPr lang="zh-CN" altLang="zh-CN" dirty="0" smtClean="0"/>
              <a:t>服务器</a:t>
            </a:r>
            <a:r>
              <a:rPr lang="zh-CN" altLang="en-US" dirty="0" smtClean="0"/>
              <a:t>响应的元件。所有与服务器的交互都依赖于它。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zh-CN" altLang="en-US" dirty="0" smtClean="0"/>
              <a:t>不同类型的协议采用</a:t>
            </a:r>
            <a:r>
              <a:rPr lang="zh-CN" altLang="zh-CN" dirty="0" smtClean="0"/>
              <a:t>不同</a:t>
            </a:r>
            <a:r>
              <a:rPr lang="zh-CN" altLang="zh-CN" dirty="0"/>
              <a:t>类型的采样器。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347864" y="1155700"/>
            <a:ext cx="4972744" cy="5551192"/>
            <a:chOff x="3347864" y="616019"/>
            <a:chExt cx="4972744" cy="609087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616019"/>
              <a:ext cx="4972744" cy="6090873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6732240" y="1628800"/>
              <a:ext cx="1588368" cy="5078092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29999" y="235131"/>
            <a:ext cx="6711327" cy="66620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61047" y="32474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逻辑控制</a:t>
            </a: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</a:rPr>
              <a:t>器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0510" y="5151755"/>
            <a:ext cx="4801870" cy="1432560"/>
          </a:xfrm>
          <a:prstGeom prst="rect">
            <a:avLst/>
          </a:prstGeom>
          <a:noFill/>
          <a:ln>
            <a:noFill/>
          </a:ln>
          <a:effectLst>
            <a:outerShdw blurRad="1016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8800" b="1" dirty="0">
                <a:solidFill>
                  <a:schemeClr val="accent1">
                    <a:alpha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ATesting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49580" indent="-363855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719455" indent="-274955" algn="l" defTabSz="809625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11560" y="1628800"/>
            <a:ext cx="187220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逻辑控制器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组织发送请求的逻辑。</a:t>
            </a:r>
            <a:endParaRPr lang="en-US" altLang="zh-CN" dirty="0" smtClean="0"/>
          </a:p>
          <a:p>
            <a:r>
              <a:rPr lang="zh-CN" altLang="zh-CN" dirty="0" smtClean="0"/>
              <a:t>特别是</a:t>
            </a:r>
            <a:r>
              <a:rPr lang="zh-CN" altLang="zh-CN" dirty="0"/>
              <a:t>何时发送请求</a:t>
            </a:r>
            <a:r>
              <a:rPr lang="zh-CN" altLang="zh-CN" dirty="0" smtClean="0"/>
              <a:t>。</a:t>
            </a:r>
            <a:r>
              <a:rPr lang="zh-CN" altLang="en-US" dirty="0" smtClean="0"/>
              <a:t>每个请求发送多少次，多少百分比，顺序是怎样的。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203848" y="1612947"/>
            <a:ext cx="5410956" cy="4553586"/>
            <a:chOff x="3203848" y="1612947"/>
            <a:chExt cx="5410956" cy="455358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848" y="1612947"/>
              <a:ext cx="5410956" cy="4553586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7020272" y="1844824"/>
              <a:ext cx="1594532" cy="3816424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0510" y="5151755"/>
            <a:ext cx="4801870" cy="1432560"/>
          </a:xfrm>
          <a:prstGeom prst="rect">
            <a:avLst/>
          </a:prstGeom>
          <a:noFill/>
          <a:ln>
            <a:noFill/>
          </a:ln>
          <a:effectLst>
            <a:outerShdw blurRad="1016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8800" b="1" dirty="0" smtClean="0">
                <a:solidFill>
                  <a:schemeClr val="accent1">
                    <a:alpha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ATesting</a:t>
            </a:r>
            <a:endParaRPr lang="en-US" altLang="zh-CN" sz="8800" b="1" dirty="0">
              <a:solidFill>
                <a:schemeClr val="accent1">
                  <a:alpha val="1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7915" y="351155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solidFill>
                  <a:schemeClr val="bg1"/>
                </a:solidFill>
              </a:rPr>
              <a:t>JMeter</a:t>
            </a:r>
            <a:r>
              <a:rPr kumimoji="1" lang="zh-CN" altLang="zh-CN" sz="2800" dirty="0">
                <a:solidFill>
                  <a:schemeClr val="bg1"/>
                </a:solidFill>
              </a:rPr>
              <a:t>脚本的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录制</a:t>
            </a:r>
            <a:endParaRPr kumimoji="1" lang="zh-CN" altLang="en-US" sz="2800" dirty="0" smtClean="0">
              <a:solidFill>
                <a:schemeClr val="bg1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solidFill>
                  <a:schemeClr val="tx1"/>
                </a:solidFill>
              </a:rPr>
              <a:t>JMeter</a:t>
            </a:r>
            <a:r>
              <a:rPr lang="zh-CN" altLang="en-US" sz="2400" dirty="0" smtClean="0">
                <a:solidFill>
                  <a:schemeClr val="tx1"/>
                </a:solidFill>
              </a:rPr>
              <a:t>代理录制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    </a:t>
            </a:r>
            <a:r>
              <a:rPr lang="zh-CN" altLang="en-US" sz="2400" dirty="0" smtClean="0">
                <a:solidFill>
                  <a:schemeClr val="tx1"/>
                </a:solidFill>
              </a:rPr>
              <a:t>使用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jmeter</a:t>
            </a:r>
            <a:r>
              <a:rPr lang="zh-CN" altLang="en-US" sz="2400" dirty="0" smtClean="0">
                <a:solidFill>
                  <a:schemeClr val="tx1"/>
                </a:solidFill>
              </a:rPr>
              <a:t>自带的代理服务器进行录制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err="1" smtClean="0">
                <a:solidFill>
                  <a:schemeClr val="tx1"/>
                </a:solidFill>
              </a:rPr>
              <a:t>Badboy</a:t>
            </a:r>
            <a:r>
              <a:rPr lang="zh-CN" altLang="en-US" sz="2400" dirty="0" smtClean="0">
                <a:solidFill>
                  <a:schemeClr val="tx1"/>
                </a:solidFill>
              </a:rPr>
              <a:t>软件</a:t>
            </a:r>
            <a:r>
              <a:rPr lang="zh-CN" altLang="en-US" sz="2400" dirty="0" smtClean="0">
                <a:solidFill>
                  <a:schemeClr val="tx1"/>
                </a:solidFill>
              </a:rPr>
              <a:t>录制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85725" indent="0"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   </a:t>
            </a:r>
            <a:r>
              <a:rPr lang="zh-CN" altLang="en-US" sz="2400" dirty="0" smtClean="0">
                <a:solidFill>
                  <a:schemeClr val="tx1"/>
                </a:solidFill>
              </a:rPr>
              <a:t>使用第三方工具进行脚本的录制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   下载</a:t>
            </a:r>
            <a:r>
              <a:rPr lang="zh-CN" altLang="en-US" sz="2400" dirty="0" smtClean="0">
                <a:solidFill>
                  <a:schemeClr val="tx1"/>
                </a:solidFill>
              </a:rPr>
              <a:t>地址：</a:t>
            </a:r>
            <a:r>
              <a:rPr lang="en-US" altLang="zh-CN" sz="2400" dirty="0" smtClean="0">
                <a:solidFill>
                  <a:schemeClr val="tx1"/>
                </a:solidFill>
              </a:rPr>
              <a:t>http://www.badboy.com.au/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5、8、12、17、22、27、28"/>
  <p:tag name="KSO_WM_TEMPLATE_CATEGORY" val="custom"/>
  <p:tag name="KSO_WM_TEMPLATE_INDEX" val="111"/>
  <p:tag name="KSO_WM_TAG_VERSION" val="1.0"/>
  <p:tag name="KSO_WM_SLIDE_ID" val="custom11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11"/>
  <p:tag name="KSO_WM_TAG_VERSION" val="1.0"/>
  <p:tag name="KSO_WM_SLIDE_ID" val="custom111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49*103"/>
  <p:tag name="KSO_WM_SLIDE_SIZE" val="622*39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11"/>
  <p:tag name="KSO_WM_UNIT_TYPE" val="a"/>
  <p:tag name="KSO_WM_UNIT_INDEX" val="1"/>
  <p:tag name="KSO_WM_UNIT_ID" val="custom111_5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171147"/>
  <p:tag name="MH_LIBRARY" val="CONTENTS"/>
  <p:tag name="MH_AUTOCOLOR" val="TRUE"/>
  <p:tag name="MH_TYPE" val="CONTENTS"/>
  <p:tag name="ID" val="547123"/>
  <p:tag name="KSO_WM_TEMPLATE_CATEGORY" val="custom"/>
  <p:tag name="KSO_WM_TEMPLATE_INDEX" val="111"/>
  <p:tag name="KSO_WM_TAG_VERSION" val="1.0"/>
  <p:tag name="KSO_WM_SLIDE_ID" val="custom111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171147"/>
  <p:tag name="MH_LIBRARY" val="CONTENTS"/>
  <p:tag name="MH_AUTOCOLOR" val="TRUE"/>
  <p:tag name="MH_TYPE" val="CONTENTS"/>
  <p:tag name="ID" val="547123"/>
  <p:tag name="KSO_WM_TEMPLATE_CATEGORY" val="custom"/>
  <p:tag name="KSO_WM_TEMPLATE_INDEX" val="111"/>
  <p:tag name="KSO_WM_TAG_VERSION" val="1.0"/>
  <p:tag name="KSO_WM_SLIDE_ID" val="custom11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171147"/>
  <p:tag name="MH_LIBRARY" val="CONTENTS"/>
  <p:tag name="MH_AUTOCOLOR" val="TRUE"/>
  <p:tag name="MH_TYPE" val="CONTENTS"/>
  <p:tag name="ID" val="547123"/>
  <p:tag name="KSO_WM_TEMPLATE_CATEGORY" val="custom"/>
  <p:tag name="KSO_WM_TEMPLATE_INDEX" val="111"/>
  <p:tag name="KSO_WM_TAG_VERSION" val="1.0"/>
  <p:tag name="KSO_WM_SLIDE_ID" val="custom111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171147"/>
  <p:tag name="MH_LIBRARY" val="CONTENTS"/>
  <p:tag name="MH_AUTOCOLOR" val="TRUE"/>
  <p:tag name="MH_TYPE" val="CONTENTS"/>
  <p:tag name="ID" val="547123"/>
  <p:tag name="KSO_WM_TEMPLATE_CATEGORY" val="custom"/>
  <p:tag name="KSO_WM_TEMPLATE_INDEX" val="111"/>
  <p:tag name="KSO_WM_TAG_VERSION" val="1.0"/>
  <p:tag name="KSO_WM_SLIDE_ID" val="custom111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171147"/>
  <p:tag name="MH_LIBRARY" val="CONTENTS"/>
  <p:tag name="MH_AUTOCOLOR" val="TRUE"/>
  <p:tag name="MH_TYPE" val="CONTENTS"/>
  <p:tag name="ID" val="547123"/>
  <p:tag name="KSO_WM_TEMPLATE_CATEGORY" val="custom"/>
  <p:tag name="KSO_WM_TEMPLATE_INDEX" val="111"/>
  <p:tag name="KSO_WM_TAG_VERSION" val="1.0"/>
  <p:tag name="KSO_WM_SLIDE_ID" val="custom111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171147"/>
  <p:tag name="MH_LIBRARY" val="CONTENTS"/>
  <p:tag name="MH_AUTOCOLOR" val="TRUE"/>
  <p:tag name="MH_TYPE" val="CONTENTS"/>
  <p:tag name="ID" val="547123"/>
  <p:tag name="KSO_WM_TEMPLATE_CATEGORY" val="custom"/>
  <p:tag name="KSO_WM_TEMPLATE_INDEX" val="111"/>
  <p:tag name="KSO_WM_TAG_VERSION" val="1.0"/>
  <p:tag name="KSO_WM_SLIDE_ID" val="custom111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171147"/>
  <p:tag name="MH_LIBRARY" val="CONTENTS"/>
  <p:tag name="MH_AUTOCOLOR" val="TRUE"/>
  <p:tag name="MH_TYPE" val="CONTENTS"/>
  <p:tag name="ID" val="547123"/>
  <p:tag name="KSO_WM_TEMPLATE_CATEGORY" val="custom"/>
  <p:tag name="KSO_WM_TEMPLATE_INDEX" val="111"/>
  <p:tag name="KSO_WM_TAG_VERSION" val="1.0"/>
  <p:tag name="KSO_WM_SLIDE_ID" val="custom111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171147"/>
  <p:tag name="MH_LIBRARY" val="CONTENTS"/>
  <p:tag name="MH_AUTOCOLOR" val="TRUE"/>
  <p:tag name="MH_TYPE" val="CONTENTS"/>
  <p:tag name="ID" val="547123"/>
  <p:tag name="KSO_WM_TEMPLATE_CATEGORY" val="custom"/>
  <p:tag name="KSO_WM_TEMPLATE_INDEX" val="111"/>
  <p:tag name="KSO_WM_TAG_VERSION" val="1.0"/>
  <p:tag name="KSO_WM_SLIDE_ID" val="custom111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11"/>
  <p:tag name="KSO_WM_UNIT_TYPE" val="a"/>
  <p:tag name="KSO_WM_UNIT_INDEX" val="1"/>
  <p:tag name="KSO_WM_UNIT_ID" val="custom111_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171147"/>
  <p:tag name="MH_LIBRARY" val="CONTENTS"/>
  <p:tag name="MH_AUTOCOLOR" val="TRUE"/>
  <p:tag name="MH_TYPE" val="CONTENTS"/>
  <p:tag name="ID" val="547123"/>
  <p:tag name="KSO_WM_TEMPLATE_CATEGORY" val="custom"/>
  <p:tag name="KSO_WM_TEMPLATE_INDEX" val="111"/>
  <p:tag name="KSO_WM_TAG_VERSION" val="1.0"/>
  <p:tag name="KSO_WM_SLIDE_ID" val="custom111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11"/>
  <p:tag name="KSO_WM_TAG_VERSION" val="1.0"/>
  <p:tag name="KSO_WM_SLIDE_ID" val="custom111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197*188"/>
  <p:tag name="KSO_WM_SLIDE_SIZE" val="326*201"/>
  <p:tag name="KSO_WM_DIAGRAM_GROUP_CODE" val="l1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11"/>
  <p:tag name="KSO_WM_UNIT_TYPE" val="a"/>
  <p:tag name="KSO_WM_UNIT_INDEX" val="1"/>
  <p:tag name="KSO_WM_UNIT_ID" val="custom111_13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11"/>
  <p:tag name="KSO_WM_TAG_VERSION" val="1.0"/>
  <p:tag name="KSO_WM_SLIDE_ID" val="custom111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90*136"/>
  <p:tag name="KSO_WM_SLIDE_SIZE" val="351*316"/>
  <p:tag name="KSO_WM_DIAGRAM_GROUP_CODE" val="l1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11"/>
  <p:tag name="KSO_WM_TAG_VERSION" val="1.0"/>
  <p:tag name="KSO_WM_SLIDE_ID" val="custom111_18"/>
  <p:tag name="KSO_WM_SLIDE_INDEX" val="18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89*164"/>
  <p:tag name="KSO_WM_SLIDE_SIZE" val="542*273"/>
  <p:tag name="KSO_WM_DIAGRAM_GROUP_CODE" val="l1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11"/>
  <p:tag name="KSO_WM_TAG_VERSION" val="1.0"/>
  <p:tag name="KSO_WM_SLIDE_ID" val="custom111_19"/>
  <p:tag name="KSO_WM_SLIDE_INDEX" val="19"/>
  <p:tag name="KSO_WM_SLIDE_ITEM_CNT" val="1"/>
  <p:tag name="KSO_WM_SLIDE_LAYOUT" val="a_n"/>
  <p:tag name="KSO_WM_SLIDE_LAYOUT_CNT" val="1_1"/>
  <p:tag name="KSO_WM_SLIDE_TYPE" val="text"/>
  <p:tag name="KSO_WM_BEAUTIFY_FLAG" val="#wm#"/>
  <p:tag name="KSO_WM_SLIDE_POSITION" val="126*231"/>
  <p:tag name="KSO_WM_SLIDE_SIZE" val="456*128"/>
  <p:tag name="KSO_WM_DIAGRAM_GROUP_CODE" val="n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11"/>
  <p:tag name="KSO_WM_UNIT_TYPE" val="a"/>
  <p:tag name="KSO_WM_UNIT_INDEX" val="1"/>
  <p:tag name="KSO_WM_UNIT_ID" val="custom111_19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11"/>
  <p:tag name="KSO_WM_TAG_VERSION" val="1.0"/>
  <p:tag name="KSO_WM_SLIDE_ID" val="custom111_20"/>
  <p:tag name="KSO_WM_SLIDE_INDEX" val="20"/>
  <p:tag name="KSO_WM_SLIDE_ITEM_CNT" val="2"/>
  <p:tag name="KSO_WM_SLIDE_LAYOUT" val="a_n"/>
  <p:tag name="KSO_WM_SLIDE_LAYOUT_CNT" val="1_1"/>
  <p:tag name="KSO_WM_SLIDE_TYPE" val="text"/>
  <p:tag name="KSO_WM_BEAUTIFY_FLAG" val="#wm#"/>
  <p:tag name="KSO_WM_SLIDE_POSITION" val="126*166"/>
  <p:tag name="KSO_WM_SLIDE_SIZE" val="433*279"/>
  <p:tag name="KSO_WM_DIAGRAM_GROUP_CODE" val="n1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11"/>
  <p:tag name="KSO_WM_TAG_VERSION" val="1.0"/>
  <p:tag name="KSO_WM_SLIDE_ID" val="custom111_28"/>
  <p:tag name="KSO_WM_SLIDE_INDEX" val="28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11"/>
  <p:tag name="KSO_WM_UNIT_TYPE" val="a"/>
  <p:tag name="KSO_WM_UNIT_INDEX" val="1"/>
  <p:tag name="KSO_WM_UNIT_ID" val="custom111_28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11"/>
  <p:tag name="KSO_WM_UNIT_TYPE" val="b"/>
  <p:tag name="KSO_WM_UNIT_INDEX" val="1"/>
  <p:tag name="KSO_WM_UNIT_ID" val="custom111_1*b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11"/>
  <p:tag name="KSO_WM_TAG_VERSION" val="1.0"/>
  <p:tag name="KSO_WM_SLIDE_ID" val="custom11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95"/>
  <p:tag name="KSO_WM_SLIDE_SIZE" val="640*4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11"/>
  <p:tag name="KSO_WM_UNIT_TYPE" val="a"/>
  <p:tag name="KSO_WM_UNIT_INDEX" val="1"/>
  <p:tag name="KSO_WM_UNIT_ID" val="custom111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11"/>
  <p:tag name="KSO_WM_TAG_VERSION" val="1.0"/>
  <p:tag name="KSO_WM_SLIDE_ID" val="custom111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0*97"/>
  <p:tag name="KSO_WM_SLIDE_SIZE" val="622*38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11"/>
  <p:tag name="KSO_WM_UNIT_TYPE" val="a"/>
  <p:tag name="KSO_WM_UNIT_INDEX" val="1"/>
  <p:tag name="KSO_WM_UNIT_ID" val="custom111_3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11"/>
  <p:tag name="KSO_WM_TAG_VERSION" val="1.0"/>
  <p:tag name="KSO_WM_SLIDE_ID" val="custom111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50*92"/>
  <p:tag name="KSO_WM_SLIDE_SIZE" val="621*42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11"/>
  <p:tag name="KSO_WM_UNIT_TYPE" val="a"/>
  <p:tag name="KSO_WM_UNIT_INDEX" val="1"/>
  <p:tag name="KSO_WM_UNIT_ID" val="custom111_3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A000120140530A99PPBG">
  <a:themeElements>
    <a:clrScheme name="自定义 94">
      <a:dk1>
        <a:srgbClr val="5F5F5F"/>
      </a:dk1>
      <a:lt1>
        <a:sysClr val="window" lastClr="FFFFFF"/>
      </a:lt1>
      <a:dk2>
        <a:srgbClr val="4D4D4D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2998E3"/>
      </a:accent6>
      <a:hlink>
        <a:srgbClr val="9C6A6A"/>
      </a:hlink>
      <a:folHlink>
        <a:srgbClr val="7F723D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1352</Words>
  <Application>Microsoft Office PowerPoint</Application>
  <PresentationFormat>全屏显示(4:3)</PresentationFormat>
  <Paragraphs>234</Paragraphs>
  <Slides>25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A000120140530A99PPBG</vt:lpstr>
      <vt:lpstr>Jmeter测试工具介绍 </vt:lpstr>
      <vt:lpstr>目录</vt:lpstr>
      <vt:lpstr>JMeter简介</vt:lpstr>
      <vt:lpstr>JMeter的下载安装及部署</vt:lpstr>
      <vt:lpstr>JMeter重要功能元件介绍</vt:lpstr>
      <vt:lpstr>线程组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与Loadrunner的比较-相似点</vt:lpstr>
      <vt:lpstr>与Loadrunner的比较-不同点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fanbin</dc:creator>
  <cp:lastModifiedBy>fanbin</cp:lastModifiedBy>
  <cp:revision>831</cp:revision>
  <dcterms:created xsi:type="dcterms:W3CDTF">2015-10-15T02:34:00Z</dcterms:created>
  <dcterms:modified xsi:type="dcterms:W3CDTF">2017-08-04T03:27:40Z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