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2"/>
  </p:notesMasterIdLst>
  <p:sldIdLst>
    <p:sldId id="284" r:id="rId2"/>
    <p:sldId id="291" r:id="rId3"/>
    <p:sldId id="370" r:id="rId4"/>
    <p:sldId id="371" r:id="rId5"/>
    <p:sldId id="372" r:id="rId6"/>
    <p:sldId id="404" r:id="rId7"/>
    <p:sldId id="374" r:id="rId8"/>
    <p:sldId id="373" r:id="rId9"/>
    <p:sldId id="376" r:id="rId10"/>
    <p:sldId id="377" r:id="rId11"/>
    <p:sldId id="473" r:id="rId12"/>
    <p:sldId id="379" r:id="rId13"/>
    <p:sldId id="474" r:id="rId14"/>
    <p:sldId id="380" r:id="rId15"/>
    <p:sldId id="381" r:id="rId16"/>
    <p:sldId id="382" r:id="rId17"/>
    <p:sldId id="384" r:id="rId18"/>
    <p:sldId id="387" r:id="rId19"/>
    <p:sldId id="385" r:id="rId20"/>
    <p:sldId id="386" r:id="rId21"/>
    <p:sldId id="388" r:id="rId22"/>
    <p:sldId id="383" r:id="rId23"/>
    <p:sldId id="483" r:id="rId24"/>
    <p:sldId id="392" r:id="rId25"/>
    <p:sldId id="471" r:id="rId26"/>
    <p:sldId id="418" r:id="rId27"/>
    <p:sldId id="422" r:id="rId28"/>
    <p:sldId id="423" r:id="rId29"/>
    <p:sldId id="424" r:id="rId30"/>
    <p:sldId id="425" r:id="rId31"/>
    <p:sldId id="419" r:id="rId32"/>
    <p:sldId id="420" r:id="rId33"/>
    <p:sldId id="421" r:id="rId34"/>
    <p:sldId id="390" r:id="rId35"/>
    <p:sldId id="468" r:id="rId36"/>
    <p:sldId id="466" r:id="rId37"/>
    <p:sldId id="467" r:id="rId38"/>
    <p:sldId id="393" r:id="rId39"/>
    <p:sldId id="411" r:id="rId40"/>
    <p:sldId id="412" r:id="rId41"/>
    <p:sldId id="405" r:id="rId42"/>
    <p:sldId id="482" r:id="rId43"/>
    <p:sldId id="406" r:id="rId44"/>
    <p:sldId id="407" r:id="rId45"/>
    <p:sldId id="409" r:id="rId46"/>
    <p:sldId id="410" r:id="rId47"/>
    <p:sldId id="391" r:id="rId48"/>
    <p:sldId id="469" r:id="rId49"/>
    <p:sldId id="470" r:id="rId50"/>
    <p:sldId id="361" r:id="rId51"/>
    <p:sldId id="472" r:id="rId52"/>
    <p:sldId id="402" r:id="rId53"/>
    <p:sldId id="362" r:id="rId54"/>
    <p:sldId id="426" r:id="rId55"/>
    <p:sldId id="427" r:id="rId56"/>
    <p:sldId id="428" r:id="rId57"/>
    <p:sldId id="429" r:id="rId58"/>
    <p:sldId id="430" r:id="rId59"/>
    <p:sldId id="431" r:id="rId60"/>
    <p:sldId id="432" r:id="rId61"/>
    <p:sldId id="433" r:id="rId62"/>
    <p:sldId id="434" r:id="rId63"/>
    <p:sldId id="435" r:id="rId64"/>
    <p:sldId id="437" r:id="rId65"/>
    <p:sldId id="436" r:id="rId66"/>
    <p:sldId id="438" r:id="rId67"/>
    <p:sldId id="439" r:id="rId68"/>
    <p:sldId id="440" r:id="rId69"/>
    <p:sldId id="441" r:id="rId70"/>
    <p:sldId id="442" r:id="rId71"/>
    <p:sldId id="443" r:id="rId72"/>
    <p:sldId id="444" r:id="rId73"/>
    <p:sldId id="445" r:id="rId74"/>
    <p:sldId id="446" r:id="rId75"/>
    <p:sldId id="448" r:id="rId76"/>
    <p:sldId id="449" r:id="rId77"/>
    <p:sldId id="450" r:id="rId78"/>
    <p:sldId id="451" r:id="rId79"/>
    <p:sldId id="452" r:id="rId80"/>
    <p:sldId id="453" r:id="rId81"/>
    <p:sldId id="455" r:id="rId82"/>
    <p:sldId id="456" r:id="rId83"/>
    <p:sldId id="458" r:id="rId84"/>
    <p:sldId id="459" r:id="rId85"/>
    <p:sldId id="457" r:id="rId86"/>
    <p:sldId id="460" r:id="rId87"/>
    <p:sldId id="461" r:id="rId88"/>
    <p:sldId id="363" r:id="rId89"/>
    <p:sldId id="462" r:id="rId90"/>
    <p:sldId id="463" r:id="rId91"/>
    <p:sldId id="484" r:id="rId92"/>
    <p:sldId id="465" r:id="rId93"/>
    <p:sldId id="475" r:id="rId94"/>
    <p:sldId id="476" r:id="rId95"/>
    <p:sldId id="479" r:id="rId96"/>
    <p:sldId id="480" r:id="rId97"/>
    <p:sldId id="477" r:id="rId98"/>
    <p:sldId id="478" r:id="rId99"/>
    <p:sldId id="481" r:id="rId100"/>
    <p:sldId id="287" r:id="rId101"/>
  </p:sldIdLst>
  <p:sldSz cx="9144000" cy="6858000" type="screen4x3"/>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B92C"/>
    <a:srgbClr val="EFF3EA"/>
    <a:srgbClr val="DEE7D1"/>
    <a:srgbClr val="FF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522" y="14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669E0-D591-4699-ADE2-27249E03DE4F}" type="doc">
      <dgm:prSet loTypeId="urn:microsoft.com/office/officeart/2005/8/layout/chevron2" loCatId="list" qsTypeId="urn:microsoft.com/office/officeart/2005/8/quickstyle/simple1" qsCatId="simple" csTypeId="urn:microsoft.com/office/officeart/2005/8/colors/colorful1" csCatId="colorful" phldr="1"/>
      <dgm:spPr/>
    </dgm:pt>
    <dgm:pt modelId="{99ED9E39-A44C-4803-BC2D-9AFCFC489885}">
      <dgm:prSet phldrT="[文本]" custT="1"/>
      <dgm:spPr/>
      <dgm:t>
        <a:bodyPr/>
        <a:lstStyle/>
        <a:p>
          <a:pPr algn="l"/>
          <a:r>
            <a:rPr lang="zh-CN" altLang="en-US" sz="2400" b="1" dirty="0" smtClean="0"/>
            <a:t>过程执行的指导思想、原则和方针，是不可妥协的。</a:t>
          </a:r>
          <a:endParaRPr lang="zh-CN" altLang="en-US" sz="2400" b="1" dirty="0"/>
        </a:p>
      </dgm:t>
    </dgm:pt>
    <dgm:pt modelId="{610348AC-CFDB-4F81-A536-C489E5D2328F}" type="parTrans" cxnId="{298882AC-2B9E-4016-B753-57F9C6613A83}">
      <dgm:prSet/>
      <dgm:spPr/>
      <dgm:t>
        <a:bodyPr/>
        <a:lstStyle/>
        <a:p>
          <a:endParaRPr lang="zh-CN" altLang="en-US"/>
        </a:p>
      </dgm:t>
    </dgm:pt>
    <dgm:pt modelId="{A3911268-1DB0-4655-B925-EBC0B48BA36C}" type="sibTrans" cxnId="{298882AC-2B9E-4016-B753-57F9C6613A83}">
      <dgm:prSet/>
      <dgm:spPr/>
      <dgm:t>
        <a:bodyPr/>
        <a:lstStyle/>
        <a:p>
          <a:endParaRPr lang="zh-CN" altLang="en-US"/>
        </a:p>
      </dgm:t>
    </dgm:pt>
    <dgm:pt modelId="{FCE1D261-3E47-46AE-90D0-05ED5AA88720}">
      <dgm:prSet phldrT="[文本]" custT="1"/>
      <dgm:spPr/>
      <dgm:t>
        <a:bodyPr/>
        <a:lstStyle/>
        <a:p>
          <a:pPr algn="l"/>
          <a:r>
            <a:rPr lang="zh-CN" altLang="en-US" sz="2400" b="1" dirty="0" smtClean="0"/>
            <a:t>是过程的执行框架性要求，是必须达成的。</a:t>
          </a:r>
          <a:endParaRPr lang="zh-CN" altLang="en-US" sz="2400" b="1" dirty="0"/>
        </a:p>
      </dgm:t>
    </dgm:pt>
    <dgm:pt modelId="{CD7EE82E-733C-4D92-B16C-0D9E3211D8D0}" type="parTrans" cxnId="{1F693800-4D13-4606-BE96-768AB38936EF}">
      <dgm:prSet/>
      <dgm:spPr/>
      <dgm:t>
        <a:bodyPr/>
        <a:lstStyle/>
        <a:p>
          <a:endParaRPr lang="zh-CN" altLang="en-US"/>
        </a:p>
      </dgm:t>
    </dgm:pt>
    <dgm:pt modelId="{BD81D3AC-E506-4B3A-A63D-FB56A8E6090A}" type="sibTrans" cxnId="{1F693800-4D13-4606-BE96-768AB38936EF}">
      <dgm:prSet/>
      <dgm:spPr/>
      <dgm:t>
        <a:bodyPr/>
        <a:lstStyle/>
        <a:p>
          <a:endParaRPr lang="zh-CN" altLang="en-US"/>
        </a:p>
      </dgm:t>
    </dgm:pt>
    <dgm:pt modelId="{AC0A0BA5-9BAA-42B3-88A3-4651B07D39B6}">
      <dgm:prSet phldrT="[文本]" custT="1"/>
      <dgm:spPr/>
      <dgm:t>
        <a:bodyPr/>
        <a:lstStyle/>
        <a:p>
          <a:pPr algn="ctr"/>
          <a:r>
            <a:rPr lang="zh-CN" altLang="en-US" sz="2400" b="1" dirty="0" smtClean="0"/>
            <a:t>政策</a:t>
          </a:r>
          <a:endParaRPr lang="zh-CN" altLang="en-US" sz="2400" b="1" dirty="0"/>
        </a:p>
      </dgm:t>
    </dgm:pt>
    <dgm:pt modelId="{0E16C6C5-3DA2-414C-9312-D919FB5673F9}" type="parTrans" cxnId="{1124775A-2559-4DED-ABAF-2E0B5ABAE28D}">
      <dgm:prSet/>
      <dgm:spPr/>
      <dgm:t>
        <a:bodyPr/>
        <a:lstStyle/>
        <a:p>
          <a:endParaRPr lang="zh-CN" altLang="en-US"/>
        </a:p>
      </dgm:t>
    </dgm:pt>
    <dgm:pt modelId="{B1B657FF-C374-45C7-8222-BEC7E6E28457}" type="sibTrans" cxnId="{1124775A-2559-4DED-ABAF-2E0B5ABAE28D}">
      <dgm:prSet/>
      <dgm:spPr/>
      <dgm:t>
        <a:bodyPr/>
        <a:lstStyle/>
        <a:p>
          <a:endParaRPr lang="zh-CN" altLang="en-US"/>
        </a:p>
      </dgm:t>
    </dgm:pt>
    <dgm:pt modelId="{9312E37E-116B-4876-8667-02CEBE86C4B8}">
      <dgm:prSet phldrT="[文本]" custT="1"/>
      <dgm:spPr/>
      <dgm:t>
        <a:bodyPr/>
        <a:lstStyle/>
        <a:p>
          <a:pPr algn="l"/>
          <a:r>
            <a:rPr lang="zh-CN" altLang="en-US" sz="2400" b="1" dirty="0" smtClean="0"/>
            <a:t>用于指导过程在实际中落地实践，是可以定制的。</a:t>
          </a:r>
          <a:endParaRPr lang="zh-CN" altLang="en-US" sz="2400" b="1" dirty="0"/>
        </a:p>
      </dgm:t>
    </dgm:pt>
    <dgm:pt modelId="{FF7B3D48-FD5C-4460-B55A-674DAC75660C}" type="parTrans" cxnId="{26314BEA-28E9-4327-A641-81DD0C62A0C1}">
      <dgm:prSet/>
      <dgm:spPr/>
      <dgm:t>
        <a:bodyPr/>
        <a:lstStyle/>
        <a:p>
          <a:endParaRPr lang="zh-CN" altLang="en-US"/>
        </a:p>
      </dgm:t>
    </dgm:pt>
    <dgm:pt modelId="{0835B644-EEF8-405F-B842-1BA96355549F}" type="sibTrans" cxnId="{26314BEA-28E9-4327-A641-81DD0C62A0C1}">
      <dgm:prSet/>
      <dgm:spPr/>
      <dgm:t>
        <a:bodyPr/>
        <a:lstStyle/>
        <a:p>
          <a:endParaRPr lang="zh-CN" altLang="en-US"/>
        </a:p>
      </dgm:t>
    </dgm:pt>
    <dgm:pt modelId="{89A588FB-944D-43DB-86FB-B542CA6B1473}">
      <dgm:prSet phldrT="[文本]" custT="1"/>
      <dgm:spPr/>
      <dgm:t>
        <a:bodyPr/>
        <a:lstStyle/>
        <a:p>
          <a:pPr algn="ctr"/>
          <a:r>
            <a:rPr lang="zh-CN" altLang="en-US" sz="2400" b="1" smtClean="0"/>
            <a:t>指南</a:t>
          </a:r>
          <a:r>
            <a:rPr lang="en-US" altLang="zh-CN" sz="2400" b="1" smtClean="0"/>
            <a:t>&amp;</a:t>
          </a:r>
          <a:r>
            <a:rPr lang="zh-CN" altLang="en-US" sz="2400" b="1" smtClean="0"/>
            <a:t>参考实践</a:t>
          </a:r>
          <a:endParaRPr lang="zh-CN" altLang="en-US" sz="2400" b="1" dirty="0"/>
        </a:p>
      </dgm:t>
    </dgm:pt>
    <dgm:pt modelId="{70E94390-CA85-4A13-8D96-72EF0C718A0B}" type="parTrans" cxnId="{F21CF288-CE3E-4682-AEAC-4370106E6ACC}">
      <dgm:prSet/>
      <dgm:spPr/>
      <dgm:t>
        <a:bodyPr/>
        <a:lstStyle/>
        <a:p>
          <a:endParaRPr lang="zh-CN" altLang="en-US"/>
        </a:p>
      </dgm:t>
    </dgm:pt>
    <dgm:pt modelId="{E02865B6-0575-47BE-89E2-3FEBC0DA5D7A}" type="sibTrans" cxnId="{F21CF288-CE3E-4682-AEAC-4370106E6ACC}">
      <dgm:prSet/>
      <dgm:spPr/>
      <dgm:t>
        <a:bodyPr/>
        <a:lstStyle/>
        <a:p>
          <a:endParaRPr lang="zh-CN" altLang="en-US"/>
        </a:p>
      </dgm:t>
    </dgm:pt>
    <dgm:pt modelId="{D5DA278D-F0E9-43CF-96E0-0FA1056220A0}">
      <dgm:prSet phldrT="[文本]" custT="1"/>
      <dgm:spPr/>
      <dgm:t>
        <a:bodyPr/>
        <a:lstStyle/>
        <a:p>
          <a:pPr algn="ctr"/>
          <a:r>
            <a:rPr lang="zh-CN" altLang="en-US" sz="2400" b="1" smtClean="0"/>
            <a:t>过程</a:t>
          </a:r>
          <a:endParaRPr lang="zh-CN" altLang="en-US" sz="2400" b="1" dirty="0"/>
        </a:p>
      </dgm:t>
    </dgm:pt>
    <dgm:pt modelId="{E0FA9D29-177D-4960-AEE6-3A5C7EE9CD62}" type="parTrans" cxnId="{4ACD51AD-4641-4D6A-9BC5-2B313AC9557F}">
      <dgm:prSet/>
      <dgm:spPr/>
      <dgm:t>
        <a:bodyPr/>
        <a:lstStyle/>
        <a:p>
          <a:endParaRPr lang="zh-CN" altLang="en-US"/>
        </a:p>
      </dgm:t>
    </dgm:pt>
    <dgm:pt modelId="{1532AE4A-5370-45B1-BD3A-6C7F7C2B0D0F}" type="sibTrans" cxnId="{4ACD51AD-4641-4D6A-9BC5-2B313AC9557F}">
      <dgm:prSet/>
      <dgm:spPr/>
      <dgm:t>
        <a:bodyPr/>
        <a:lstStyle/>
        <a:p>
          <a:endParaRPr lang="zh-CN" altLang="en-US"/>
        </a:p>
      </dgm:t>
    </dgm:pt>
    <dgm:pt modelId="{046E2C91-B79E-4431-BA02-C6C6C7CE6AF0}" type="pres">
      <dgm:prSet presAssocID="{C66669E0-D591-4699-ADE2-27249E03DE4F}" presName="linearFlow" presStyleCnt="0">
        <dgm:presLayoutVars>
          <dgm:dir/>
          <dgm:animLvl val="lvl"/>
          <dgm:resizeHandles val="exact"/>
        </dgm:presLayoutVars>
      </dgm:prSet>
      <dgm:spPr/>
    </dgm:pt>
    <dgm:pt modelId="{25E4BEE1-9A82-454C-823D-25DB0AD30ECA}" type="pres">
      <dgm:prSet presAssocID="{AC0A0BA5-9BAA-42B3-88A3-4651B07D39B6}" presName="composite" presStyleCnt="0"/>
      <dgm:spPr/>
    </dgm:pt>
    <dgm:pt modelId="{55B94748-8787-4A2B-A093-6624D1ED2A12}" type="pres">
      <dgm:prSet presAssocID="{AC0A0BA5-9BAA-42B3-88A3-4651B07D39B6}" presName="parentText" presStyleLbl="alignNode1" presStyleIdx="0" presStyleCnt="3">
        <dgm:presLayoutVars>
          <dgm:chMax val="1"/>
          <dgm:bulletEnabled val="1"/>
        </dgm:presLayoutVars>
      </dgm:prSet>
      <dgm:spPr/>
      <dgm:t>
        <a:bodyPr/>
        <a:lstStyle/>
        <a:p>
          <a:endParaRPr lang="zh-CN" altLang="en-US"/>
        </a:p>
      </dgm:t>
    </dgm:pt>
    <dgm:pt modelId="{1DD2E2DE-312D-4827-82F3-94BD14EB640D}" type="pres">
      <dgm:prSet presAssocID="{AC0A0BA5-9BAA-42B3-88A3-4651B07D39B6}" presName="descendantText" presStyleLbl="alignAcc1" presStyleIdx="0" presStyleCnt="3">
        <dgm:presLayoutVars>
          <dgm:bulletEnabled val="1"/>
        </dgm:presLayoutVars>
      </dgm:prSet>
      <dgm:spPr/>
      <dgm:t>
        <a:bodyPr/>
        <a:lstStyle/>
        <a:p>
          <a:endParaRPr lang="zh-CN" altLang="en-US"/>
        </a:p>
      </dgm:t>
    </dgm:pt>
    <dgm:pt modelId="{D9125920-B2C9-419C-934D-48CAF0B827B2}" type="pres">
      <dgm:prSet presAssocID="{B1B657FF-C374-45C7-8222-BEC7E6E28457}" presName="sp" presStyleCnt="0"/>
      <dgm:spPr/>
    </dgm:pt>
    <dgm:pt modelId="{ADF0ACE5-410A-4676-BC74-AF6BF05C1A06}" type="pres">
      <dgm:prSet presAssocID="{D5DA278D-F0E9-43CF-96E0-0FA1056220A0}" presName="composite" presStyleCnt="0"/>
      <dgm:spPr/>
    </dgm:pt>
    <dgm:pt modelId="{3F80FEE9-3501-49C2-8C7D-B6521E28DE0A}" type="pres">
      <dgm:prSet presAssocID="{D5DA278D-F0E9-43CF-96E0-0FA1056220A0}" presName="parentText" presStyleLbl="alignNode1" presStyleIdx="1" presStyleCnt="3">
        <dgm:presLayoutVars>
          <dgm:chMax val="1"/>
          <dgm:bulletEnabled val="1"/>
        </dgm:presLayoutVars>
      </dgm:prSet>
      <dgm:spPr/>
      <dgm:t>
        <a:bodyPr/>
        <a:lstStyle/>
        <a:p>
          <a:endParaRPr lang="zh-CN" altLang="en-US"/>
        </a:p>
      </dgm:t>
    </dgm:pt>
    <dgm:pt modelId="{E06687B5-2F4A-4210-AC2E-A2651D71CDA0}" type="pres">
      <dgm:prSet presAssocID="{D5DA278D-F0E9-43CF-96E0-0FA1056220A0}" presName="descendantText" presStyleLbl="alignAcc1" presStyleIdx="1" presStyleCnt="3">
        <dgm:presLayoutVars>
          <dgm:bulletEnabled val="1"/>
        </dgm:presLayoutVars>
      </dgm:prSet>
      <dgm:spPr/>
      <dgm:t>
        <a:bodyPr/>
        <a:lstStyle/>
        <a:p>
          <a:endParaRPr lang="zh-CN" altLang="en-US"/>
        </a:p>
      </dgm:t>
    </dgm:pt>
    <dgm:pt modelId="{B379AD33-5146-4BEB-91AF-CB040DD42BC9}" type="pres">
      <dgm:prSet presAssocID="{1532AE4A-5370-45B1-BD3A-6C7F7C2B0D0F}" presName="sp" presStyleCnt="0"/>
      <dgm:spPr/>
    </dgm:pt>
    <dgm:pt modelId="{9528F11D-FE3D-4662-A712-4C03408AB574}" type="pres">
      <dgm:prSet presAssocID="{89A588FB-944D-43DB-86FB-B542CA6B1473}" presName="composite" presStyleCnt="0"/>
      <dgm:spPr/>
    </dgm:pt>
    <dgm:pt modelId="{6BF39F73-CC10-4C88-A177-3B0C420437AE}" type="pres">
      <dgm:prSet presAssocID="{89A588FB-944D-43DB-86FB-B542CA6B1473}" presName="parentText" presStyleLbl="alignNode1" presStyleIdx="2" presStyleCnt="3">
        <dgm:presLayoutVars>
          <dgm:chMax val="1"/>
          <dgm:bulletEnabled val="1"/>
        </dgm:presLayoutVars>
      </dgm:prSet>
      <dgm:spPr/>
      <dgm:t>
        <a:bodyPr/>
        <a:lstStyle/>
        <a:p>
          <a:endParaRPr lang="zh-CN" altLang="en-US"/>
        </a:p>
      </dgm:t>
    </dgm:pt>
    <dgm:pt modelId="{1CB1692E-10B1-4CFC-A0F3-3D79A7878D52}" type="pres">
      <dgm:prSet presAssocID="{89A588FB-944D-43DB-86FB-B542CA6B1473}" presName="descendantText" presStyleLbl="alignAcc1" presStyleIdx="2" presStyleCnt="3">
        <dgm:presLayoutVars>
          <dgm:bulletEnabled val="1"/>
        </dgm:presLayoutVars>
      </dgm:prSet>
      <dgm:spPr/>
      <dgm:t>
        <a:bodyPr/>
        <a:lstStyle/>
        <a:p>
          <a:endParaRPr lang="zh-CN" altLang="en-US"/>
        </a:p>
      </dgm:t>
    </dgm:pt>
  </dgm:ptLst>
  <dgm:cxnLst>
    <dgm:cxn modelId="{2F49ED5B-2D45-4726-A2E7-24348F7BDBAA}" type="presOf" srcId="{C66669E0-D591-4699-ADE2-27249E03DE4F}" destId="{046E2C91-B79E-4431-BA02-C6C6C7CE6AF0}" srcOrd="0" destOrd="0" presId="urn:microsoft.com/office/officeart/2005/8/layout/chevron2"/>
    <dgm:cxn modelId="{9506B6CD-5A1E-4D20-A6E5-E8BDEE0093DB}" type="presOf" srcId="{99ED9E39-A44C-4803-BC2D-9AFCFC489885}" destId="{1DD2E2DE-312D-4827-82F3-94BD14EB640D}" srcOrd="0" destOrd="0" presId="urn:microsoft.com/office/officeart/2005/8/layout/chevron2"/>
    <dgm:cxn modelId="{120EF823-CAAF-4EFF-BA89-6088E3A61344}" type="presOf" srcId="{AC0A0BA5-9BAA-42B3-88A3-4651B07D39B6}" destId="{55B94748-8787-4A2B-A093-6624D1ED2A12}" srcOrd="0" destOrd="0" presId="urn:microsoft.com/office/officeart/2005/8/layout/chevron2"/>
    <dgm:cxn modelId="{1F693800-4D13-4606-BE96-768AB38936EF}" srcId="{D5DA278D-F0E9-43CF-96E0-0FA1056220A0}" destId="{FCE1D261-3E47-46AE-90D0-05ED5AA88720}" srcOrd="0" destOrd="0" parTransId="{CD7EE82E-733C-4D92-B16C-0D9E3211D8D0}" sibTransId="{BD81D3AC-E506-4B3A-A63D-FB56A8E6090A}"/>
    <dgm:cxn modelId="{26314BEA-28E9-4327-A641-81DD0C62A0C1}" srcId="{89A588FB-944D-43DB-86FB-B542CA6B1473}" destId="{9312E37E-116B-4876-8667-02CEBE86C4B8}" srcOrd="0" destOrd="0" parTransId="{FF7B3D48-FD5C-4460-B55A-674DAC75660C}" sibTransId="{0835B644-EEF8-405F-B842-1BA96355549F}"/>
    <dgm:cxn modelId="{F21CF288-CE3E-4682-AEAC-4370106E6ACC}" srcId="{C66669E0-D591-4699-ADE2-27249E03DE4F}" destId="{89A588FB-944D-43DB-86FB-B542CA6B1473}" srcOrd="2" destOrd="0" parTransId="{70E94390-CA85-4A13-8D96-72EF0C718A0B}" sibTransId="{E02865B6-0575-47BE-89E2-3FEBC0DA5D7A}"/>
    <dgm:cxn modelId="{4ACD51AD-4641-4D6A-9BC5-2B313AC9557F}" srcId="{C66669E0-D591-4699-ADE2-27249E03DE4F}" destId="{D5DA278D-F0E9-43CF-96E0-0FA1056220A0}" srcOrd="1" destOrd="0" parTransId="{E0FA9D29-177D-4960-AEE6-3A5C7EE9CD62}" sibTransId="{1532AE4A-5370-45B1-BD3A-6C7F7C2B0D0F}"/>
    <dgm:cxn modelId="{80631004-6104-46B4-9727-90DF2AE8A888}" type="presOf" srcId="{FCE1D261-3E47-46AE-90D0-05ED5AA88720}" destId="{E06687B5-2F4A-4210-AC2E-A2651D71CDA0}" srcOrd="0" destOrd="0" presId="urn:microsoft.com/office/officeart/2005/8/layout/chevron2"/>
    <dgm:cxn modelId="{1124775A-2559-4DED-ABAF-2E0B5ABAE28D}" srcId="{C66669E0-D591-4699-ADE2-27249E03DE4F}" destId="{AC0A0BA5-9BAA-42B3-88A3-4651B07D39B6}" srcOrd="0" destOrd="0" parTransId="{0E16C6C5-3DA2-414C-9312-D919FB5673F9}" sibTransId="{B1B657FF-C374-45C7-8222-BEC7E6E28457}"/>
    <dgm:cxn modelId="{61B4718F-A7CD-48C3-A7E6-3B0169844780}" type="presOf" srcId="{89A588FB-944D-43DB-86FB-B542CA6B1473}" destId="{6BF39F73-CC10-4C88-A177-3B0C420437AE}" srcOrd="0" destOrd="0" presId="urn:microsoft.com/office/officeart/2005/8/layout/chevron2"/>
    <dgm:cxn modelId="{31F62B83-E270-4E15-96DB-60AF47FCE527}" type="presOf" srcId="{D5DA278D-F0E9-43CF-96E0-0FA1056220A0}" destId="{3F80FEE9-3501-49C2-8C7D-B6521E28DE0A}" srcOrd="0" destOrd="0" presId="urn:microsoft.com/office/officeart/2005/8/layout/chevron2"/>
    <dgm:cxn modelId="{298882AC-2B9E-4016-B753-57F9C6613A83}" srcId="{AC0A0BA5-9BAA-42B3-88A3-4651B07D39B6}" destId="{99ED9E39-A44C-4803-BC2D-9AFCFC489885}" srcOrd="0" destOrd="0" parTransId="{610348AC-CFDB-4F81-A536-C489E5D2328F}" sibTransId="{A3911268-1DB0-4655-B925-EBC0B48BA36C}"/>
    <dgm:cxn modelId="{5551F470-3493-4395-BC89-2A088868ACA2}" type="presOf" srcId="{9312E37E-116B-4876-8667-02CEBE86C4B8}" destId="{1CB1692E-10B1-4CFC-A0F3-3D79A7878D52}" srcOrd="0" destOrd="0" presId="urn:microsoft.com/office/officeart/2005/8/layout/chevron2"/>
    <dgm:cxn modelId="{CB650EA8-8850-4B9A-ABA5-514F62D85411}" type="presParOf" srcId="{046E2C91-B79E-4431-BA02-C6C6C7CE6AF0}" destId="{25E4BEE1-9A82-454C-823D-25DB0AD30ECA}" srcOrd="0" destOrd="0" presId="urn:microsoft.com/office/officeart/2005/8/layout/chevron2"/>
    <dgm:cxn modelId="{DF12343A-C0D4-42F2-B86F-231456217CBB}" type="presParOf" srcId="{25E4BEE1-9A82-454C-823D-25DB0AD30ECA}" destId="{55B94748-8787-4A2B-A093-6624D1ED2A12}" srcOrd="0" destOrd="0" presId="urn:microsoft.com/office/officeart/2005/8/layout/chevron2"/>
    <dgm:cxn modelId="{36307B34-BE96-4709-880C-D762713C1966}" type="presParOf" srcId="{25E4BEE1-9A82-454C-823D-25DB0AD30ECA}" destId="{1DD2E2DE-312D-4827-82F3-94BD14EB640D}" srcOrd="1" destOrd="0" presId="urn:microsoft.com/office/officeart/2005/8/layout/chevron2"/>
    <dgm:cxn modelId="{317D4FF7-7112-459C-9DF9-16E8CCBAC3D1}" type="presParOf" srcId="{046E2C91-B79E-4431-BA02-C6C6C7CE6AF0}" destId="{D9125920-B2C9-419C-934D-48CAF0B827B2}" srcOrd="1" destOrd="0" presId="urn:microsoft.com/office/officeart/2005/8/layout/chevron2"/>
    <dgm:cxn modelId="{3DE08F30-6B54-4054-89BA-ED382EC1F312}" type="presParOf" srcId="{046E2C91-B79E-4431-BA02-C6C6C7CE6AF0}" destId="{ADF0ACE5-410A-4676-BC74-AF6BF05C1A06}" srcOrd="2" destOrd="0" presId="urn:microsoft.com/office/officeart/2005/8/layout/chevron2"/>
    <dgm:cxn modelId="{26433F79-A0E7-4B6A-BE7B-1D67316BA333}" type="presParOf" srcId="{ADF0ACE5-410A-4676-BC74-AF6BF05C1A06}" destId="{3F80FEE9-3501-49C2-8C7D-B6521E28DE0A}" srcOrd="0" destOrd="0" presId="urn:microsoft.com/office/officeart/2005/8/layout/chevron2"/>
    <dgm:cxn modelId="{66925F48-D9C3-4E37-A3F4-62E054CB8010}" type="presParOf" srcId="{ADF0ACE5-410A-4676-BC74-AF6BF05C1A06}" destId="{E06687B5-2F4A-4210-AC2E-A2651D71CDA0}" srcOrd="1" destOrd="0" presId="urn:microsoft.com/office/officeart/2005/8/layout/chevron2"/>
    <dgm:cxn modelId="{5344BBFB-9443-4BE1-B311-5E1AA306DBDE}" type="presParOf" srcId="{046E2C91-B79E-4431-BA02-C6C6C7CE6AF0}" destId="{B379AD33-5146-4BEB-91AF-CB040DD42BC9}" srcOrd="3" destOrd="0" presId="urn:microsoft.com/office/officeart/2005/8/layout/chevron2"/>
    <dgm:cxn modelId="{C771834A-5D8E-4625-90D1-50341C9FA813}" type="presParOf" srcId="{046E2C91-B79E-4431-BA02-C6C6C7CE6AF0}" destId="{9528F11D-FE3D-4662-A712-4C03408AB574}" srcOrd="4" destOrd="0" presId="urn:microsoft.com/office/officeart/2005/8/layout/chevron2"/>
    <dgm:cxn modelId="{AC3C3071-F5B0-4600-903D-3B220CC70727}" type="presParOf" srcId="{9528F11D-FE3D-4662-A712-4C03408AB574}" destId="{6BF39F73-CC10-4C88-A177-3B0C420437AE}" srcOrd="0" destOrd="0" presId="urn:microsoft.com/office/officeart/2005/8/layout/chevron2"/>
    <dgm:cxn modelId="{AF234DB8-35F3-40AB-97CB-89BA44896056}" type="presParOf" srcId="{9528F11D-FE3D-4662-A712-4C03408AB574}" destId="{1CB1692E-10B1-4CFC-A0F3-3D79A7878D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AFB5EB-4976-417A-BF43-CFB6553BE28A}"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US"/>
        </a:p>
      </dgm:t>
    </dgm:pt>
    <dgm:pt modelId="{E8754BFC-E337-496E-8582-5B406813F121}">
      <dgm:prSet/>
      <dgm:spPr/>
      <dgm:t>
        <a:bodyPr/>
        <a:lstStyle/>
        <a:p>
          <a:pPr algn="l" rtl="0"/>
          <a:r>
            <a:rPr kumimoji="1" lang="en-US" b="1" i="1" u="sng" dirty="0" smtClean="0">
              <a:effectLst>
                <a:outerShdw blurRad="38100" dist="38100" dir="2700000" algn="tl">
                  <a:srgbClr val="000000">
                    <a:alpha val="43137"/>
                  </a:srgbClr>
                </a:outerShdw>
              </a:effectLst>
            </a:rPr>
            <a:t>1 </a:t>
          </a:r>
          <a:r>
            <a:rPr kumimoji="1" lang="zh-CN" b="1" i="1" u="sng" dirty="0" smtClean="0">
              <a:effectLst>
                <a:outerShdw blurRad="38100" dist="38100" dir="2700000" algn="tl">
                  <a:srgbClr val="000000">
                    <a:alpha val="43137"/>
                  </a:srgbClr>
                </a:outerShdw>
              </a:effectLst>
            </a:rPr>
            <a:t>角色职责</a:t>
          </a:r>
          <a:endParaRPr lang="en-US" b="1" i="1" u="sng" dirty="0">
            <a:effectLst>
              <a:outerShdw blurRad="38100" dist="38100" dir="2700000" algn="tl">
                <a:srgbClr val="000000">
                  <a:alpha val="43137"/>
                </a:srgbClr>
              </a:outerShdw>
            </a:effectLst>
          </a:endParaRPr>
        </a:p>
      </dgm:t>
    </dgm:pt>
    <dgm:pt modelId="{86BE64E3-2C79-416C-A664-631346383499}" type="parTrans" cxnId="{202E2658-83AC-48B7-A9B8-A042D10F74A6}">
      <dgm:prSet/>
      <dgm:spPr/>
      <dgm:t>
        <a:bodyPr/>
        <a:lstStyle/>
        <a:p>
          <a:pPr algn="l"/>
          <a:endParaRPr lang="en-US"/>
        </a:p>
      </dgm:t>
    </dgm:pt>
    <dgm:pt modelId="{2C463533-EA87-4CE8-82FD-6F75B948B425}" type="sibTrans" cxnId="{202E2658-83AC-48B7-A9B8-A042D10F74A6}">
      <dgm:prSet/>
      <dgm:spPr/>
      <dgm:t>
        <a:bodyPr/>
        <a:lstStyle/>
        <a:p>
          <a:pPr algn="l"/>
          <a:endParaRPr lang="en-US"/>
        </a:p>
      </dgm:t>
    </dgm:pt>
    <dgm:pt modelId="{6596C968-F999-48CF-9A43-26F63575D092}">
      <dgm:prSet/>
      <dgm:spPr/>
      <dgm:t>
        <a:bodyPr/>
        <a:lstStyle/>
        <a:p>
          <a:pPr algn="l" rtl="0"/>
          <a:r>
            <a:rPr kumimoji="1" lang="en-US" dirty="0" smtClean="0">
              <a:effectLst/>
            </a:rPr>
            <a:t>2 </a:t>
          </a:r>
          <a:r>
            <a:rPr kumimoji="1" lang="zh-CN" dirty="0" smtClean="0">
              <a:effectLst/>
            </a:rPr>
            <a:t>团队构建</a:t>
          </a:r>
          <a:endParaRPr lang="en-US" dirty="0">
            <a:effectLst/>
          </a:endParaRPr>
        </a:p>
      </dgm:t>
    </dgm:pt>
    <dgm:pt modelId="{C5A3D60F-966E-4431-9C77-707915101FEB}" type="parTrans" cxnId="{5CBAD3BB-F720-4F98-85D6-350F9DBFA2C4}">
      <dgm:prSet/>
      <dgm:spPr/>
      <dgm:t>
        <a:bodyPr/>
        <a:lstStyle/>
        <a:p>
          <a:pPr algn="l"/>
          <a:endParaRPr lang="en-US"/>
        </a:p>
      </dgm:t>
    </dgm:pt>
    <dgm:pt modelId="{E8A9E825-8116-46BF-A3F5-AC205FF74E9A}" type="sibTrans" cxnId="{5CBAD3BB-F720-4F98-85D6-350F9DBFA2C4}">
      <dgm:prSet/>
      <dgm:spPr/>
      <dgm:t>
        <a:bodyPr/>
        <a:lstStyle/>
        <a:p>
          <a:pPr algn="l"/>
          <a:endParaRPr lang="en-US"/>
        </a:p>
      </dgm:t>
    </dgm:pt>
    <dgm:pt modelId="{C765E8FB-4934-43C6-9AA3-D217752E56FB}">
      <dgm:prSet/>
      <dgm:spPr/>
      <dgm:t>
        <a:bodyPr/>
        <a:lstStyle/>
        <a:p>
          <a:pPr algn="l" rtl="0"/>
          <a:r>
            <a:rPr kumimoji="1" lang="en-US" dirty="0" smtClean="0">
              <a:effectLst/>
            </a:rPr>
            <a:t>3 </a:t>
          </a:r>
          <a:r>
            <a:rPr kumimoji="1" lang="zh-CN" dirty="0" smtClean="0">
              <a:effectLst/>
            </a:rPr>
            <a:t>敏捷开发过程</a:t>
          </a:r>
          <a:endParaRPr lang="en-US" dirty="0">
            <a:effectLst/>
          </a:endParaRPr>
        </a:p>
      </dgm:t>
    </dgm:pt>
    <dgm:pt modelId="{5CF3D360-2750-4BA3-84CD-85843B79C0A4}" type="parTrans" cxnId="{86553A9D-90D9-408A-BEBB-3A3B290AFDFF}">
      <dgm:prSet/>
      <dgm:spPr/>
      <dgm:t>
        <a:bodyPr/>
        <a:lstStyle/>
        <a:p>
          <a:pPr algn="l"/>
          <a:endParaRPr lang="en-US"/>
        </a:p>
      </dgm:t>
    </dgm:pt>
    <dgm:pt modelId="{3FF00061-FB54-4FD8-982B-336D383ED087}" type="sibTrans" cxnId="{86553A9D-90D9-408A-BEBB-3A3B290AFDFF}">
      <dgm:prSet/>
      <dgm:spPr/>
      <dgm:t>
        <a:bodyPr/>
        <a:lstStyle/>
        <a:p>
          <a:pPr algn="l"/>
          <a:endParaRPr lang="en-US"/>
        </a:p>
      </dgm:t>
    </dgm:pt>
    <dgm:pt modelId="{4D9D737B-7B96-42C6-9501-D63DA6AFB091}" type="pres">
      <dgm:prSet presAssocID="{F8AFB5EB-4976-417A-BF43-CFB6553BE28A}" presName="Name0" presStyleCnt="0">
        <dgm:presLayoutVars>
          <dgm:resizeHandles/>
        </dgm:presLayoutVars>
      </dgm:prSet>
      <dgm:spPr/>
      <dgm:t>
        <a:bodyPr/>
        <a:lstStyle/>
        <a:p>
          <a:endParaRPr lang="en-US"/>
        </a:p>
      </dgm:t>
    </dgm:pt>
    <dgm:pt modelId="{B3EF4942-1F35-4025-BA6C-7891C2E328FC}" type="pres">
      <dgm:prSet presAssocID="{E8754BFC-E337-496E-8582-5B406813F121}" presName="text" presStyleLbl="node1" presStyleIdx="0" presStyleCnt="3" custScaleX="135659">
        <dgm:presLayoutVars>
          <dgm:bulletEnabled val="1"/>
        </dgm:presLayoutVars>
      </dgm:prSet>
      <dgm:spPr/>
      <dgm:t>
        <a:bodyPr/>
        <a:lstStyle/>
        <a:p>
          <a:endParaRPr lang="en-US"/>
        </a:p>
      </dgm:t>
    </dgm:pt>
    <dgm:pt modelId="{D4BC4FF4-B0F1-4859-BA22-DE41EDBB40C3}" type="pres">
      <dgm:prSet presAssocID="{2C463533-EA87-4CE8-82FD-6F75B948B425}" presName="space" presStyleCnt="0"/>
      <dgm:spPr/>
    </dgm:pt>
    <dgm:pt modelId="{BA372DB4-F8D4-4A5E-A05A-7E6EDA5CBB7D}" type="pres">
      <dgm:prSet presAssocID="{6596C968-F999-48CF-9A43-26F63575D092}" presName="text" presStyleLbl="node1" presStyleIdx="1" presStyleCnt="3" custScaleX="135659">
        <dgm:presLayoutVars>
          <dgm:bulletEnabled val="1"/>
        </dgm:presLayoutVars>
      </dgm:prSet>
      <dgm:spPr/>
      <dgm:t>
        <a:bodyPr/>
        <a:lstStyle/>
        <a:p>
          <a:endParaRPr lang="en-US"/>
        </a:p>
      </dgm:t>
    </dgm:pt>
    <dgm:pt modelId="{ECA22891-D0E4-47D9-A815-40FCB123E213}" type="pres">
      <dgm:prSet presAssocID="{E8A9E825-8116-46BF-A3F5-AC205FF74E9A}" presName="space" presStyleCnt="0"/>
      <dgm:spPr/>
    </dgm:pt>
    <dgm:pt modelId="{AB9E68AC-8ADB-401F-8C4D-BFA8956758C8}" type="pres">
      <dgm:prSet presAssocID="{C765E8FB-4934-43C6-9AA3-D217752E56FB}" presName="text" presStyleLbl="node1" presStyleIdx="2" presStyleCnt="3" custScaleX="96469">
        <dgm:presLayoutVars>
          <dgm:bulletEnabled val="1"/>
        </dgm:presLayoutVars>
      </dgm:prSet>
      <dgm:spPr/>
      <dgm:t>
        <a:bodyPr/>
        <a:lstStyle/>
        <a:p>
          <a:endParaRPr lang="en-US"/>
        </a:p>
      </dgm:t>
    </dgm:pt>
  </dgm:ptLst>
  <dgm:cxnLst>
    <dgm:cxn modelId="{86553A9D-90D9-408A-BEBB-3A3B290AFDFF}" srcId="{F8AFB5EB-4976-417A-BF43-CFB6553BE28A}" destId="{C765E8FB-4934-43C6-9AA3-D217752E56FB}" srcOrd="2" destOrd="0" parTransId="{5CF3D360-2750-4BA3-84CD-85843B79C0A4}" sibTransId="{3FF00061-FB54-4FD8-982B-336D383ED087}"/>
    <dgm:cxn modelId="{202E2658-83AC-48B7-A9B8-A042D10F74A6}" srcId="{F8AFB5EB-4976-417A-BF43-CFB6553BE28A}" destId="{E8754BFC-E337-496E-8582-5B406813F121}" srcOrd="0" destOrd="0" parTransId="{86BE64E3-2C79-416C-A664-631346383499}" sibTransId="{2C463533-EA87-4CE8-82FD-6F75B948B425}"/>
    <dgm:cxn modelId="{60D7C064-4068-4273-9F80-FFED728BBF3B}" type="presOf" srcId="{6596C968-F999-48CF-9A43-26F63575D092}" destId="{BA372DB4-F8D4-4A5E-A05A-7E6EDA5CBB7D}" srcOrd="0" destOrd="0" presId="urn:diagrams.loki3.com/VaryingWidthList"/>
    <dgm:cxn modelId="{7F484683-B5BE-4E7F-BDF3-B1B1EA42F705}" type="presOf" srcId="{F8AFB5EB-4976-417A-BF43-CFB6553BE28A}" destId="{4D9D737B-7B96-42C6-9501-D63DA6AFB091}" srcOrd="0" destOrd="0" presId="urn:diagrams.loki3.com/VaryingWidthList"/>
    <dgm:cxn modelId="{5CBAD3BB-F720-4F98-85D6-350F9DBFA2C4}" srcId="{F8AFB5EB-4976-417A-BF43-CFB6553BE28A}" destId="{6596C968-F999-48CF-9A43-26F63575D092}" srcOrd="1" destOrd="0" parTransId="{C5A3D60F-966E-4431-9C77-707915101FEB}" sibTransId="{E8A9E825-8116-46BF-A3F5-AC205FF74E9A}"/>
    <dgm:cxn modelId="{FA3EDBE1-1BE7-4A67-BE4F-44916B1177B8}" type="presOf" srcId="{E8754BFC-E337-496E-8582-5B406813F121}" destId="{B3EF4942-1F35-4025-BA6C-7891C2E328FC}" srcOrd="0" destOrd="0" presId="urn:diagrams.loki3.com/VaryingWidthList"/>
    <dgm:cxn modelId="{C6FDF739-2555-4482-A2DD-19F4C30BDFDA}" type="presOf" srcId="{C765E8FB-4934-43C6-9AA3-D217752E56FB}" destId="{AB9E68AC-8ADB-401F-8C4D-BFA8956758C8}" srcOrd="0" destOrd="0" presId="urn:diagrams.loki3.com/VaryingWidthList"/>
    <dgm:cxn modelId="{8BBDD6A2-061D-4E0B-9A56-88A2A95151B7}" type="presParOf" srcId="{4D9D737B-7B96-42C6-9501-D63DA6AFB091}" destId="{B3EF4942-1F35-4025-BA6C-7891C2E328FC}" srcOrd="0" destOrd="0" presId="urn:diagrams.loki3.com/VaryingWidthList"/>
    <dgm:cxn modelId="{2C2E6AF3-9C3B-4668-8A4E-3D9894B26B61}" type="presParOf" srcId="{4D9D737B-7B96-42C6-9501-D63DA6AFB091}" destId="{D4BC4FF4-B0F1-4859-BA22-DE41EDBB40C3}" srcOrd="1" destOrd="0" presId="urn:diagrams.loki3.com/VaryingWidthList"/>
    <dgm:cxn modelId="{0EF43BED-B04A-49D1-BBBF-EC203CBE70BB}" type="presParOf" srcId="{4D9D737B-7B96-42C6-9501-D63DA6AFB091}" destId="{BA372DB4-F8D4-4A5E-A05A-7E6EDA5CBB7D}" srcOrd="2" destOrd="0" presId="urn:diagrams.loki3.com/VaryingWidthList"/>
    <dgm:cxn modelId="{9250C80E-DD9C-4BA9-B83C-F116FB41E28C}" type="presParOf" srcId="{4D9D737B-7B96-42C6-9501-D63DA6AFB091}" destId="{ECA22891-D0E4-47D9-A815-40FCB123E213}" srcOrd="3" destOrd="0" presId="urn:diagrams.loki3.com/VaryingWidthList"/>
    <dgm:cxn modelId="{39013971-3AFF-4DBC-A5AF-ACD1A8C5824F}" type="presParOf" srcId="{4D9D737B-7B96-42C6-9501-D63DA6AFB091}" destId="{AB9E68AC-8ADB-401F-8C4D-BFA8956758C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AFB5EB-4976-417A-BF43-CFB6553BE28A}"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US"/>
        </a:p>
      </dgm:t>
    </dgm:pt>
    <dgm:pt modelId="{E8754BFC-E337-496E-8582-5B406813F121}">
      <dgm:prSet/>
      <dgm:spPr/>
      <dgm:t>
        <a:bodyPr/>
        <a:lstStyle/>
        <a:p>
          <a:pPr algn="l" rtl="0"/>
          <a:r>
            <a:rPr kumimoji="1" lang="en-US" b="0" i="0" u="none" dirty="0" smtClean="0">
              <a:effectLst/>
            </a:rPr>
            <a:t>1 </a:t>
          </a:r>
          <a:r>
            <a:rPr kumimoji="1" lang="zh-CN" b="0" i="0" u="none" dirty="0" smtClean="0">
              <a:effectLst/>
            </a:rPr>
            <a:t>角色职责</a:t>
          </a:r>
          <a:endParaRPr lang="en-US" b="0" i="0" u="none" dirty="0">
            <a:effectLst/>
          </a:endParaRPr>
        </a:p>
      </dgm:t>
    </dgm:pt>
    <dgm:pt modelId="{86BE64E3-2C79-416C-A664-631346383499}" type="parTrans" cxnId="{202E2658-83AC-48B7-A9B8-A042D10F74A6}">
      <dgm:prSet/>
      <dgm:spPr/>
      <dgm:t>
        <a:bodyPr/>
        <a:lstStyle/>
        <a:p>
          <a:pPr algn="l"/>
          <a:endParaRPr lang="en-US"/>
        </a:p>
      </dgm:t>
    </dgm:pt>
    <dgm:pt modelId="{2C463533-EA87-4CE8-82FD-6F75B948B425}" type="sibTrans" cxnId="{202E2658-83AC-48B7-A9B8-A042D10F74A6}">
      <dgm:prSet/>
      <dgm:spPr/>
      <dgm:t>
        <a:bodyPr/>
        <a:lstStyle/>
        <a:p>
          <a:pPr algn="l"/>
          <a:endParaRPr lang="en-US"/>
        </a:p>
      </dgm:t>
    </dgm:pt>
    <dgm:pt modelId="{6596C968-F999-48CF-9A43-26F63575D092}">
      <dgm:prSet/>
      <dgm:spPr/>
      <dgm:t>
        <a:bodyPr/>
        <a:lstStyle/>
        <a:p>
          <a:pPr algn="l" rtl="0"/>
          <a:r>
            <a:rPr kumimoji="1" lang="en-US" b="1" i="1" u="sng" dirty="0" smtClean="0">
              <a:effectLst>
                <a:outerShdw blurRad="38100" dist="38100" dir="2700000" algn="tl">
                  <a:srgbClr val="000000">
                    <a:alpha val="43137"/>
                  </a:srgbClr>
                </a:outerShdw>
              </a:effectLst>
            </a:rPr>
            <a:t>2 </a:t>
          </a:r>
          <a:r>
            <a:rPr kumimoji="1" lang="zh-CN" b="1" i="1" u="sng" dirty="0" smtClean="0">
              <a:effectLst>
                <a:outerShdw blurRad="38100" dist="38100" dir="2700000" algn="tl">
                  <a:srgbClr val="000000">
                    <a:alpha val="43137"/>
                  </a:srgbClr>
                </a:outerShdw>
              </a:effectLst>
            </a:rPr>
            <a:t>团队构建</a:t>
          </a:r>
          <a:endParaRPr lang="en-US" b="1" i="1" u="sng" dirty="0">
            <a:effectLst>
              <a:outerShdw blurRad="38100" dist="38100" dir="2700000" algn="tl">
                <a:srgbClr val="000000">
                  <a:alpha val="43137"/>
                </a:srgbClr>
              </a:outerShdw>
            </a:effectLst>
          </a:endParaRPr>
        </a:p>
      </dgm:t>
    </dgm:pt>
    <dgm:pt modelId="{C5A3D60F-966E-4431-9C77-707915101FEB}" type="parTrans" cxnId="{5CBAD3BB-F720-4F98-85D6-350F9DBFA2C4}">
      <dgm:prSet/>
      <dgm:spPr/>
      <dgm:t>
        <a:bodyPr/>
        <a:lstStyle/>
        <a:p>
          <a:pPr algn="l"/>
          <a:endParaRPr lang="en-US"/>
        </a:p>
      </dgm:t>
    </dgm:pt>
    <dgm:pt modelId="{E8A9E825-8116-46BF-A3F5-AC205FF74E9A}" type="sibTrans" cxnId="{5CBAD3BB-F720-4F98-85D6-350F9DBFA2C4}">
      <dgm:prSet/>
      <dgm:spPr/>
      <dgm:t>
        <a:bodyPr/>
        <a:lstStyle/>
        <a:p>
          <a:pPr algn="l"/>
          <a:endParaRPr lang="en-US"/>
        </a:p>
      </dgm:t>
    </dgm:pt>
    <dgm:pt modelId="{C765E8FB-4934-43C6-9AA3-D217752E56FB}">
      <dgm:prSet/>
      <dgm:spPr/>
      <dgm:t>
        <a:bodyPr/>
        <a:lstStyle/>
        <a:p>
          <a:pPr algn="l" rtl="0"/>
          <a:r>
            <a:rPr kumimoji="1" lang="en-US" dirty="0" smtClean="0">
              <a:effectLst/>
            </a:rPr>
            <a:t>3 </a:t>
          </a:r>
          <a:r>
            <a:rPr kumimoji="1" lang="zh-CN" dirty="0" smtClean="0">
              <a:effectLst/>
            </a:rPr>
            <a:t>敏捷开发过程</a:t>
          </a:r>
          <a:endParaRPr lang="en-US" dirty="0">
            <a:effectLst/>
          </a:endParaRPr>
        </a:p>
      </dgm:t>
    </dgm:pt>
    <dgm:pt modelId="{5CF3D360-2750-4BA3-84CD-85843B79C0A4}" type="parTrans" cxnId="{86553A9D-90D9-408A-BEBB-3A3B290AFDFF}">
      <dgm:prSet/>
      <dgm:spPr/>
      <dgm:t>
        <a:bodyPr/>
        <a:lstStyle/>
        <a:p>
          <a:pPr algn="l"/>
          <a:endParaRPr lang="en-US"/>
        </a:p>
      </dgm:t>
    </dgm:pt>
    <dgm:pt modelId="{3FF00061-FB54-4FD8-982B-336D383ED087}" type="sibTrans" cxnId="{86553A9D-90D9-408A-BEBB-3A3B290AFDFF}">
      <dgm:prSet/>
      <dgm:spPr/>
      <dgm:t>
        <a:bodyPr/>
        <a:lstStyle/>
        <a:p>
          <a:pPr algn="l"/>
          <a:endParaRPr lang="en-US"/>
        </a:p>
      </dgm:t>
    </dgm:pt>
    <dgm:pt modelId="{4D9D737B-7B96-42C6-9501-D63DA6AFB091}" type="pres">
      <dgm:prSet presAssocID="{F8AFB5EB-4976-417A-BF43-CFB6553BE28A}" presName="Name0" presStyleCnt="0">
        <dgm:presLayoutVars>
          <dgm:resizeHandles/>
        </dgm:presLayoutVars>
      </dgm:prSet>
      <dgm:spPr/>
      <dgm:t>
        <a:bodyPr/>
        <a:lstStyle/>
        <a:p>
          <a:endParaRPr lang="en-US"/>
        </a:p>
      </dgm:t>
    </dgm:pt>
    <dgm:pt modelId="{B3EF4942-1F35-4025-BA6C-7891C2E328FC}" type="pres">
      <dgm:prSet presAssocID="{E8754BFC-E337-496E-8582-5B406813F121}" presName="text" presStyleLbl="node1" presStyleIdx="0" presStyleCnt="3" custScaleX="135659">
        <dgm:presLayoutVars>
          <dgm:bulletEnabled val="1"/>
        </dgm:presLayoutVars>
      </dgm:prSet>
      <dgm:spPr/>
      <dgm:t>
        <a:bodyPr/>
        <a:lstStyle/>
        <a:p>
          <a:endParaRPr lang="en-US"/>
        </a:p>
      </dgm:t>
    </dgm:pt>
    <dgm:pt modelId="{D4BC4FF4-B0F1-4859-BA22-DE41EDBB40C3}" type="pres">
      <dgm:prSet presAssocID="{2C463533-EA87-4CE8-82FD-6F75B948B425}" presName="space" presStyleCnt="0"/>
      <dgm:spPr/>
    </dgm:pt>
    <dgm:pt modelId="{BA372DB4-F8D4-4A5E-A05A-7E6EDA5CBB7D}" type="pres">
      <dgm:prSet presAssocID="{6596C968-F999-48CF-9A43-26F63575D092}" presName="text" presStyleLbl="node1" presStyleIdx="1" presStyleCnt="3" custScaleX="135659">
        <dgm:presLayoutVars>
          <dgm:bulletEnabled val="1"/>
        </dgm:presLayoutVars>
      </dgm:prSet>
      <dgm:spPr/>
      <dgm:t>
        <a:bodyPr/>
        <a:lstStyle/>
        <a:p>
          <a:endParaRPr lang="en-US"/>
        </a:p>
      </dgm:t>
    </dgm:pt>
    <dgm:pt modelId="{ECA22891-D0E4-47D9-A815-40FCB123E213}" type="pres">
      <dgm:prSet presAssocID="{E8A9E825-8116-46BF-A3F5-AC205FF74E9A}" presName="space" presStyleCnt="0"/>
      <dgm:spPr/>
    </dgm:pt>
    <dgm:pt modelId="{AB9E68AC-8ADB-401F-8C4D-BFA8956758C8}" type="pres">
      <dgm:prSet presAssocID="{C765E8FB-4934-43C6-9AA3-D217752E56FB}" presName="text" presStyleLbl="node1" presStyleIdx="2" presStyleCnt="3" custScaleX="96469">
        <dgm:presLayoutVars>
          <dgm:bulletEnabled val="1"/>
        </dgm:presLayoutVars>
      </dgm:prSet>
      <dgm:spPr/>
      <dgm:t>
        <a:bodyPr/>
        <a:lstStyle/>
        <a:p>
          <a:endParaRPr lang="en-US"/>
        </a:p>
      </dgm:t>
    </dgm:pt>
  </dgm:ptLst>
  <dgm:cxnLst>
    <dgm:cxn modelId="{86553A9D-90D9-408A-BEBB-3A3B290AFDFF}" srcId="{F8AFB5EB-4976-417A-BF43-CFB6553BE28A}" destId="{C765E8FB-4934-43C6-9AA3-D217752E56FB}" srcOrd="2" destOrd="0" parTransId="{5CF3D360-2750-4BA3-84CD-85843B79C0A4}" sibTransId="{3FF00061-FB54-4FD8-982B-336D383ED087}"/>
    <dgm:cxn modelId="{202E2658-83AC-48B7-A9B8-A042D10F74A6}" srcId="{F8AFB5EB-4976-417A-BF43-CFB6553BE28A}" destId="{E8754BFC-E337-496E-8582-5B406813F121}" srcOrd="0" destOrd="0" parTransId="{86BE64E3-2C79-416C-A664-631346383499}" sibTransId="{2C463533-EA87-4CE8-82FD-6F75B948B425}"/>
    <dgm:cxn modelId="{D5A19E11-EC04-401C-BFF1-CA4D6B2239FC}" type="presOf" srcId="{E8754BFC-E337-496E-8582-5B406813F121}" destId="{B3EF4942-1F35-4025-BA6C-7891C2E328FC}" srcOrd="0" destOrd="0" presId="urn:diagrams.loki3.com/VaryingWidthList"/>
    <dgm:cxn modelId="{2C7811CB-C490-4340-8ABB-DD8139A04390}" type="presOf" srcId="{F8AFB5EB-4976-417A-BF43-CFB6553BE28A}" destId="{4D9D737B-7B96-42C6-9501-D63DA6AFB091}" srcOrd="0" destOrd="0" presId="urn:diagrams.loki3.com/VaryingWidthList"/>
    <dgm:cxn modelId="{AA225227-1E19-4938-9458-05996B3246C9}" type="presOf" srcId="{C765E8FB-4934-43C6-9AA3-D217752E56FB}" destId="{AB9E68AC-8ADB-401F-8C4D-BFA8956758C8}" srcOrd="0" destOrd="0" presId="urn:diagrams.loki3.com/VaryingWidthList"/>
    <dgm:cxn modelId="{5CBAD3BB-F720-4F98-85D6-350F9DBFA2C4}" srcId="{F8AFB5EB-4976-417A-BF43-CFB6553BE28A}" destId="{6596C968-F999-48CF-9A43-26F63575D092}" srcOrd="1" destOrd="0" parTransId="{C5A3D60F-966E-4431-9C77-707915101FEB}" sibTransId="{E8A9E825-8116-46BF-A3F5-AC205FF74E9A}"/>
    <dgm:cxn modelId="{E187E896-10D2-4C7A-89F4-6B914E300E34}" type="presOf" srcId="{6596C968-F999-48CF-9A43-26F63575D092}" destId="{BA372DB4-F8D4-4A5E-A05A-7E6EDA5CBB7D}" srcOrd="0" destOrd="0" presId="urn:diagrams.loki3.com/VaryingWidthList"/>
    <dgm:cxn modelId="{481F8C9F-49B5-4594-BA4C-8ECE092394A9}" type="presParOf" srcId="{4D9D737B-7B96-42C6-9501-D63DA6AFB091}" destId="{B3EF4942-1F35-4025-BA6C-7891C2E328FC}" srcOrd="0" destOrd="0" presId="urn:diagrams.loki3.com/VaryingWidthList"/>
    <dgm:cxn modelId="{D73329F0-9B50-48B6-B446-F548DBE9B056}" type="presParOf" srcId="{4D9D737B-7B96-42C6-9501-D63DA6AFB091}" destId="{D4BC4FF4-B0F1-4859-BA22-DE41EDBB40C3}" srcOrd="1" destOrd="0" presId="urn:diagrams.loki3.com/VaryingWidthList"/>
    <dgm:cxn modelId="{66147B5E-FB5B-466B-9F7F-59F8E33949B9}" type="presParOf" srcId="{4D9D737B-7B96-42C6-9501-D63DA6AFB091}" destId="{BA372DB4-F8D4-4A5E-A05A-7E6EDA5CBB7D}" srcOrd="2" destOrd="0" presId="urn:diagrams.loki3.com/VaryingWidthList"/>
    <dgm:cxn modelId="{714E0CD5-10F1-40AC-B1C4-744F92FF821C}" type="presParOf" srcId="{4D9D737B-7B96-42C6-9501-D63DA6AFB091}" destId="{ECA22891-D0E4-47D9-A815-40FCB123E213}" srcOrd="3" destOrd="0" presId="urn:diagrams.loki3.com/VaryingWidthList"/>
    <dgm:cxn modelId="{6376DF3D-45E3-4587-AFD2-D4E2CFF2531C}" type="presParOf" srcId="{4D9D737B-7B96-42C6-9501-D63DA6AFB091}" destId="{AB9E68AC-8ADB-401F-8C4D-BFA8956758C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AFB5EB-4976-417A-BF43-CFB6553BE28A}"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US"/>
        </a:p>
      </dgm:t>
    </dgm:pt>
    <dgm:pt modelId="{E8754BFC-E337-496E-8582-5B406813F121}">
      <dgm:prSet/>
      <dgm:spPr/>
      <dgm:t>
        <a:bodyPr/>
        <a:lstStyle/>
        <a:p>
          <a:pPr algn="l" rtl="0"/>
          <a:r>
            <a:rPr kumimoji="1" lang="en-US" b="0" i="0" u="none" dirty="0" smtClean="0">
              <a:effectLst/>
            </a:rPr>
            <a:t>1 </a:t>
          </a:r>
          <a:r>
            <a:rPr kumimoji="1" lang="zh-CN" b="0" i="0" u="none" dirty="0" smtClean="0">
              <a:effectLst/>
            </a:rPr>
            <a:t>角色职责</a:t>
          </a:r>
          <a:endParaRPr lang="en-US" b="0" i="0" u="none" dirty="0">
            <a:effectLst/>
          </a:endParaRPr>
        </a:p>
      </dgm:t>
    </dgm:pt>
    <dgm:pt modelId="{86BE64E3-2C79-416C-A664-631346383499}" type="parTrans" cxnId="{202E2658-83AC-48B7-A9B8-A042D10F74A6}">
      <dgm:prSet/>
      <dgm:spPr/>
      <dgm:t>
        <a:bodyPr/>
        <a:lstStyle/>
        <a:p>
          <a:pPr algn="l"/>
          <a:endParaRPr lang="en-US"/>
        </a:p>
      </dgm:t>
    </dgm:pt>
    <dgm:pt modelId="{2C463533-EA87-4CE8-82FD-6F75B948B425}" type="sibTrans" cxnId="{202E2658-83AC-48B7-A9B8-A042D10F74A6}">
      <dgm:prSet/>
      <dgm:spPr/>
      <dgm:t>
        <a:bodyPr/>
        <a:lstStyle/>
        <a:p>
          <a:pPr algn="l"/>
          <a:endParaRPr lang="en-US"/>
        </a:p>
      </dgm:t>
    </dgm:pt>
    <dgm:pt modelId="{6596C968-F999-48CF-9A43-26F63575D092}">
      <dgm:prSet/>
      <dgm:spPr/>
      <dgm:t>
        <a:bodyPr/>
        <a:lstStyle/>
        <a:p>
          <a:pPr algn="l" rtl="0"/>
          <a:r>
            <a:rPr kumimoji="1" lang="en-US" b="0" i="0" u="none" dirty="0" smtClean="0">
              <a:effectLst/>
            </a:rPr>
            <a:t>2 </a:t>
          </a:r>
          <a:r>
            <a:rPr kumimoji="1" lang="zh-CN" b="0" i="0" u="none" dirty="0" smtClean="0">
              <a:effectLst/>
            </a:rPr>
            <a:t>团队构建</a:t>
          </a:r>
          <a:endParaRPr lang="en-US" b="0" i="0" u="none" dirty="0">
            <a:effectLst/>
          </a:endParaRPr>
        </a:p>
      </dgm:t>
    </dgm:pt>
    <dgm:pt modelId="{C5A3D60F-966E-4431-9C77-707915101FEB}" type="parTrans" cxnId="{5CBAD3BB-F720-4F98-85D6-350F9DBFA2C4}">
      <dgm:prSet/>
      <dgm:spPr/>
      <dgm:t>
        <a:bodyPr/>
        <a:lstStyle/>
        <a:p>
          <a:pPr algn="l"/>
          <a:endParaRPr lang="en-US"/>
        </a:p>
      </dgm:t>
    </dgm:pt>
    <dgm:pt modelId="{E8A9E825-8116-46BF-A3F5-AC205FF74E9A}" type="sibTrans" cxnId="{5CBAD3BB-F720-4F98-85D6-350F9DBFA2C4}">
      <dgm:prSet/>
      <dgm:spPr/>
      <dgm:t>
        <a:bodyPr/>
        <a:lstStyle/>
        <a:p>
          <a:pPr algn="l"/>
          <a:endParaRPr lang="en-US"/>
        </a:p>
      </dgm:t>
    </dgm:pt>
    <dgm:pt modelId="{C765E8FB-4934-43C6-9AA3-D217752E56FB}">
      <dgm:prSet/>
      <dgm:spPr/>
      <dgm:t>
        <a:bodyPr/>
        <a:lstStyle/>
        <a:p>
          <a:pPr algn="l" rtl="0"/>
          <a:r>
            <a:rPr kumimoji="1" lang="en-US" b="1" i="1" u="sng" dirty="0" smtClean="0">
              <a:effectLst>
                <a:outerShdw blurRad="38100" dist="38100" dir="2700000" algn="tl">
                  <a:srgbClr val="000000">
                    <a:alpha val="43137"/>
                  </a:srgbClr>
                </a:outerShdw>
              </a:effectLst>
            </a:rPr>
            <a:t>3 </a:t>
          </a:r>
          <a:r>
            <a:rPr kumimoji="1" lang="zh-CN" b="1" i="1" u="sng" dirty="0" smtClean="0">
              <a:effectLst>
                <a:outerShdw blurRad="38100" dist="38100" dir="2700000" algn="tl">
                  <a:srgbClr val="000000">
                    <a:alpha val="43137"/>
                  </a:srgbClr>
                </a:outerShdw>
              </a:effectLst>
            </a:rPr>
            <a:t>敏捷开发过程</a:t>
          </a:r>
          <a:endParaRPr lang="en-US" b="1" i="1" u="sng" dirty="0">
            <a:effectLst>
              <a:outerShdw blurRad="38100" dist="38100" dir="2700000" algn="tl">
                <a:srgbClr val="000000">
                  <a:alpha val="43137"/>
                </a:srgbClr>
              </a:outerShdw>
            </a:effectLst>
          </a:endParaRPr>
        </a:p>
      </dgm:t>
    </dgm:pt>
    <dgm:pt modelId="{5CF3D360-2750-4BA3-84CD-85843B79C0A4}" type="parTrans" cxnId="{86553A9D-90D9-408A-BEBB-3A3B290AFDFF}">
      <dgm:prSet/>
      <dgm:spPr/>
      <dgm:t>
        <a:bodyPr/>
        <a:lstStyle/>
        <a:p>
          <a:pPr algn="l"/>
          <a:endParaRPr lang="en-US"/>
        </a:p>
      </dgm:t>
    </dgm:pt>
    <dgm:pt modelId="{3FF00061-FB54-4FD8-982B-336D383ED087}" type="sibTrans" cxnId="{86553A9D-90D9-408A-BEBB-3A3B290AFDFF}">
      <dgm:prSet/>
      <dgm:spPr/>
      <dgm:t>
        <a:bodyPr/>
        <a:lstStyle/>
        <a:p>
          <a:pPr algn="l"/>
          <a:endParaRPr lang="en-US"/>
        </a:p>
      </dgm:t>
    </dgm:pt>
    <dgm:pt modelId="{4D9D737B-7B96-42C6-9501-D63DA6AFB091}" type="pres">
      <dgm:prSet presAssocID="{F8AFB5EB-4976-417A-BF43-CFB6553BE28A}" presName="Name0" presStyleCnt="0">
        <dgm:presLayoutVars>
          <dgm:resizeHandles/>
        </dgm:presLayoutVars>
      </dgm:prSet>
      <dgm:spPr/>
      <dgm:t>
        <a:bodyPr/>
        <a:lstStyle/>
        <a:p>
          <a:endParaRPr lang="en-US"/>
        </a:p>
      </dgm:t>
    </dgm:pt>
    <dgm:pt modelId="{B3EF4942-1F35-4025-BA6C-7891C2E328FC}" type="pres">
      <dgm:prSet presAssocID="{E8754BFC-E337-496E-8582-5B406813F121}" presName="text" presStyleLbl="node1" presStyleIdx="0" presStyleCnt="3" custScaleX="135659">
        <dgm:presLayoutVars>
          <dgm:bulletEnabled val="1"/>
        </dgm:presLayoutVars>
      </dgm:prSet>
      <dgm:spPr/>
      <dgm:t>
        <a:bodyPr/>
        <a:lstStyle/>
        <a:p>
          <a:endParaRPr lang="en-US"/>
        </a:p>
      </dgm:t>
    </dgm:pt>
    <dgm:pt modelId="{D4BC4FF4-B0F1-4859-BA22-DE41EDBB40C3}" type="pres">
      <dgm:prSet presAssocID="{2C463533-EA87-4CE8-82FD-6F75B948B425}" presName="space" presStyleCnt="0"/>
      <dgm:spPr/>
    </dgm:pt>
    <dgm:pt modelId="{BA372DB4-F8D4-4A5E-A05A-7E6EDA5CBB7D}" type="pres">
      <dgm:prSet presAssocID="{6596C968-F999-48CF-9A43-26F63575D092}" presName="text" presStyleLbl="node1" presStyleIdx="1" presStyleCnt="3" custScaleX="135659">
        <dgm:presLayoutVars>
          <dgm:bulletEnabled val="1"/>
        </dgm:presLayoutVars>
      </dgm:prSet>
      <dgm:spPr/>
      <dgm:t>
        <a:bodyPr/>
        <a:lstStyle/>
        <a:p>
          <a:endParaRPr lang="en-US"/>
        </a:p>
      </dgm:t>
    </dgm:pt>
    <dgm:pt modelId="{ECA22891-D0E4-47D9-A815-40FCB123E213}" type="pres">
      <dgm:prSet presAssocID="{E8A9E825-8116-46BF-A3F5-AC205FF74E9A}" presName="space" presStyleCnt="0"/>
      <dgm:spPr/>
    </dgm:pt>
    <dgm:pt modelId="{AB9E68AC-8ADB-401F-8C4D-BFA8956758C8}" type="pres">
      <dgm:prSet presAssocID="{C765E8FB-4934-43C6-9AA3-D217752E56FB}" presName="text" presStyleLbl="node1" presStyleIdx="2" presStyleCnt="3" custScaleX="96469">
        <dgm:presLayoutVars>
          <dgm:bulletEnabled val="1"/>
        </dgm:presLayoutVars>
      </dgm:prSet>
      <dgm:spPr/>
      <dgm:t>
        <a:bodyPr/>
        <a:lstStyle/>
        <a:p>
          <a:endParaRPr lang="en-US"/>
        </a:p>
      </dgm:t>
    </dgm:pt>
  </dgm:ptLst>
  <dgm:cxnLst>
    <dgm:cxn modelId="{86553A9D-90D9-408A-BEBB-3A3B290AFDFF}" srcId="{F8AFB5EB-4976-417A-BF43-CFB6553BE28A}" destId="{C765E8FB-4934-43C6-9AA3-D217752E56FB}" srcOrd="2" destOrd="0" parTransId="{5CF3D360-2750-4BA3-84CD-85843B79C0A4}" sibTransId="{3FF00061-FB54-4FD8-982B-336D383ED087}"/>
    <dgm:cxn modelId="{4B4E7D6B-CAEF-426B-8BA4-E66004EB427F}" type="presOf" srcId="{C765E8FB-4934-43C6-9AA3-D217752E56FB}" destId="{AB9E68AC-8ADB-401F-8C4D-BFA8956758C8}" srcOrd="0" destOrd="0" presId="urn:diagrams.loki3.com/VaryingWidthList"/>
    <dgm:cxn modelId="{202E2658-83AC-48B7-A9B8-A042D10F74A6}" srcId="{F8AFB5EB-4976-417A-BF43-CFB6553BE28A}" destId="{E8754BFC-E337-496E-8582-5B406813F121}" srcOrd="0" destOrd="0" parTransId="{86BE64E3-2C79-416C-A664-631346383499}" sibTransId="{2C463533-EA87-4CE8-82FD-6F75B948B425}"/>
    <dgm:cxn modelId="{15D4D369-7F89-478D-8B7F-DAD7C7E34CFA}" type="presOf" srcId="{6596C968-F999-48CF-9A43-26F63575D092}" destId="{BA372DB4-F8D4-4A5E-A05A-7E6EDA5CBB7D}" srcOrd="0" destOrd="0" presId="urn:diagrams.loki3.com/VaryingWidthList"/>
    <dgm:cxn modelId="{A13A00C1-8647-475A-870A-1F5912A0B92B}" type="presOf" srcId="{F8AFB5EB-4976-417A-BF43-CFB6553BE28A}" destId="{4D9D737B-7B96-42C6-9501-D63DA6AFB091}" srcOrd="0" destOrd="0" presId="urn:diagrams.loki3.com/VaryingWidthList"/>
    <dgm:cxn modelId="{331393F7-85AE-4ACB-95D2-65ACF0FA5F8B}" type="presOf" srcId="{E8754BFC-E337-496E-8582-5B406813F121}" destId="{B3EF4942-1F35-4025-BA6C-7891C2E328FC}" srcOrd="0" destOrd="0" presId="urn:diagrams.loki3.com/VaryingWidthList"/>
    <dgm:cxn modelId="{5CBAD3BB-F720-4F98-85D6-350F9DBFA2C4}" srcId="{F8AFB5EB-4976-417A-BF43-CFB6553BE28A}" destId="{6596C968-F999-48CF-9A43-26F63575D092}" srcOrd="1" destOrd="0" parTransId="{C5A3D60F-966E-4431-9C77-707915101FEB}" sibTransId="{E8A9E825-8116-46BF-A3F5-AC205FF74E9A}"/>
    <dgm:cxn modelId="{85F50F9B-D838-4463-A08F-A39E3214CBDC}" type="presParOf" srcId="{4D9D737B-7B96-42C6-9501-D63DA6AFB091}" destId="{B3EF4942-1F35-4025-BA6C-7891C2E328FC}" srcOrd="0" destOrd="0" presId="urn:diagrams.loki3.com/VaryingWidthList"/>
    <dgm:cxn modelId="{9633DB57-05F2-4381-B3BA-FDDD710772FC}" type="presParOf" srcId="{4D9D737B-7B96-42C6-9501-D63DA6AFB091}" destId="{D4BC4FF4-B0F1-4859-BA22-DE41EDBB40C3}" srcOrd="1" destOrd="0" presId="urn:diagrams.loki3.com/VaryingWidthList"/>
    <dgm:cxn modelId="{FD60B70A-A473-4129-9599-A7AA6AFA4432}" type="presParOf" srcId="{4D9D737B-7B96-42C6-9501-D63DA6AFB091}" destId="{BA372DB4-F8D4-4A5E-A05A-7E6EDA5CBB7D}" srcOrd="2" destOrd="0" presId="urn:diagrams.loki3.com/VaryingWidthList"/>
    <dgm:cxn modelId="{530EA7D0-3A8F-49B2-A718-B887566DCD5F}" type="presParOf" srcId="{4D9D737B-7B96-42C6-9501-D63DA6AFB091}" destId="{ECA22891-D0E4-47D9-A815-40FCB123E213}" srcOrd="3" destOrd="0" presId="urn:diagrams.loki3.com/VaryingWidthList"/>
    <dgm:cxn modelId="{9A5989EA-C683-42BB-BF49-84BC09141534}" type="presParOf" srcId="{4D9D737B-7B96-42C6-9501-D63DA6AFB091}" destId="{AB9E68AC-8ADB-401F-8C4D-BFA8956758C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149F36-456D-416B-A50D-9E4551DC940A}"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BED7BB39-6E8E-4C9C-AD20-6621FA022718}">
      <dgm:prSet/>
      <dgm:spPr/>
      <dgm:t>
        <a:bodyPr/>
        <a:lstStyle/>
        <a:p>
          <a:pPr rtl="0"/>
          <a:r>
            <a:rPr kumimoji="1" lang="zh-CN" b="1" dirty="0" smtClean="0"/>
            <a:t>版本规划和跟踪</a:t>
          </a:r>
          <a:endParaRPr lang="en-US" dirty="0"/>
        </a:p>
      </dgm:t>
    </dgm:pt>
    <dgm:pt modelId="{B122E148-0B27-4765-A458-C76EB8638E78}" type="parTrans" cxnId="{9804AEF9-3688-474A-916B-DD1D19EA1758}">
      <dgm:prSet/>
      <dgm:spPr/>
      <dgm:t>
        <a:bodyPr/>
        <a:lstStyle/>
        <a:p>
          <a:endParaRPr lang="en-US"/>
        </a:p>
      </dgm:t>
    </dgm:pt>
    <dgm:pt modelId="{6F9AE5BB-3692-4CC5-ADDB-330760AC1DA7}" type="sibTrans" cxnId="{9804AEF9-3688-474A-916B-DD1D19EA1758}">
      <dgm:prSet/>
      <dgm:spPr/>
      <dgm:t>
        <a:bodyPr/>
        <a:lstStyle/>
        <a:p>
          <a:endParaRPr lang="en-US"/>
        </a:p>
      </dgm:t>
    </dgm:pt>
    <dgm:pt modelId="{F3B44B12-8D1F-481A-A7D5-6970F2AE5792}" type="pres">
      <dgm:prSet presAssocID="{09149F36-456D-416B-A50D-9E4551DC940A}" presName="linear" presStyleCnt="0">
        <dgm:presLayoutVars>
          <dgm:animLvl val="lvl"/>
          <dgm:resizeHandles val="exact"/>
        </dgm:presLayoutVars>
      </dgm:prSet>
      <dgm:spPr/>
      <dgm:t>
        <a:bodyPr/>
        <a:lstStyle/>
        <a:p>
          <a:endParaRPr lang="en-US"/>
        </a:p>
      </dgm:t>
    </dgm:pt>
    <dgm:pt modelId="{BF023E13-434D-4007-9BA6-5D650972D2E6}" type="pres">
      <dgm:prSet presAssocID="{BED7BB39-6E8E-4C9C-AD20-6621FA022718}" presName="parentText" presStyleLbl="node1" presStyleIdx="0" presStyleCnt="1">
        <dgm:presLayoutVars>
          <dgm:chMax val="0"/>
          <dgm:bulletEnabled val="1"/>
        </dgm:presLayoutVars>
      </dgm:prSet>
      <dgm:spPr/>
      <dgm:t>
        <a:bodyPr/>
        <a:lstStyle/>
        <a:p>
          <a:endParaRPr lang="en-US"/>
        </a:p>
      </dgm:t>
    </dgm:pt>
  </dgm:ptLst>
  <dgm:cxnLst>
    <dgm:cxn modelId="{80D46BEA-18D3-434C-A3A8-464D11D72468}" type="presOf" srcId="{09149F36-456D-416B-A50D-9E4551DC940A}" destId="{F3B44B12-8D1F-481A-A7D5-6970F2AE5792}" srcOrd="0" destOrd="0" presId="urn:microsoft.com/office/officeart/2005/8/layout/vList2"/>
    <dgm:cxn modelId="{6290F677-19D0-4AC6-82F4-E76E88857350}" type="presOf" srcId="{BED7BB39-6E8E-4C9C-AD20-6621FA022718}" destId="{BF023E13-434D-4007-9BA6-5D650972D2E6}" srcOrd="0" destOrd="0" presId="urn:microsoft.com/office/officeart/2005/8/layout/vList2"/>
    <dgm:cxn modelId="{9804AEF9-3688-474A-916B-DD1D19EA1758}" srcId="{09149F36-456D-416B-A50D-9E4551DC940A}" destId="{BED7BB39-6E8E-4C9C-AD20-6621FA022718}" srcOrd="0" destOrd="0" parTransId="{B122E148-0B27-4765-A458-C76EB8638E78}" sibTransId="{6F9AE5BB-3692-4CC5-ADDB-330760AC1DA7}"/>
    <dgm:cxn modelId="{54172982-1549-4D09-8084-792FE48A0D44}" type="presParOf" srcId="{F3B44B12-8D1F-481A-A7D5-6970F2AE5792}" destId="{BF023E13-434D-4007-9BA6-5D650972D2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94748-8787-4A2B-A093-6624D1ED2A12}">
      <dsp:nvSpPr>
        <dsp:cNvPr id="0" name=""/>
        <dsp:cNvSpPr/>
      </dsp:nvSpPr>
      <dsp:spPr>
        <a:xfrm rot="5400000">
          <a:off x="-268002" y="271673"/>
          <a:ext cx="1786685" cy="125068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政策</a:t>
          </a:r>
          <a:endParaRPr lang="zh-CN" altLang="en-US" sz="2400" b="1" kern="1200" dirty="0"/>
        </a:p>
      </dsp:txBody>
      <dsp:txXfrm rot="-5400000">
        <a:off x="1" y="629010"/>
        <a:ext cx="1250680" cy="536005"/>
      </dsp:txXfrm>
    </dsp:sp>
    <dsp:sp modelId="{1DD2E2DE-312D-4827-82F3-94BD14EB640D}">
      <dsp:nvSpPr>
        <dsp:cNvPr id="0" name=""/>
        <dsp:cNvSpPr/>
      </dsp:nvSpPr>
      <dsp:spPr>
        <a:xfrm rot="5400000">
          <a:off x="3934403" y="-2680052"/>
          <a:ext cx="1161345" cy="652879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t>过程执行的指导思想、原则和方针，是不可妥协的。</a:t>
          </a:r>
          <a:endParaRPr lang="zh-CN" altLang="en-US" sz="2400" b="1" kern="1200" dirty="0"/>
        </a:p>
      </dsp:txBody>
      <dsp:txXfrm rot="-5400000">
        <a:off x="1250680" y="60363"/>
        <a:ext cx="6472099" cy="1047961"/>
      </dsp:txXfrm>
    </dsp:sp>
    <dsp:sp modelId="{3F80FEE9-3501-49C2-8C7D-B6521E28DE0A}">
      <dsp:nvSpPr>
        <dsp:cNvPr id="0" name=""/>
        <dsp:cNvSpPr/>
      </dsp:nvSpPr>
      <dsp:spPr>
        <a:xfrm rot="5400000">
          <a:off x="-268002" y="1866298"/>
          <a:ext cx="1786685" cy="125068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smtClean="0"/>
            <a:t>过程</a:t>
          </a:r>
          <a:endParaRPr lang="zh-CN" altLang="en-US" sz="2400" b="1" kern="1200" dirty="0"/>
        </a:p>
      </dsp:txBody>
      <dsp:txXfrm rot="-5400000">
        <a:off x="1" y="2223635"/>
        <a:ext cx="1250680" cy="536005"/>
      </dsp:txXfrm>
    </dsp:sp>
    <dsp:sp modelId="{E06687B5-2F4A-4210-AC2E-A2651D71CDA0}">
      <dsp:nvSpPr>
        <dsp:cNvPr id="0" name=""/>
        <dsp:cNvSpPr/>
      </dsp:nvSpPr>
      <dsp:spPr>
        <a:xfrm rot="5400000">
          <a:off x="3934403" y="-1085426"/>
          <a:ext cx="1161345" cy="6528791"/>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t>是过程的执行框架性要求，是必须达成的。</a:t>
          </a:r>
          <a:endParaRPr lang="zh-CN" altLang="en-US" sz="2400" b="1" kern="1200" dirty="0"/>
        </a:p>
      </dsp:txBody>
      <dsp:txXfrm rot="-5400000">
        <a:off x="1250680" y="1654989"/>
        <a:ext cx="6472099" cy="1047961"/>
      </dsp:txXfrm>
    </dsp:sp>
    <dsp:sp modelId="{6BF39F73-CC10-4C88-A177-3B0C420437AE}">
      <dsp:nvSpPr>
        <dsp:cNvPr id="0" name=""/>
        <dsp:cNvSpPr/>
      </dsp:nvSpPr>
      <dsp:spPr>
        <a:xfrm rot="5400000">
          <a:off x="-268002" y="3460924"/>
          <a:ext cx="1786685" cy="125068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smtClean="0"/>
            <a:t>指南</a:t>
          </a:r>
          <a:r>
            <a:rPr lang="en-US" altLang="zh-CN" sz="2400" b="1" kern="1200" smtClean="0"/>
            <a:t>&amp;</a:t>
          </a:r>
          <a:r>
            <a:rPr lang="zh-CN" altLang="en-US" sz="2400" b="1" kern="1200" smtClean="0"/>
            <a:t>参考实践</a:t>
          </a:r>
          <a:endParaRPr lang="zh-CN" altLang="en-US" sz="2400" b="1" kern="1200" dirty="0"/>
        </a:p>
      </dsp:txBody>
      <dsp:txXfrm rot="-5400000">
        <a:off x="1" y="3818261"/>
        <a:ext cx="1250680" cy="536005"/>
      </dsp:txXfrm>
    </dsp:sp>
    <dsp:sp modelId="{1CB1692E-10B1-4CFC-A0F3-3D79A7878D52}">
      <dsp:nvSpPr>
        <dsp:cNvPr id="0" name=""/>
        <dsp:cNvSpPr/>
      </dsp:nvSpPr>
      <dsp:spPr>
        <a:xfrm rot="5400000">
          <a:off x="3934097" y="509503"/>
          <a:ext cx="1161956" cy="6528791"/>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t>用于指导过程在实际中落地实践，是可以定制的。</a:t>
          </a:r>
          <a:endParaRPr lang="zh-CN" altLang="en-US" sz="2400" b="1" kern="1200" dirty="0"/>
        </a:p>
      </dsp:txBody>
      <dsp:txXfrm rot="-5400000">
        <a:off x="1250680" y="3249642"/>
        <a:ext cx="6472069" cy="1048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F4942-1F35-4025-BA6C-7891C2E328FC}">
      <dsp:nvSpPr>
        <dsp:cNvPr id="0" name=""/>
        <dsp:cNvSpPr/>
      </dsp:nvSpPr>
      <dsp:spPr>
        <a:xfrm>
          <a:off x="128582" y="1059"/>
          <a:ext cx="3113374" cy="6995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b="1" i="1" u="sng" kern="1200" dirty="0" smtClean="0">
              <a:effectLst>
                <a:outerShdw blurRad="38100" dist="38100" dir="2700000" algn="tl">
                  <a:srgbClr val="000000">
                    <a:alpha val="43137"/>
                  </a:srgbClr>
                </a:outerShdw>
              </a:effectLst>
            </a:rPr>
            <a:t>1 </a:t>
          </a:r>
          <a:r>
            <a:rPr kumimoji="1" lang="zh-CN" sz="3400" b="1" i="1" u="sng" kern="1200" dirty="0" smtClean="0">
              <a:effectLst>
                <a:outerShdw blurRad="38100" dist="38100" dir="2700000" algn="tl">
                  <a:srgbClr val="000000">
                    <a:alpha val="43137"/>
                  </a:srgbClr>
                </a:outerShdw>
              </a:effectLst>
            </a:rPr>
            <a:t>角色职责</a:t>
          </a:r>
          <a:endParaRPr lang="en-US" sz="3400" b="1" i="1" u="sng" kern="1200" dirty="0">
            <a:effectLst>
              <a:outerShdw blurRad="38100" dist="38100" dir="2700000" algn="tl">
                <a:srgbClr val="000000">
                  <a:alpha val="43137"/>
                </a:srgbClr>
              </a:outerShdw>
            </a:effectLst>
          </a:endParaRPr>
        </a:p>
      </dsp:txBody>
      <dsp:txXfrm>
        <a:off x="128582" y="1059"/>
        <a:ext cx="3113374" cy="699548"/>
      </dsp:txXfrm>
    </dsp:sp>
    <dsp:sp modelId="{BA372DB4-F8D4-4A5E-A05A-7E6EDA5CBB7D}">
      <dsp:nvSpPr>
        <dsp:cNvPr id="0" name=""/>
        <dsp:cNvSpPr/>
      </dsp:nvSpPr>
      <dsp:spPr>
        <a:xfrm>
          <a:off x="128582" y="735586"/>
          <a:ext cx="3113374" cy="69954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kern="1200" dirty="0" smtClean="0">
              <a:effectLst/>
            </a:rPr>
            <a:t>2 </a:t>
          </a:r>
          <a:r>
            <a:rPr kumimoji="1" lang="zh-CN" sz="3400" kern="1200" dirty="0" smtClean="0">
              <a:effectLst/>
            </a:rPr>
            <a:t>团队构建</a:t>
          </a:r>
          <a:endParaRPr lang="en-US" sz="3400" kern="1200" dirty="0">
            <a:effectLst/>
          </a:endParaRPr>
        </a:p>
      </dsp:txBody>
      <dsp:txXfrm>
        <a:off x="128582" y="735586"/>
        <a:ext cx="3113374" cy="699548"/>
      </dsp:txXfrm>
    </dsp:sp>
    <dsp:sp modelId="{AB9E68AC-8ADB-401F-8C4D-BFA8956758C8}">
      <dsp:nvSpPr>
        <dsp:cNvPr id="0" name=""/>
        <dsp:cNvSpPr/>
      </dsp:nvSpPr>
      <dsp:spPr>
        <a:xfrm>
          <a:off x="122471" y="1470112"/>
          <a:ext cx="3125595" cy="6995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kern="1200" dirty="0" smtClean="0">
              <a:effectLst/>
            </a:rPr>
            <a:t>3 </a:t>
          </a:r>
          <a:r>
            <a:rPr kumimoji="1" lang="zh-CN" sz="3400" kern="1200" dirty="0" smtClean="0">
              <a:effectLst/>
            </a:rPr>
            <a:t>敏捷开发过程</a:t>
          </a:r>
          <a:endParaRPr lang="en-US" sz="3400" kern="1200" dirty="0">
            <a:effectLst/>
          </a:endParaRPr>
        </a:p>
      </dsp:txBody>
      <dsp:txXfrm>
        <a:off x="122471" y="1470112"/>
        <a:ext cx="3125595" cy="699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F4942-1F35-4025-BA6C-7891C2E328FC}">
      <dsp:nvSpPr>
        <dsp:cNvPr id="0" name=""/>
        <dsp:cNvSpPr/>
      </dsp:nvSpPr>
      <dsp:spPr>
        <a:xfrm>
          <a:off x="128582" y="1059"/>
          <a:ext cx="3113374" cy="6995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b="0" i="0" u="none" kern="1200" dirty="0" smtClean="0">
              <a:effectLst/>
            </a:rPr>
            <a:t>1 </a:t>
          </a:r>
          <a:r>
            <a:rPr kumimoji="1" lang="zh-CN" sz="3400" b="0" i="0" u="none" kern="1200" dirty="0" smtClean="0">
              <a:effectLst/>
            </a:rPr>
            <a:t>角色职责</a:t>
          </a:r>
          <a:endParaRPr lang="en-US" sz="3400" b="0" i="0" u="none" kern="1200" dirty="0">
            <a:effectLst/>
          </a:endParaRPr>
        </a:p>
      </dsp:txBody>
      <dsp:txXfrm>
        <a:off x="128582" y="1059"/>
        <a:ext cx="3113374" cy="699548"/>
      </dsp:txXfrm>
    </dsp:sp>
    <dsp:sp modelId="{BA372DB4-F8D4-4A5E-A05A-7E6EDA5CBB7D}">
      <dsp:nvSpPr>
        <dsp:cNvPr id="0" name=""/>
        <dsp:cNvSpPr/>
      </dsp:nvSpPr>
      <dsp:spPr>
        <a:xfrm>
          <a:off x="128582" y="735586"/>
          <a:ext cx="3113374" cy="69954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b="1" i="1" u="sng" kern="1200" dirty="0" smtClean="0">
              <a:effectLst>
                <a:outerShdw blurRad="38100" dist="38100" dir="2700000" algn="tl">
                  <a:srgbClr val="000000">
                    <a:alpha val="43137"/>
                  </a:srgbClr>
                </a:outerShdw>
              </a:effectLst>
            </a:rPr>
            <a:t>2 </a:t>
          </a:r>
          <a:r>
            <a:rPr kumimoji="1" lang="zh-CN" sz="3400" b="1" i="1" u="sng" kern="1200" dirty="0" smtClean="0">
              <a:effectLst>
                <a:outerShdw blurRad="38100" dist="38100" dir="2700000" algn="tl">
                  <a:srgbClr val="000000">
                    <a:alpha val="43137"/>
                  </a:srgbClr>
                </a:outerShdw>
              </a:effectLst>
            </a:rPr>
            <a:t>团队构建</a:t>
          </a:r>
          <a:endParaRPr lang="en-US" sz="3400" b="1" i="1" u="sng" kern="1200" dirty="0">
            <a:effectLst>
              <a:outerShdw blurRad="38100" dist="38100" dir="2700000" algn="tl">
                <a:srgbClr val="000000">
                  <a:alpha val="43137"/>
                </a:srgbClr>
              </a:outerShdw>
            </a:effectLst>
          </a:endParaRPr>
        </a:p>
      </dsp:txBody>
      <dsp:txXfrm>
        <a:off x="128582" y="735586"/>
        <a:ext cx="3113374" cy="699548"/>
      </dsp:txXfrm>
    </dsp:sp>
    <dsp:sp modelId="{AB9E68AC-8ADB-401F-8C4D-BFA8956758C8}">
      <dsp:nvSpPr>
        <dsp:cNvPr id="0" name=""/>
        <dsp:cNvSpPr/>
      </dsp:nvSpPr>
      <dsp:spPr>
        <a:xfrm>
          <a:off x="122471" y="1470112"/>
          <a:ext cx="3125595" cy="6995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kern="1200" dirty="0" smtClean="0">
              <a:effectLst/>
            </a:rPr>
            <a:t>3 </a:t>
          </a:r>
          <a:r>
            <a:rPr kumimoji="1" lang="zh-CN" sz="3400" kern="1200" dirty="0" smtClean="0">
              <a:effectLst/>
            </a:rPr>
            <a:t>敏捷开发过程</a:t>
          </a:r>
          <a:endParaRPr lang="en-US" sz="3400" kern="1200" dirty="0">
            <a:effectLst/>
          </a:endParaRPr>
        </a:p>
      </dsp:txBody>
      <dsp:txXfrm>
        <a:off x="122471" y="1470112"/>
        <a:ext cx="3125595" cy="6995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F4942-1F35-4025-BA6C-7891C2E328FC}">
      <dsp:nvSpPr>
        <dsp:cNvPr id="0" name=""/>
        <dsp:cNvSpPr/>
      </dsp:nvSpPr>
      <dsp:spPr>
        <a:xfrm>
          <a:off x="128582" y="1059"/>
          <a:ext cx="3113374" cy="6995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b="0" i="0" u="none" kern="1200" dirty="0" smtClean="0">
              <a:effectLst/>
            </a:rPr>
            <a:t>1 </a:t>
          </a:r>
          <a:r>
            <a:rPr kumimoji="1" lang="zh-CN" sz="3400" b="0" i="0" u="none" kern="1200" dirty="0" smtClean="0">
              <a:effectLst/>
            </a:rPr>
            <a:t>角色职责</a:t>
          </a:r>
          <a:endParaRPr lang="en-US" sz="3400" b="0" i="0" u="none" kern="1200" dirty="0">
            <a:effectLst/>
          </a:endParaRPr>
        </a:p>
      </dsp:txBody>
      <dsp:txXfrm>
        <a:off x="128582" y="1059"/>
        <a:ext cx="3113374" cy="699548"/>
      </dsp:txXfrm>
    </dsp:sp>
    <dsp:sp modelId="{BA372DB4-F8D4-4A5E-A05A-7E6EDA5CBB7D}">
      <dsp:nvSpPr>
        <dsp:cNvPr id="0" name=""/>
        <dsp:cNvSpPr/>
      </dsp:nvSpPr>
      <dsp:spPr>
        <a:xfrm>
          <a:off x="128582" y="735586"/>
          <a:ext cx="3113374" cy="69954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b="0" i="0" u="none" kern="1200" dirty="0" smtClean="0">
              <a:effectLst/>
            </a:rPr>
            <a:t>2 </a:t>
          </a:r>
          <a:r>
            <a:rPr kumimoji="1" lang="zh-CN" sz="3400" b="0" i="0" u="none" kern="1200" dirty="0" smtClean="0">
              <a:effectLst/>
            </a:rPr>
            <a:t>团队构建</a:t>
          </a:r>
          <a:endParaRPr lang="en-US" sz="3400" b="0" i="0" u="none" kern="1200" dirty="0">
            <a:effectLst/>
          </a:endParaRPr>
        </a:p>
      </dsp:txBody>
      <dsp:txXfrm>
        <a:off x="128582" y="735586"/>
        <a:ext cx="3113374" cy="699548"/>
      </dsp:txXfrm>
    </dsp:sp>
    <dsp:sp modelId="{AB9E68AC-8ADB-401F-8C4D-BFA8956758C8}">
      <dsp:nvSpPr>
        <dsp:cNvPr id="0" name=""/>
        <dsp:cNvSpPr/>
      </dsp:nvSpPr>
      <dsp:spPr>
        <a:xfrm>
          <a:off x="122471" y="1470112"/>
          <a:ext cx="3125595" cy="69954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lvl="0" algn="l" defTabSz="1511300" rtl="0">
            <a:lnSpc>
              <a:spcPct val="90000"/>
            </a:lnSpc>
            <a:spcBef>
              <a:spcPct val="0"/>
            </a:spcBef>
            <a:spcAft>
              <a:spcPct val="35000"/>
            </a:spcAft>
          </a:pPr>
          <a:r>
            <a:rPr kumimoji="1" lang="en-US" sz="3400" b="1" i="1" u="sng" kern="1200" dirty="0" smtClean="0">
              <a:effectLst>
                <a:outerShdw blurRad="38100" dist="38100" dir="2700000" algn="tl">
                  <a:srgbClr val="000000">
                    <a:alpha val="43137"/>
                  </a:srgbClr>
                </a:outerShdw>
              </a:effectLst>
            </a:rPr>
            <a:t>3 </a:t>
          </a:r>
          <a:r>
            <a:rPr kumimoji="1" lang="zh-CN" sz="3400" b="1" i="1" u="sng" kern="1200" dirty="0" smtClean="0">
              <a:effectLst>
                <a:outerShdw blurRad="38100" dist="38100" dir="2700000" algn="tl">
                  <a:srgbClr val="000000">
                    <a:alpha val="43137"/>
                  </a:srgbClr>
                </a:outerShdw>
              </a:effectLst>
            </a:rPr>
            <a:t>敏捷开发过程</a:t>
          </a:r>
          <a:endParaRPr lang="en-US" sz="3400" b="1" i="1" u="sng" kern="1200" dirty="0">
            <a:effectLst>
              <a:outerShdw blurRad="38100" dist="38100" dir="2700000" algn="tl">
                <a:srgbClr val="000000">
                  <a:alpha val="43137"/>
                </a:srgbClr>
              </a:outerShdw>
            </a:effectLst>
          </a:endParaRPr>
        </a:p>
      </dsp:txBody>
      <dsp:txXfrm>
        <a:off x="122471" y="1470112"/>
        <a:ext cx="3125595" cy="6995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23E13-434D-4007-9BA6-5D650972D2E6}">
      <dsp:nvSpPr>
        <dsp:cNvPr id="0" name=""/>
        <dsp:cNvSpPr/>
      </dsp:nvSpPr>
      <dsp:spPr>
        <a:xfrm>
          <a:off x="0" y="8728"/>
          <a:ext cx="3427541" cy="62887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kumimoji="1" lang="zh-CN" sz="2500" b="1" kern="1200" dirty="0" smtClean="0"/>
            <a:t>版本规划和跟踪</a:t>
          </a:r>
          <a:endParaRPr lang="en-US" sz="2500" kern="1200" dirty="0"/>
        </a:p>
      </dsp:txBody>
      <dsp:txXfrm>
        <a:off x="30699" y="39427"/>
        <a:ext cx="3366143" cy="5674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6973E50-2167-47F9-8911-50827E40504E}" type="datetimeFigureOut">
              <a:rPr lang="zh-CN" altLang="en-US"/>
              <a:pPr>
                <a:defRPr/>
              </a:pPr>
              <a:t>2018/1/3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424F853-1F78-4AF0-8BED-97179A3D6FE5}" type="slidenum">
              <a:rPr lang="zh-CN" altLang="en-US"/>
              <a:pPr>
                <a:defRPr/>
              </a:pPr>
              <a:t>‹#›</a:t>
            </a:fld>
            <a:endParaRPr lang="zh-CN" altLang="en-US"/>
          </a:p>
        </p:txBody>
      </p:sp>
    </p:spTree>
    <p:extLst>
      <p:ext uri="{BB962C8B-B14F-4D97-AF65-F5344CB8AC3E}">
        <p14:creationId xmlns:p14="http://schemas.microsoft.com/office/powerpoint/2010/main" val="2520191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24F853-1F78-4AF0-8BED-97179A3D6FE5}" type="slidenum">
              <a:rPr lang="zh-CN" altLang="en-US" smtClean="0"/>
              <a:pPr>
                <a:defRPr/>
              </a:pPr>
              <a:t>73</a:t>
            </a:fld>
            <a:endParaRPr lang="zh-CN" altLang="en-US"/>
          </a:p>
        </p:txBody>
      </p:sp>
    </p:spTree>
    <p:extLst>
      <p:ext uri="{BB962C8B-B14F-4D97-AF65-F5344CB8AC3E}">
        <p14:creationId xmlns:p14="http://schemas.microsoft.com/office/powerpoint/2010/main" val="1342924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p:cNvPicPr>
            <a:picLocks noChangeAspect="1"/>
          </p:cNvPicPr>
          <p:nvPr userDrawn="1"/>
        </p:nvPicPr>
        <p:blipFill>
          <a:blip r:embed="rId2">
            <a:extLst>
              <a:ext uri="{28A0092B-C50C-407E-A947-70E740481C1C}">
                <a14:useLocalDpi xmlns:a14="http://schemas.microsoft.com/office/drawing/2010/main" val="0"/>
              </a:ext>
            </a:extLst>
          </a:blip>
          <a:srcRect l="12544" t="226" r="12520" b="-226"/>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4"/>
          <p:cNvSpPr/>
          <p:nvPr userDrawn="1"/>
        </p:nvSpPr>
        <p:spPr>
          <a:xfrm>
            <a:off x="5816600" y="242888"/>
            <a:ext cx="3162300" cy="13319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103151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457200" y="161349"/>
            <a:ext cx="5091545" cy="510598"/>
          </a:xfrm>
          <a:prstGeom prst="rect">
            <a:avLst/>
          </a:prstGeom>
        </p:spPr>
        <p:txBody>
          <a:bodyPr/>
          <a:lstStyle>
            <a:lvl1pPr algn="l">
              <a:defRPr sz="3200">
                <a:latin typeface="微软雅黑" pitchFamily="34" charset="-122"/>
                <a:ea typeface="微软雅黑" pitchFamily="34" charset="-122"/>
              </a:defRPr>
            </a:lvl1pPr>
          </a:lstStyle>
          <a:p>
            <a:endParaRPr lang="zh-CN" altLang="en-US" dirty="0"/>
          </a:p>
        </p:txBody>
      </p:sp>
      <p:sp>
        <p:nvSpPr>
          <p:cNvPr id="6" name="内容占位符 2"/>
          <p:cNvSpPr>
            <a:spLocks noGrp="1"/>
          </p:cNvSpPr>
          <p:nvPr>
            <p:ph idx="1"/>
          </p:nvPr>
        </p:nvSpPr>
        <p:spPr>
          <a:xfrm>
            <a:off x="457200" y="1269425"/>
            <a:ext cx="8229600" cy="5089811"/>
          </a:xfrm>
          <a:prstGeom prst="rect">
            <a:avLst/>
          </a:prstGeom>
        </p:spPr>
        <p:txBody>
          <a:bodyPr/>
          <a:lstStyle>
            <a:lvl1pPr>
              <a:lnSpc>
                <a:spcPct val="150000"/>
              </a:lnSpc>
              <a:buFontTx/>
              <a:buNone/>
              <a:defRPr sz="1800">
                <a:latin typeface="微软雅黑" pitchFamily="34" charset="-122"/>
                <a:ea typeface="微软雅黑" pitchFamily="34" charset="-122"/>
              </a:defRPr>
            </a:lvl1pPr>
          </a:lstStyle>
          <a:p>
            <a:endParaRPr lang="zh-CN" altLang="en-US" dirty="0"/>
          </a:p>
        </p:txBody>
      </p:sp>
    </p:spTree>
    <p:extLst>
      <p:ext uri="{BB962C8B-B14F-4D97-AF65-F5344CB8AC3E}">
        <p14:creationId xmlns:p14="http://schemas.microsoft.com/office/powerpoint/2010/main" val="152010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3"/>
          <p:cNvPicPr>
            <a:picLocks noChangeAspect="1"/>
          </p:cNvPicPr>
          <p:nvPr userDrawn="1"/>
        </p:nvPicPr>
        <p:blipFill>
          <a:blip r:embed="rId2">
            <a:extLst>
              <a:ext uri="{28A0092B-C50C-407E-A947-70E740481C1C}">
                <a14:useLocalDpi xmlns:a14="http://schemas.microsoft.com/office/drawing/2010/main" val="0"/>
              </a:ext>
            </a:extLst>
          </a:blip>
          <a:srcRect l="12486" t="-40" r="12512" b="18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4"/>
          <p:cNvSpPr/>
          <p:nvPr userDrawn="1"/>
        </p:nvSpPr>
        <p:spPr>
          <a:xfrm>
            <a:off x="5816600" y="55563"/>
            <a:ext cx="3316288" cy="15192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8609587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6249988" y="74613"/>
            <a:ext cx="2806700" cy="663575"/>
          </a:xfrm>
          <a:prstGeom prst="rect">
            <a:avLst/>
          </a:prstGeom>
          <a:solidFill>
            <a:srgbClr val="70B9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936" r:id="rId1"/>
    <p:sldLayoutId id="2147483935" r:id="rId2"/>
    <p:sldLayoutId id="2147483937" r:id="rId3"/>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文本框 3"/>
          <p:cNvSpPr txBox="1">
            <a:spLocks noChangeArrowheads="1"/>
          </p:cNvSpPr>
          <p:nvPr/>
        </p:nvSpPr>
        <p:spPr bwMode="auto">
          <a:xfrm>
            <a:off x="1951038" y="2986088"/>
            <a:ext cx="7075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r" eaLnBrk="1" hangingPunct="1"/>
            <a:r>
              <a:rPr lang="zh-CN" altLang="en-US" sz="4000">
                <a:solidFill>
                  <a:schemeClr val="bg1"/>
                </a:solidFill>
              </a:rPr>
              <a:t>敏捷实施流程及工具</a:t>
            </a:r>
            <a:endParaRPr lang="en-US" altLang="zh-CN" sz="4000">
              <a:solidFill>
                <a:schemeClr val="bg1"/>
              </a:solidFill>
            </a:endParaRPr>
          </a:p>
        </p:txBody>
      </p:sp>
      <p:sp>
        <p:nvSpPr>
          <p:cNvPr id="13315" name="文本框 5"/>
          <p:cNvSpPr txBox="1">
            <a:spLocks noChangeArrowheads="1"/>
          </p:cNvSpPr>
          <p:nvPr/>
        </p:nvSpPr>
        <p:spPr bwMode="auto">
          <a:xfrm>
            <a:off x="6962775" y="4502150"/>
            <a:ext cx="1749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r" eaLnBrk="1" hangingPunct="1"/>
            <a:endParaRPr lang="en-US" altLang="zh-CN">
              <a:solidFill>
                <a:srgbClr val="595959"/>
              </a:solidFill>
            </a:endParaRPr>
          </a:p>
          <a:p>
            <a:pPr algn="r" eaLnBrk="1" hangingPunct="1"/>
            <a:r>
              <a:rPr lang="zh-CN" altLang="en-US">
                <a:solidFill>
                  <a:srgbClr val="595959"/>
                </a:solidFill>
              </a:rPr>
              <a:t> </a:t>
            </a:r>
            <a:r>
              <a:rPr lang="en-US" altLang="zh-CN">
                <a:solidFill>
                  <a:srgbClr val="595959"/>
                </a:solidFill>
              </a:rPr>
              <a:t>2016</a:t>
            </a:r>
            <a:r>
              <a:rPr lang="zh-CN" altLang="en-US">
                <a:solidFill>
                  <a:srgbClr val="595959"/>
                </a:solidFill>
              </a:rPr>
              <a:t>年</a:t>
            </a:r>
            <a:r>
              <a:rPr lang="en-US" altLang="zh-CN">
                <a:solidFill>
                  <a:srgbClr val="595959"/>
                </a:solidFill>
              </a:rPr>
              <a:t>3</a:t>
            </a:r>
            <a:r>
              <a:rPr lang="zh-CN" altLang="en-US">
                <a:solidFill>
                  <a:srgbClr val="595959"/>
                </a:solidFill>
              </a:rPr>
              <a:t>月</a:t>
            </a:r>
            <a:r>
              <a:rPr lang="en-US" altLang="zh-CN">
                <a:solidFill>
                  <a:srgbClr val="595959"/>
                </a:solidFill>
              </a:rPr>
              <a:t>15</a:t>
            </a:r>
            <a:r>
              <a:rPr lang="zh-CN" altLang="en-US">
                <a:solidFill>
                  <a:srgbClr val="595959"/>
                </a:solidFill>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三大角色</a:t>
            </a:r>
            <a:endParaRPr lang="en-US" altLang="en-US" smtClean="0"/>
          </a:p>
        </p:txBody>
      </p:sp>
      <p:sp>
        <p:nvSpPr>
          <p:cNvPr id="3" name="Content Placeholder 2"/>
          <p:cNvSpPr>
            <a:spLocks noGrp="1"/>
          </p:cNvSpPr>
          <p:nvPr>
            <p:ph idx="1"/>
          </p:nvPr>
        </p:nvSpPr>
        <p:spPr>
          <a:xfrm>
            <a:off x="457200" y="1270000"/>
            <a:ext cx="8229600" cy="5089525"/>
          </a:xfrm>
        </p:spPr>
        <p:txBody>
          <a:bodyPr/>
          <a:lstStyle/>
          <a:p>
            <a:pPr marL="285750" indent="-285750" eaLnBrk="1" hangingPunct="1">
              <a:lnSpc>
                <a:spcPct val="100000"/>
              </a:lnSpc>
              <a:spcBef>
                <a:spcPct val="0"/>
              </a:spcBef>
              <a:buFont typeface="Arial" panose="020B0604020202020204" pitchFamily="34" charset="0"/>
              <a:buChar char="•"/>
              <a:defRPr/>
            </a:pPr>
            <a:r>
              <a:rPr kumimoji="0" lang="en-US" altLang="zh-CN" dirty="0">
                <a:solidFill>
                  <a:srgbClr val="000000"/>
                </a:solidFill>
                <a:latin typeface="+mn-ea"/>
                <a:ea typeface="+mn-ea"/>
              </a:rPr>
              <a:t>Product </a:t>
            </a:r>
            <a:r>
              <a:rPr kumimoji="0" lang="en-US" altLang="zh-CN" dirty="0" smtClean="0">
                <a:solidFill>
                  <a:srgbClr val="000000"/>
                </a:solidFill>
                <a:latin typeface="+mn-ea"/>
                <a:ea typeface="+mn-ea"/>
              </a:rPr>
              <a:t>Owner</a:t>
            </a:r>
            <a:r>
              <a:rPr kumimoji="0" lang="zh-CN" altLang="en-US" dirty="0">
                <a:solidFill>
                  <a:srgbClr val="000000"/>
                </a:solidFill>
                <a:latin typeface="+mn-ea"/>
                <a:ea typeface="+mn-ea"/>
              </a:rPr>
              <a:t>（</a:t>
            </a:r>
            <a:r>
              <a:rPr kumimoji="0" lang="en-US" altLang="zh-CN" dirty="0">
                <a:solidFill>
                  <a:srgbClr val="000000"/>
                </a:solidFill>
                <a:latin typeface="+mn-ea"/>
                <a:ea typeface="+mn-ea"/>
              </a:rPr>
              <a:t>PO</a:t>
            </a:r>
            <a:r>
              <a:rPr kumimoji="0" lang="zh-CN" altLang="en-US" dirty="0">
                <a:solidFill>
                  <a:srgbClr val="000000"/>
                </a:solidFill>
                <a:latin typeface="+mn-ea"/>
                <a:ea typeface="+mn-ea"/>
              </a:rPr>
              <a:t>，产品负责人</a:t>
            </a:r>
            <a:r>
              <a:rPr kumimoji="0" lang="zh-CN" altLang="en-US" dirty="0" smtClean="0">
                <a:solidFill>
                  <a:srgbClr val="000000"/>
                </a:solidFill>
                <a:latin typeface="+mn-ea"/>
                <a:ea typeface="+mn-ea"/>
              </a:rPr>
              <a:t>）：</a:t>
            </a:r>
            <a:r>
              <a:rPr kumimoji="0" lang="en-US" altLang="zh-CN" dirty="0">
                <a:solidFill>
                  <a:srgbClr val="000000"/>
                </a:solidFill>
                <a:latin typeface="+mn-ea"/>
                <a:ea typeface="+mn-ea"/>
              </a:rPr>
              <a:t>	</a:t>
            </a:r>
            <a:r>
              <a:rPr kumimoji="0" lang="zh-CN" altLang="en-US" dirty="0" smtClean="0">
                <a:solidFill>
                  <a:srgbClr val="000000"/>
                </a:solidFill>
                <a:latin typeface="+mn-ea"/>
                <a:ea typeface="+mn-ea"/>
              </a:rPr>
              <a:t>负</a:t>
            </a:r>
            <a:r>
              <a:rPr kumimoji="0" lang="zh-CN" altLang="en-US" dirty="0">
                <a:solidFill>
                  <a:srgbClr val="000000"/>
                </a:solidFill>
                <a:latin typeface="+mn-ea"/>
                <a:ea typeface="+mn-ea"/>
              </a:rPr>
              <a:t>责决定要开发什么，以什么顺序开发</a:t>
            </a:r>
            <a:r>
              <a:rPr kumimoji="0" lang="zh-CN" altLang="en-US" dirty="0" smtClean="0">
                <a:solidFill>
                  <a:srgbClr val="000000"/>
                </a:solidFill>
                <a:latin typeface="+mn-ea"/>
                <a:ea typeface="+mn-ea"/>
              </a:rPr>
              <a:t>。</a:t>
            </a:r>
            <a:endParaRPr kumimoji="0" lang="en-US" altLang="zh-CN" dirty="0">
              <a:solidFill>
                <a:srgbClr val="000000"/>
              </a:solidFill>
              <a:latin typeface="+mn-ea"/>
              <a:ea typeface="+mn-ea"/>
            </a:endParaRPr>
          </a:p>
          <a:p>
            <a:pPr marL="285750" indent="-285750" eaLnBrk="1" hangingPunct="1">
              <a:lnSpc>
                <a:spcPct val="100000"/>
              </a:lnSpc>
              <a:spcBef>
                <a:spcPct val="0"/>
              </a:spcBef>
              <a:buFont typeface="Arial" panose="020B0604020202020204" pitchFamily="34" charset="0"/>
              <a:buChar char="•"/>
              <a:defRPr/>
            </a:pPr>
            <a:r>
              <a:rPr kumimoji="0" lang="en-US" altLang="zh-CN" dirty="0" smtClean="0">
                <a:solidFill>
                  <a:srgbClr val="000000"/>
                </a:solidFill>
                <a:latin typeface="+mn-ea"/>
                <a:ea typeface="+mn-ea"/>
              </a:rPr>
              <a:t>Scrum Master</a:t>
            </a:r>
            <a:r>
              <a:rPr kumimoji="0" lang="zh-CN" altLang="en-US" dirty="0">
                <a:solidFill>
                  <a:srgbClr val="000000"/>
                </a:solidFill>
                <a:latin typeface="+mn-ea"/>
                <a:ea typeface="+mn-ea"/>
              </a:rPr>
              <a:t>（</a:t>
            </a:r>
            <a:r>
              <a:rPr kumimoji="0" lang="en-US" altLang="zh-CN" dirty="0">
                <a:solidFill>
                  <a:srgbClr val="000000"/>
                </a:solidFill>
                <a:latin typeface="+mn-ea"/>
                <a:ea typeface="+mn-ea"/>
              </a:rPr>
              <a:t>SM</a:t>
            </a:r>
            <a:r>
              <a:rPr kumimoji="0" lang="zh-CN" altLang="en-US" dirty="0" smtClean="0">
                <a:solidFill>
                  <a:srgbClr val="000000"/>
                </a:solidFill>
                <a:latin typeface="+mn-ea"/>
                <a:ea typeface="+mn-ea"/>
              </a:rPr>
              <a:t>）：负</a:t>
            </a:r>
            <a:r>
              <a:rPr kumimoji="0" lang="zh-CN" altLang="en-US" dirty="0">
                <a:solidFill>
                  <a:srgbClr val="000000"/>
                </a:solidFill>
                <a:latin typeface="+mn-ea"/>
                <a:ea typeface="+mn-ea"/>
              </a:rPr>
              <a:t>责指导</a:t>
            </a:r>
            <a:r>
              <a:rPr kumimoji="0" lang="en-US" altLang="zh-CN" dirty="0">
                <a:solidFill>
                  <a:srgbClr val="000000"/>
                </a:solidFill>
                <a:latin typeface="+mn-ea"/>
                <a:ea typeface="+mn-ea"/>
              </a:rPr>
              <a:t>PO</a:t>
            </a:r>
            <a:r>
              <a:rPr kumimoji="0" lang="zh-CN" altLang="en-US" dirty="0">
                <a:solidFill>
                  <a:srgbClr val="000000"/>
                </a:solidFill>
                <a:latin typeface="+mn-ea"/>
                <a:ea typeface="+mn-ea"/>
              </a:rPr>
              <a:t>和开发团队建立和遵循自己的过程</a:t>
            </a:r>
            <a:r>
              <a:rPr kumimoji="0" lang="zh-CN" altLang="en-US" dirty="0" smtClean="0">
                <a:solidFill>
                  <a:srgbClr val="000000"/>
                </a:solidFill>
                <a:latin typeface="+mn-ea"/>
                <a:ea typeface="+mn-ea"/>
              </a:rPr>
              <a:t>。</a:t>
            </a:r>
            <a:endParaRPr kumimoji="0" lang="en-US" altLang="zh-CN" dirty="0">
              <a:solidFill>
                <a:srgbClr val="000000"/>
              </a:solidFill>
              <a:latin typeface="+mn-ea"/>
              <a:ea typeface="+mn-ea"/>
            </a:endParaRPr>
          </a:p>
          <a:p>
            <a:pPr marL="285750" indent="-285750" eaLnBrk="1" hangingPunct="1">
              <a:lnSpc>
                <a:spcPct val="100000"/>
              </a:lnSpc>
              <a:spcBef>
                <a:spcPct val="0"/>
              </a:spcBef>
              <a:buFont typeface="Arial" panose="020B0604020202020204" pitchFamily="34" charset="0"/>
              <a:buChar char="•"/>
              <a:defRPr/>
            </a:pPr>
            <a:r>
              <a:rPr kumimoji="0" lang="en-US" altLang="zh-CN" dirty="0">
                <a:solidFill>
                  <a:srgbClr val="000000"/>
                </a:solidFill>
                <a:latin typeface="+mn-ea"/>
                <a:ea typeface="+mn-ea"/>
              </a:rPr>
              <a:t>Development team</a:t>
            </a:r>
            <a:r>
              <a:rPr kumimoji="0" lang="zh-CN" altLang="en-US" dirty="0">
                <a:solidFill>
                  <a:srgbClr val="000000"/>
                </a:solidFill>
                <a:latin typeface="+mn-ea"/>
                <a:ea typeface="+mn-ea"/>
              </a:rPr>
              <a:t>（开发团队</a:t>
            </a:r>
            <a:r>
              <a:rPr kumimoji="0" lang="zh-CN" altLang="en-US" dirty="0" smtClean="0">
                <a:solidFill>
                  <a:srgbClr val="000000"/>
                </a:solidFill>
                <a:latin typeface="+mn-ea"/>
                <a:ea typeface="+mn-ea"/>
              </a:rPr>
              <a:t>）：负</a:t>
            </a:r>
            <a:r>
              <a:rPr kumimoji="0" lang="zh-CN" altLang="en-US" dirty="0">
                <a:solidFill>
                  <a:srgbClr val="000000"/>
                </a:solidFill>
                <a:latin typeface="+mn-ea"/>
                <a:ea typeface="+mn-ea"/>
              </a:rPr>
              <a:t>责确定如何交付产品负责人要求的产品。</a:t>
            </a:r>
          </a:p>
          <a:p>
            <a:pPr>
              <a:defRPr/>
            </a:pPr>
            <a:endParaRPr lang="en-US" dirty="0"/>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319338"/>
            <a:ext cx="5961062"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1858" name="文本框 1"/>
          <p:cNvSpPr txBox="1">
            <a:spLocks noChangeArrowheads="1"/>
          </p:cNvSpPr>
          <p:nvPr/>
        </p:nvSpPr>
        <p:spPr bwMode="auto">
          <a:xfrm>
            <a:off x="3251200" y="2995613"/>
            <a:ext cx="26590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a:solidFill>
                  <a:schemeClr val="bg1"/>
                </a:solidFill>
              </a:rPr>
              <a:t>Thank You!</a:t>
            </a:r>
            <a:endParaRPr lang="zh-CN" altLang="en-US" sz="4400">
              <a:solidFill>
                <a:schemeClr val="bg1"/>
              </a:solidFill>
            </a:endParaRPr>
          </a:p>
        </p:txBody>
      </p:sp>
      <p:sp>
        <p:nvSpPr>
          <p:cNvPr id="121859" name="文本框 3"/>
          <p:cNvSpPr txBox="1">
            <a:spLocks noChangeArrowheads="1"/>
          </p:cNvSpPr>
          <p:nvPr/>
        </p:nvSpPr>
        <p:spPr bwMode="auto">
          <a:xfrm>
            <a:off x="3702050" y="3762375"/>
            <a:ext cx="1757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solidFill>
                  <a:schemeClr val="bg1"/>
                </a:solidFill>
              </a:rPr>
              <a:t>To Be Continue…</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PO</a:t>
            </a:r>
            <a:r>
              <a:rPr lang="zh-CN" altLang="en-US" dirty="0" smtClean="0"/>
              <a:t>的</a:t>
            </a:r>
            <a:r>
              <a:rPr lang="zh-CN" altLang="en-US" dirty="0"/>
              <a:t>职责</a:t>
            </a:r>
            <a:endParaRPr lang="en-US" dirty="0"/>
          </a:p>
        </p:txBody>
      </p:sp>
      <p:sp>
        <p:nvSpPr>
          <p:cNvPr id="4" name="TextBox 3"/>
          <p:cNvSpPr txBox="1"/>
          <p:nvPr/>
        </p:nvSpPr>
        <p:spPr>
          <a:xfrm>
            <a:off x="312738" y="1249363"/>
            <a:ext cx="8640762" cy="1015663"/>
          </a:xfrm>
          <a:prstGeom prst="rect">
            <a:avLst/>
          </a:prstGeom>
          <a:noFill/>
          <a:ln>
            <a:solidFill>
              <a:schemeClr val="tx1"/>
            </a:solidFill>
          </a:ln>
        </p:spPr>
        <p:txBody>
          <a:bodyPr>
            <a:spAutoFit/>
          </a:bodyPr>
          <a:lstStyle/>
          <a:p>
            <a:pPr>
              <a:defRPr/>
            </a:pPr>
            <a:r>
              <a:rPr lang="zh-CN" altLang="en-US" sz="2000" dirty="0"/>
              <a:t>核心职责：</a:t>
            </a:r>
            <a:endParaRPr lang="en-US" altLang="zh-CN" sz="2000" dirty="0"/>
          </a:p>
          <a:p>
            <a:pPr marL="285750" indent="-285750" fontAlgn="ctr">
              <a:buFont typeface="Arial" panose="020B0604020202020204" pitchFamily="34" charset="0"/>
              <a:buChar char="•"/>
              <a:defRPr/>
            </a:pPr>
            <a:r>
              <a:rPr lang="zh-CN" altLang="en-US" sz="2000" dirty="0"/>
              <a:t>清晰的将产品的路线图、需求传递给开发团队。</a:t>
            </a:r>
            <a:endParaRPr lang="en-US" altLang="zh-CN" sz="2000" dirty="0"/>
          </a:p>
          <a:p>
            <a:pPr marL="285750" indent="-285750" fontAlgn="ctr">
              <a:buFont typeface="Arial" panose="020B0604020202020204" pitchFamily="34" charset="0"/>
              <a:buChar char="•"/>
              <a:defRPr/>
            </a:pPr>
            <a:r>
              <a:rPr lang="zh-CN" altLang="en-US" sz="2000" dirty="0"/>
              <a:t>确保开发团队按照产品的路线图和需求，交付正确的产品。</a:t>
            </a:r>
            <a:endParaRPr lang="zh-CN" altLang="zh-CN" sz="2000" dirty="0"/>
          </a:p>
        </p:txBody>
      </p:sp>
      <p:sp>
        <p:nvSpPr>
          <p:cNvPr id="5" name="TextBox 4"/>
          <p:cNvSpPr txBox="1"/>
          <p:nvPr/>
        </p:nvSpPr>
        <p:spPr>
          <a:xfrm>
            <a:off x="312738" y="2356259"/>
            <a:ext cx="8640762" cy="3785652"/>
          </a:xfrm>
          <a:prstGeom prst="rect">
            <a:avLst/>
          </a:prstGeom>
          <a:noFill/>
          <a:ln>
            <a:solidFill>
              <a:schemeClr val="tx1"/>
            </a:solidFill>
          </a:ln>
        </p:spPr>
        <p:txBody>
          <a:bodyPr>
            <a:spAutoFit/>
          </a:bodyPr>
          <a:lstStyle/>
          <a:p>
            <a:pPr>
              <a:defRPr/>
            </a:pPr>
            <a:r>
              <a:rPr lang="zh-CN" altLang="en-US" sz="2000" dirty="0"/>
              <a:t>关键活动：</a:t>
            </a:r>
            <a:endParaRPr lang="en-US" altLang="zh-CN" sz="2000" dirty="0"/>
          </a:p>
          <a:p>
            <a:pPr marL="285750" indent="-285750" fontAlgn="ctr">
              <a:buFont typeface="Arial" panose="020B0604020202020204" pitchFamily="34" charset="0"/>
              <a:buChar char="•"/>
              <a:defRPr/>
            </a:pPr>
            <a:r>
              <a:rPr lang="zh-CN" altLang="en-US" sz="2000" dirty="0"/>
              <a:t>理解需求，定义产品列表，把控需求优先级。</a:t>
            </a:r>
          </a:p>
          <a:p>
            <a:pPr marL="285750" indent="-285750" fontAlgn="ctr">
              <a:buFont typeface="Arial" panose="020B0604020202020204" pitchFamily="34" charset="0"/>
              <a:buChar char="•"/>
              <a:defRPr/>
            </a:pPr>
            <a:r>
              <a:rPr lang="zh-CN" altLang="en-US" sz="2000" dirty="0"/>
              <a:t>制定版本发布计划。</a:t>
            </a:r>
          </a:p>
          <a:p>
            <a:pPr marL="285750" indent="-285750" fontAlgn="ctr">
              <a:buFont typeface="Arial" panose="020B0604020202020204" pitchFamily="34" charset="0"/>
              <a:buChar char="•"/>
              <a:defRPr/>
            </a:pPr>
            <a:r>
              <a:rPr lang="zh-CN" altLang="en-US" sz="2000" dirty="0"/>
              <a:t>定义发布交付件清单，以及交付件的验收质量标准（团队提供支持），管理版本的发布。</a:t>
            </a:r>
          </a:p>
          <a:p>
            <a:pPr marL="285750" indent="-285750" fontAlgn="ctr">
              <a:buFont typeface="Arial" panose="020B0604020202020204" pitchFamily="34" charset="0"/>
              <a:buChar char="•"/>
              <a:defRPr/>
            </a:pPr>
            <a:r>
              <a:rPr lang="zh-CN" altLang="en-US" sz="2000" dirty="0"/>
              <a:t>组织讨论和确定需求的业务实现方案、</a:t>
            </a:r>
            <a:r>
              <a:rPr lang="en-US" altLang="zh-CN" sz="2000" dirty="0"/>
              <a:t>UI</a:t>
            </a:r>
            <a:r>
              <a:rPr lang="zh-CN" altLang="en-US" sz="2000" dirty="0"/>
              <a:t>和交互设计方案。</a:t>
            </a:r>
          </a:p>
          <a:p>
            <a:pPr marL="285750" indent="-285750" fontAlgn="ctr">
              <a:buFont typeface="Arial" panose="020B0604020202020204" pitchFamily="34" charset="0"/>
              <a:buChar char="•"/>
              <a:defRPr/>
            </a:pPr>
            <a:r>
              <a:rPr lang="zh-CN" altLang="en-US" sz="2000" dirty="0"/>
              <a:t>每个冲刺前，组织团队梳理产品列表。</a:t>
            </a:r>
          </a:p>
          <a:p>
            <a:pPr marL="285750" indent="-285750" fontAlgn="ctr">
              <a:buFont typeface="Arial" panose="020B0604020202020204" pitchFamily="34" charset="0"/>
              <a:buChar char="•"/>
              <a:defRPr/>
            </a:pPr>
            <a:r>
              <a:rPr lang="zh-CN" altLang="en-US" sz="2000" dirty="0"/>
              <a:t>参与冲刺计划会议，定义冲刺目标。</a:t>
            </a:r>
          </a:p>
          <a:p>
            <a:pPr marL="285750" indent="-285750" fontAlgn="ctr">
              <a:buFont typeface="Arial" panose="020B0604020202020204" pitchFamily="34" charset="0"/>
              <a:buChar char="•"/>
              <a:defRPr/>
            </a:pPr>
            <a:r>
              <a:rPr lang="zh-CN" altLang="en-US" sz="2000" dirty="0"/>
              <a:t>在冲刺中，关注开发进展，澄清冲刺目标及用户需求。</a:t>
            </a:r>
          </a:p>
          <a:p>
            <a:pPr marL="285750" indent="-285750" fontAlgn="ctr">
              <a:buFont typeface="Arial" panose="020B0604020202020204" pitchFamily="34" charset="0"/>
              <a:buChar char="•"/>
              <a:defRPr/>
            </a:pPr>
            <a:r>
              <a:rPr lang="zh-CN" altLang="en-US" sz="2000" dirty="0"/>
              <a:t>在特殊情况下，管理冲刺的变更：用户故事的置换、冲刺目标的调整，冲刺的终止。</a:t>
            </a:r>
          </a:p>
          <a:p>
            <a:pPr marL="285750" indent="-285750" fontAlgn="ctr">
              <a:buFont typeface="Arial" panose="020B0604020202020204" pitchFamily="34" charset="0"/>
              <a:buChar char="•"/>
              <a:defRPr/>
            </a:pPr>
            <a:r>
              <a:rPr lang="zh-CN" altLang="en-US" sz="2000" dirty="0"/>
              <a:t>参加冲刺评审会议，验收团队交付物，并给予反馈。</a:t>
            </a:r>
          </a:p>
        </p:txBody>
      </p:sp>
    </p:spTree>
    <p:extLst>
      <p:ext uri="{BB962C8B-B14F-4D97-AF65-F5344CB8AC3E}">
        <p14:creationId xmlns:p14="http://schemas.microsoft.com/office/powerpoint/2010/main" val="2742495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457200" y="161925"/>
            <a:ext cx="7493000"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PO</a:t>
            </a:r>
            <a:r>
              <a:rPr lang="zh-CN" altLang="en-US" smtClean="0"/>
              <a:t>在工作中要避免的事情（参考）</a:t>
            </a:r>
            <a:endParaRPr lang="en-US" altLang="en-US" smtClean="0"/>
          </a:p>
        </p:txBody>
      </p:sp>
      <p:sp>
        <p:nvSpPr>
          <p:cNvPr id="3" name="Content Placeholder 2"/>
          <p:cNvSpPr>
            <a:spLocks noGrp="1"/>
          </p:cNvSpPr>
          <p:nvPr>
            <p:ph idx="1"/>
          </p:nvPr>
        </p:nvSpPr>
        <p:spPr>
          <a:xfrm>
            <a:off x="457200" y="1270000"/>
            <a:ext cx="8229600" cy="5089525"/>
          </a:xfrm>
        </p:spPr>
        <p:txBody>
          <a:bodyPr/>
          <a:lstStyle/>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直接给出技术方案，告诉团队如何做开发。</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直接安排开发任务，破坏团队的自组织。</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smtClean="0">
                <a:solidFill>
                  <a:prstClr val="black"/>
                </a:solidFill>
                <a:latin typeface="Arial" charset="0"/>
                <a:ea typeface="宋体" charset="-122"/>
              </a:rPr>
              <a:t>在冲刺中</a:t>
            </a:r>
            <a:r>
              <a:rPr kumimoji="0" lang="zh-CN" altLang="en-US" sz="2000" dirty="0">
                <a:solidFill>
                  <a:prstClr val="black"/>
                </a:solidFill>
                <a:latin typeface="Arial" charset="0"/>
                <a:ea typeface="宋体" charset="-122"/>
              </a:rPr>
              <a:t>轻易变</a:t>
            </a:r>
            <a:r>
              <a:rPr kumimoji="0" lang="zh-CN" altLang="en-US" sz="2000" dirty="0" smtClean="0">
                <a:solidFill>
                  <a:prstClr val="black"/>
                </a:solidFill>
                <a:latin typeface="Arial" charset="0"/>
                <a:ea typeface="宋体" charset="-122"/>
              </a:rPr>
              <a:t>更冲刺目</a:t>
            </a:r>
            <a:r>
              <a:rPr kumimoji="0" lang="zh-CN" altLang="en-US" sz="2000" dirty="0">
                <a:solidFill>
                  <a:prstClr val="black"/>
                </a:solidFill>
                <a:latin typeface="Arial" charset="0"/>
                <a:ea typeface="宋体" charset="-122"/>
              </a:rPr>
              <a:t>标和用户故事。</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不参</a:t>
            </a:r>
            <a:r>
              <a:rPr kumimoji="0" lang="zh-CN" altLang="en-US" sz="2000" dirty="0" smtClean="0">
                <a:solidFill>
                  <a:prstClr val="black"/>
                </a:solidFill>
                <a:latin typeface="Arial" charset="0"/>
                <a:ea typeface="宋体" charset="-122"/>
              </a:rPr>
              <a:t>加冲刺计</a:t>
            </a:r>
            <a:r>
              <a:rPr kumimoji="0" lang="zh-CN" altLang="en-US" sz="2000" dirty="0">
                <a:solidFill>
                  <a:prstClr val="black"/>
                </a:solidFill>
                <a:latin typeface="Arial" charset="0"/>
                <a:ea typeface="宋体" charset="-122"/>
              </a:rPr>
              <a:t>划会议</a:t>
            </a:r>
            <a:r>
              <a:rPr kumimoji="0" lang="zh-CN" altLang="en-US" sz="2000" dirty="0" smtClean="0">
                <a:solidFill>
                  <a:prstClr val="black"/>
                </a:solidFill>
                <a:latin typeface="Arial" charset="0"/>
                <a:ea typeface="宋体" charset="-122"/>
              </a:rPr>
              <a:t>、冲刺评</a:t>
            </a:r>
            <a:r>
              <a:rPr kumimoji="0" lang="zh-CN" altLang="en-US" sz="2000" dirty="0">
                <a:solidFill>
                  <a:prstClr val="black"/>
                </a:solidFill>
                <a:latin typeface="Arial" charset="0"/>
                <a:ea typeface="宋体" charset="-122"/>
              </a:rPr>
              <a:t>审会议。</a:t>
            </a:r>
            <a:endParaRPr kumimoji="0" lang="en-US" altLang="zh-CN" sz="2000" dirty="0">
              <a:solidFill>
                <a:prstClr val="black"/>
              </a:solidFill>
              <a:latin typeface="Arial" charset="0"/>
              <a:ea typeface="宋体" charset="-122"/>
            </a:endParaRP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开发团队发现他其实不知道用户要什么。</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没有向团队提供足够的透明性。</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没有准备好就让团队开发，例如没有完成产</a:t>
            </a:r>
            <a:r>
              <a:rPr kumimoji="0" lang="zh-CN" altLang="en-US" sz="2000" dirty="0" smtClean="0">
                <a:solidFill>
                  <a:prstClr val="black"/>
                </a:solidFill>
                <a:latin typeface="Arial" charset="0"/>
                <a:ea typeface="宋体" charset="-122"/>
              </a:rPr>
              <a:t>品列表的</a:t>
            </a:r>
            <a:r>
              <a:rPr kumimoji="0" lang="zh-CN" altLang="en-US" sz="2000" dirty="0">
                <a:solidFill>
                  <a:prstClr val="black"/>
                </a:solidFill>
                <a:latin typeface="Arial" charset="0"/>
                <a:ea typeface="宋体" charset="-122"/>
              </a:rPr>
              <a:t>梳理。</a:t>
            </a:r>
          </a:p>
          <a:p>
            <a:pP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其他需求相关人员角色</a:t>
            </a:r>
            <a:endParaRPr lang="en-US" dirty="0"/>
          </a:p>
        </p:txBody>
      </p:sp>
      <p:sp>
        <p:nvSpPr>
          <p:cNvPr id="4" name="TextBox 3"/>
          <p:cNvSpPr txBox="1"/>
          <p:nvPr/>
        </p:nvSpPr>
        <p:spPr>
          <a:xfrm>
            <a:off x="306977" y="1184547"/>
            <a:ext cx="8666163" cy="1077218"/>
          </a:xfrm>
          <a:prstGeom prst="rect">
            <a:avLst/>
          </a:prstGeom>
          <a:noFill/>
          <a:ln>
            <a:solidFill>
              <a:schemeClr val="tx1"/>
            </a:solidFill>
          </a:ln>
        </p:spPr>
        <p:txBody>
          <a:bodyPr>
            <a:spAutoFit/>
          </a:bodyPr>
          <a:lstStyle/>
          <a:p>
            <a:pPr fontAlgn="ctr">
              <a:defRPr/>
            </a:pPr>
            <a:r>
              <a:rPr lang="zh-CN" altLang="en-US" sz="1600" dirty="0"/>
              <a:t>业务</a:t>
            </a:r>
            <a:r>
              <a:rPr lang="zh-CN" altLang="en-US" sz="1600" dirty="0" smtClean="0"/>
              <a:t>经理（业</a:t>
            </a:r>
            <a:r>
              <a:rPr lang="zh-CN" altLang="en-US" sz="1600" dirty="0"/>
              <a:t>务中</a:t>
            </a:r>
            <a:r>
              <a:rPr lang="zh-CN" altLang="en-US" sz="1600" dirty="0" smtClean="0"/>
              <a:t>心）的</a:t>
            </a:r>
            <a:r>
              <a:rPr lang="zh-CN" altLang="en-US" sz="1600" dirty="0"/>
              <a:t>主要职责：</a:t>
            </a:r>
            <a:endParaRPr lang="en-US" altLang="zh-CN" sz="1600" dirty="0"/>
          </a:p>
          <a:p>
            <a:pPr marL="285750" indent="-285750" fontAlgn="ctr">
              <a:buFont typeface="Arial" panose="020B0604020202020204" pitchFamily="34" charset="0"/>
              <a:buChar char="•"/>
              <a:defRPr/>
            </a:pPr>
            <a:r>
              <a:rPr lang="zh-CN" altLang="en-US" sz="1600" dirty="0"/>
              <a:t>对产品的市场成功负责，决定产品要做什</a:t>
            </a:r>
            <a:r>
              <a:rPr lang="zh-CN" altLang="en-US" sz="1600" dirty="0" smtClean="0"/>
              <a:t>么，</a:t>
            </a:r>
            <a:r>
              <a:rPr lang="zh-CN" altLang="en-US" sz="1600" dirty="0"/>
              <a:t>关注市场和业务价值</a:t>
            </a:r>
            <a:r>
              <a:rPr lang="zh-CN" altLang="zh-CN" sz="1600" dirty="0" smtClean="0"/>
              <a:t>。</a:t>
            </a:r>
            <a:endParaRPr lang="en-US" altLang="zh-CN" sz="1600" dirty="0" smtClean="0"/>
          </a:p>
          <a:p>
            <a:pPr marL="285750" indent="-285750" fontAlgn="ctr">
              <a:buFont typeface="Arial" panose="020B0604020202020204" pitchFamily="34" charset="0"/>
              <a:buChar char="•"/>
              <a:defRPr/>
            </a:pPr>
            <a:r>
              <a:rPr lang="zh-CN" altLang="en-US" sz="1600" dirty="0"/>
              <a:t>提交需求草</a:t>
            </a:r>
            <a:r>
              <a:rPr lang="zh-CN" altLang="en-US" sz="1600" dirty="0" smtClean="0"/>
              <a:t>案，并通</a:t>
            </a:r>
            <a:r>
              <a:rPr lang="zh-CN" altLang="en-US" sz="1600" dirty="0"/>
              <a:t>过协调各方干系人（用户</a:t>
            </a:r>
            <a:r>
              <a:rPr lang="zh-CN" altLang="en-US" sz="1600" dirty="0" smtClean="0"/>
              <a:t>、客户、</a:t>
            </a:r>
            <a:r>
              <a:rPr lang="zh-CN" altLang="en-US" sz="1600" dirty="0"/>
              <a:t>管理层等）确定产品的目标、愿景和发展路线</a:t>
            </a:r>
            <a:r>
              <a:rPr lang="zh-CN" altLang="en-US" sz="1600" dirty="0" smtClean="0"/>
              <a:t>图。</a:t>
            </a:r>
            <a:endParaRPr lang="en-US" altLang="zh-CN" sz="1600" dirty="0" smtClean="0"/>
          </a:p>
        </p:txBody>
      </p:sp>
      <p:sp>
        <p:nvSpPr>
          <p:cNvPr id="5" name="TextBox 4"/>
          <p:cNvSpPr txBox="1"/>
          <p:nvPr/>
        </p:nvSpPr>
        <p:spPr>
          <a:xfrm>
            <a:off x="305390" y="2379617"/>
            <a:ext cx="8667750" cy="1076325"/>
          </a:xfrm>
          <a:prstGeom prst="rect">
            <a:avLst/>
          </a:prstGeom>
          <a:noFill/>
          <a:ln>
            <a:solidFill>
              <a:schemeClr val="tx1"/>
            </a:solidFill>
          </a:ln>
        </p:spPr>
        <p:txBody>
          <a:bodyPr>
            <a:spAutoFit/>
          </a:bodyPr>
          <a:lstStyle/>
          <a:p>
            <a:pPr fontAlgn="ctr">
              <a:defRPr/>
            </a:pPr>
            <a:r>
              <a:rPr lang="zh-CN" altLang="en-US" sz="1600" dirty="0"/>
              <a:t>业务</a:t>
            </a:r>
            <a:r>
              <a:rPr lang="zh-CN" altLang="en-US" sz="1600" dirty="0" smtClean="0"/>
              <a:t>分</a:t>
            </a:r>
            <a:r>
              <a:rPr lang="zh-CN" altLang="en-US" sz="1600" dirty="0"/>
              <a:t>析师的主要职责：</a:t>
            </a:r>
            <a:endParaRPr lang="en-US" altLang="zh-CN" sz="1600" dirty="0"/>
          </a:p>
          <a:p>
            <a:pPr marL="285750" indent="-285750" fontAlgn="ctr">
              <a:buFont typeface="Arial" panose="020B0604020202020204" pitchFamily="34" charset="0"/>
              <a:buChar char="•"/>
              <a:defRPr/>
            </a:pPr>
            <a:r>
              <a:rPr lang="zh-CN" altLang="en-US" sz="1600" dirty="0"/>
              <a:t>配合产品负责人完</a:t>
            </a:r>
            <a:r>
              <a:rPr lang="zh-CN" altLang="en-US" sz="1600" dirty="0" smtClean="0"/>
              <a:t>成融合需求的特性梳</a:t>
            </a:r>
            <a:r>
              <a:rPr lang="zh-CN" altLang="en-US" sz="1600" dirty="0"/>
              <a:t>理和细化。</a:t>
            </a:r>
          </a:p>
          <a:p>
            <a:pPr marL="285750" indent="-285750" fontAlgn="ctr">
              <a:buFont typeface="Arial" panose="020B0604020202020204" pitchFamily="34" charset="0"/>
              <a:buChar char="•"/>
              <a:defRPr/>
            </a:pPr>
            <a:r>
              <a:rPr lang="zh-CN" altLang="en-US" sz="1600" dirty="0"/>
              <a:t>协助产品负责人组织讨论和确定融合需求的产品业务实现方案以及</a:t>
            </a:r>
            <a:r>
              <a:rPr lang="en-US" altLang="zh-CN" sz="1600" dirty="0"/>
              <a:t>UI</a:t>
            </a:r>
            <a:r>
              <a:rPr lang="zh-CN" altLang="en-US" sz="1600" dirty="0"/>
              <a:t>和交互设计方案。</a:t>
            </a:r>
          </a:p>
          <a:p>
            <a:pPr marL="285750" indent="-285750" fontAlgn="ctr">
              <a:buFont typeface="Arial" panose="020B0604020202020204" pitchFamily="34" charset="0"/>
              <a:buChar char="•"/>
              <a:defRPr/>
            </a:pPr>
            <a:r>
              <a:rPr lang="zh-CN" altLang="en-US" sz="1600" dirty="0"/>
              <a:t>协助产</a:t>
            </a:r>
            <a:r>
              <a:rPr lang="zh-CN" altLang="en-US" sz="1600" dirty="0" smtClean="0"/>
              <a:t>品</a:t>
            </a:r>
            <a:r>
              <a:rPr lang="zh-CN" altLang="en-US" sz="1600" dirty="0"/>
              <a:t>负</a:t>
            </a:r>
            <a:r>
              <a:rPr lang="zh-CN" altLang="en-US" sz="1600" dirty="0" smtClean="0"/>
              <a:t>责人</a:t>
            </a:r>
            <a:r>
              <a:rPr lang="zh-CN" altLang="en-US" sz="1600" dirty="0"/>
              <a:t>开展融合需求的冲</a:t>
            </a:r>
            <a:r>
              <a:rPr lang="zh-CN" altLang="en-US" sz="1600" dirty="0" smtClean="0"/>
              <a:t>刺工</a:t>
            </a:r>
            <a:r>
              <a:rPr lang="zh-CN" altLang="en-US" sz="1600" dirty="0"/>
              <a:t>作，例如参</a:t>
            </a:r>
            <a:r>
              <a:rPr lang="zh-CN" altLang="en-US" sz="1600" dirty="0" smtClean="0"/>
              <a:t>与冲刺计</a:t>
            </a:r>
            <a:r>
              <a:rPr lang="zh-CN" altLang="en-US" sz="1600" dirty="0"/>
              <a:t>划会议、澄清需求。</a:t>
            </a:r>
          </a:p>
        </p:txBody>
      </p:sp>
    </p:spTree>
    <p:extLst>
      <p:ext uri="{BB962C8B-B14F-4D97-AF65-F5344CB8AC3E}">
        <p14:creationId xmlns:p14="http://schemas.microsoft.com/office/powerpoint/2010/main" val="4003327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SCRUM MASTER</a:t>
            </a:r>
            <a:r>
              <a:rPr lang="zh-CN" altLang="en-US" smtClean="0"/>
              <a:t>的职责</a:t>
            </a:r>
            <a:endParaRPr lang="en-US" altLang="en-US" smtClean="0"/>
          </a:p>
        </p:txBody>
      </p:sp>
      <p:sp>
        <p:nvSpPr>
          <p:cNvPr id="3" name="Content Placeholder 2"/>
          <p:cNvSpPr>
            <a:spLocks noGrp="1"/>
          </p:cNvSpPr>
          <p:nvPr>
            <p:ph idx="1"/>
          </p:nvPr>
        </p:nvSpPr>
        <p:spPr>
          <a:xfrm>
            <a:off x="457200" y="1270000"/>
            <a:ext cx="8229600" cy="5089525"/>
          </a:xfrm>
        </p:spPr>
        <p:txBody>
          <a:bodyPr/>
          <a:lstStyle/>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团队的</a:t>
            </a:r>
            <a:r>
              <a:rPr kumimoji="0" lang="en-US" altLang="zh-CN" sz="2000" dirty="0">
                <a:solidFill>
                  <a:prstClr val="black"/>
                </a:solidFill>
                <a:latin typeface="Arial" charset="0"/>
                <a:ea typeface="宋体" charset="-122"/>
              </a:rPr>
              <a:t>SCRUM</a:t>
            </a:r>
            <a:r>
              <a:rPr kumimoji="0" lang="zh-CN" altLang="en-US" sz="2000" dirty="0">
                <a:solidFill>
                  <a:prstClr val="black"/>
                </a:solidFill>
                <a:latin typeface="Arial" charset="0"/>
                <a:ea typeface="宋体" charset="-122"/>
              </a:rPr>
              <a:t>教练，确保产品经理和团队按照敏捷的原则和实践开展工作。</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协调团队的各种会议、活动，对流程负责。</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帮助团队发现问题、解决障碍（团队无法独立解决的障碍）。</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促进团队的良性协作。</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作为接口人，管理团队之间的依赖，屏蔽对团队的干扰。</a:t>
            </a: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关注团队，确保他们工作</a:t>
            </a:r>
            <a:r>
              <a:rPr kumimoji="0" lang="zh-CN" altLang="en-US" sz="2000" dirty="0" smtClean="0">
                <a:solidFill>
                  <a:prstClr val="black"/>
                </a:solidFill>
                <a:latin typeface="Arial" charset="0"/>
                <a:ea typeface="宋体" charset="-122"/>
              </a:rPr>
              <a:t>在冲刺的</a:t>
            </a:r>
            <a:r>
              <a:rPr kumimoji="0" lang="zh-CN" altLang="en-US" sz="2000" dirty="0">
                <a:solidFill>
                  <a:prstClr val="black"/>
                </a:solidFill>
                <a:latin typeface="Arial" charset="0"/>
                <a:ea typeface="宋体" charset="-122"/>
              </a:rPr>
              <a:t>目标上。</a:t>
            </a:r>
            <a:endParaRPr kumimoji="0" lang="en-US" altLang="zh-CN" sz="2000" dirty="0">
              <a:solidFill>
                <a:prstClr val="black"/>
              </a:solidFill>
              <a:latin typeface="Arial" charset="0"/>
              <a:ea typeface="宋体" charset="-122"/>
            </a:endParaRPr>
          </a:p>
          <a:p>
            <a:pPr marL="0" indent="0" defTabSz="914400" eaLnBrk="1" hangingPunct="1">
              <a:lnSpc>
                <a:spcPct val="100000"/>
              </a:lnSpc>
              <a:spcBef>
                <a:spcPct val="0"/>
              </a:spcBef>
              <a:defRPr/>
            </a:pPr>
            <a:endParaRPr kumimoji="0" lang="en-US" altLang="zh-CN" sz="2000" dirty="0">
              <a:solidFill>
                <a:prstClr val="black"/>
              </a:solidFill>
              <a:latin typeface="Arial" charset="0"/>
              <a:ea typeface="宋体" charset="-122"/>
            </a:endParaRPr>
          </a:p>
          <a:p>
            <a:pPr marL="0" indent="0" defTabSz="914400" eaLnBrk="1" hangingPunct="1">
              <a:lnSpc>
                <a:spcPct val="100000"/>
              </a:lnSpc>
              <a:spcBef>
                <a:spcPct val="0"/>
              </a:spcBef>
              <a:defRPr/>
            </a:pPr>
            <a:r>
              <a:rPr kumimoji="0" lang="zh-CN" altLang="en-US" sz="2000" dirty="0">
                <a:solidFill>
                  <a:prstClr val="black"/>
                </a:solidFill>
                <a:latin typeface="Arial" charset="0"/>
                <a:ea typeface="宋体" charset="-122"/>
              </a:rPr>
              <a:t>说明：这里的“团队”包括</a:t>
            </a:r>
            <a:r>
              <a:rPr kumimoji="0" lang="en-US" altLang="zh-CN" sz="2000" dirty="0">
                <a:solidFill>
                  <a:prstClr val="black"/>
                </a:solidFill>
                <a:latin typeface="Arial" charset="0"/>
                <a:ea typeface="宋体" charset="-122"/>
              </a:rPr>
              <a:t>PO</a:t>
            </a:r>
            <a:r>
              <a:rPr kumimoji="0" lang="zh-CN" altLang="en-US" sz="2000" dirty="0">
                <a:solidFill>
                  <a:prstClr val="black"/>
                </a:solidFill>
                <a:latin typeface="Arial" charset="0"/>
                <a:ea typeface="宋体" charset="-122"/>
              </a:rPr>
              <a:t>、</a:t>
            </a:r>
            <a:r>
              <a:rPr kumimoji="0" lang="en-US" altLang="zh-CN" sz="2000" dirty="0">
                <a:solidFill>
                  <a:prstClr val="black"/>
                </a:solidFill>
                <a:latin typeface="Arial" charset="0"/>
                <a:ea typeface="宋体" charset="-122"/>
              </a:rPr>
              <a:t>SM</a:t>
            </a:r>
            <a:r>
              <a:rPr kumimoji="0" lang="zh-CN" altLang="en-US" sz="2000" dirty="0">
                <a:solidFill>
                  <a:prstClr val="black"/>
                </a:solidFill>
                <a:latin typeface="Arial" charset="0"/>
                <a:ea typeface="宋体" charset="-122"/>
              </a:rPr>
              <a:t>、开发团队。</a:t>
            </a:r>
          </a:p>
          <a:p>
            <a:pP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开发团队的职责</a:t>
            </a:r>
            <a:endParaRPr lang="en-US" altLang="en-US" smtClean="0"/>
          </a:p>
        </p:txBody>
      </p:sp>
      <p:sp>
        <p:nvSpPr>
          <p:cNvPr id="4" name="TextBox 3"/>
          <p:cNvSpPr txBox="1"/>
          <p:nvPr/>
        </p:nvSpPr>
        <p:spPr>
          <a:xfrm>
            <a:off x="312738" y="1249363"/>
            <a:ext cx="8640762" cy="1631950"/>
          </a:xfrm>
          <a:prstGeom prst="rect">
            <a:avLst/>
          </a:prstGeom>
          <a:noFill/>
          <a:ln>
            <a:solidFill>
              <a:schemeClr val="tx1"/>
            </a:solidFill>
          </a:ln>
        </p:spPr>
        <p:txBody>
          <a:bodyPr>
            <a:spAutoFit/>
          </a:bodyPr>
          <a:lstStyle/>
          <a:p>
            <a:pPr>
              <a:defRPr/>
            </a:pPr>
            <a:r>
              <a:rPr lang="zh-CN" altLang="en-US" sz="2000" dirty="0"/>
              <a:t>核心职责：</a:t>
            </a:r>
            <a:endParaRPr lang="en-US" altLang="zh-CN" sz="2000" dirty="0"/>
          </a:p>
          <a:p>
            <a:pPr marL="285750" indent="-285750">
              <a:buFont typeface="Arial" panose="020B0604020202020204" pitchFamily="34" charset="0"/>
              <a:buChar char="•"/>
              <a:defRPr/>
            </a:pPr>
            <a:r>
              <a:rPr lang="zh-CN" altLang="en-US" sz="2000" dirty="0"/>
              <a:t>承诺并完</a:t>
            </a:r>
            <a:r>
              <a:rPr lang="zh-CN" altLang="en-US" sz="2000" dirty="0" smtClean="0"/>
              <a:t>成冲刺的</a:t>
            </a:r>
            <a:r>
              <a:rPr lang="zh-CN" altLang="en-US" sz="2000" dirty="0"/>
              <a:t>目标。</a:t>
            </a:r>
            <a:endParaRPr lang="en-US" altLang="zh-CN" sz="2000" dirty="0"/>
          </a:p>
          <a:p>
            <a:pPr marL="285750" indent="-285750">
              <a:buFont typeface="Arial" panose="020B0604020202020204" pitchFamily="34" charset="0"/>
              <a:buChar char="•"/>
              <a:defRPr/>
            </a:pPr>
            <a:r>
              <a:rPr lang="zh-CN" altLang="en-US" sz="2000" dirty="0"/>
              <a:t>全权负</a:t>
            </a:r>
            <a:r>
              <a:rPr lang="zh-CN" altLang="en-US" sz="2000" dirty="0" smtClean="0"/>
              <a:t>责冲刺目</a:t>
            </a:r>
            <a:r>
              <a:rPr lang="zh-CN" altLang="en-US" sz="2000" dirty="0"/>
              <a:t>标的实现，包括工作任务的规划、技术方案的确定，确保符合交付质量要求。</a:t>
            </a:r>
            <a:endParaRPr lang="en-US" altLang="zh-CN" sz="2000" dirty="0"/>
          </a:p>
          <a:p>
            <a:pPr marL="285750" indent="-285750">
              <a:buFont typeface="Arial" panose="020B0604020202020204" pitchFamily="34" charset="0"/>
              <a:buChar char="•"/>
              <a:defRPr/>
            </a:pPr>
            <a:r>
              <a:rPr lang="zh-CN" altLang="en-US" sz="2000" dirty="0"/>
              <a:t>按照敏捷的原则和实践开展工作。</a:t>
            </a:r>
          </a:p>
        </p:txBody>
      </p:sp>
      <p:sp>
        <p:nvSpPr>
          <p:cNvPr id="5" name="TextBox 4"/>
          <p:cNvSpPr txBox="1"/>
          <p:nvPr/>
        </p:nvSpPr>
        <p:spPr>
          <a:xfrm>
            <a:off x="312738" y="3122613"/>
            <a:ext cx="8640762" cy="3170237"/>
          </a:xfrm>
          <a:prstGeom prst="rect">
            <a:avLst/>
          </a:prstGeom>
          <a:noFill/>
          <a:ln>
            <a:solidFill>
              <a:schemeClr val="tx1"/>
            </a:solidFill>
          </a:ln>
        </p:spPr>
        <p:txBody>
          <a:bodyPr>
            <a:spAutoFit/>
          </a:bodyPr>
          <a:lstStyle/>
          <a:p>
            <a:pPr>
              <a:defRPr/>
            </a:pPr>
            <a:r>
              <a:rPr lang="zh-CN" altLang="en-US" sz="2000" dirty="0"/>
              <a:t>关键活动：</a:t>
            </a:r>
            <a:endParaRPr lang="en-US" altLang="zh-CN" sz="2000" dirty="0"/>
          </a:p>
          <a:p>
            <a:pPr marL="285750" indent="-285750">
              <a:buFont typeface="Arial" panose="020B0604020202020204" pitchFamily="34" charset="0"/>
              <a:buChar char="•"/>
              <a:defRPr/>
            </a:pPr>
            <a:r>
              <a:rPr lang="zh-CN" altLang="en-US" sz="2000" dirty="0"/>
              <a:t>协助产品经理进行产</a:t>
            </a:r>
            <a:r>
              <a:rPr lang="zh-CN" altLang="en-US" sz="2000" dirty="0" smtClean="0"/>
              <a:t>品列表的</a:t>
            </a:r>
            <a:r>
              <a:rPr lang="zh-CN" altLang="en-US" sz="2000" dirty="0"/>
              <a:t>梳理、完成用户故事的估算。</a:t>
            </a:r>
            <a:endParaRPr lang="en-US" altLang="zh-CN" sz="2000" dirty="0"/>
          </a:p>
          <a:p>
            <a:pPr marL="285750" indent="-285750">
              <a:buFont typeface="Arial" panose="020B0604020202020204" pitchFamily="34" charset="0"/>
              <a:buChar char="•"/>
              <a:defRPr/>
            </a:pPr>
            <a:r>
              <a:rPr lang="zh-CN" altLang="en-US" sz="2000" dirty="0"/>
              <a:t>参</a:t>
            </a:r>
            <a:r>
              <a:rPr lang="zh-CN" altLang="en-US" sz="2000" dirty="0" smtClean="0"/>
              <a:t>加冲刺计</a:t>
            </a:r>
            <a:r>
              <a:rPr lang="zh-CN" altLang="en-US" sz="2000" dirty="0"/>
              <a:t>划会议，承诺达</a:t>
            </a:r>
            <a:r>
              <a:rPr lang="zh-CN" altLang="en-US" sz="2000" dirty="0" smtClean="0"/>
              <a:t>成冲刺目</a:t>
            </a:r>
            <a:r>
              <a:rPr lang="zh-CN" altLang="en-US" sz="2000" dirty="0"/>
              <a:t>标。</a:t>
            </a:r>
            <a:endParaRPr lang="en-US" altLang="zh-CN" sz="2000" dirty="0"/>
          </a:p>
          <a:p>
            <a:pPr marL="285750" indent="-285750">
              <a:buFont typeface="Arial" panose="020B0604020202020204" pitchFamily="34" charset="0"/>
              <a:buChar char="•"/>
              <a:defRPr/>
            </a:pPr>
            <a:r>
              <a:rPr lang="zh-CN" altLang="en-US" sz="2000" dirty="0"/>
              <a:t>专注</a:t>
            </a:r>
            <a:r>
              <a:rPr lang="zh-CN" altLang="en-US" sz="2000" dirty="0" smtClean="0"/>
              <a:t>于冲刺目</a:t>
            </a:r>
            <a:r>
              <a:rPr lang="zh-CN" altLang="en-US" sz="2000" dirty="0"/>
              <a:t>标的实现。</a:t>
            </a:r>
            <a:endParaRPr lang="en-US" altLang="zh-CN" sz="2000" dirty="0"/>
          </a:p>
          <a:p>
            <a:pPr marL="285750" indent="-285750">
              <a:buFont typeface="Arial" panose="020B0604020202020204" pitchFamily="34" charset="0"/>
              <a:buChar char="•"/>
              <a:defRPr/>
            </a:pPr>
            <a:r>
              <a:rPr lang="zh-CN" altLang="en-US" sz="2000" dirty="0"/>
              <a:t>召开每日例会，进行昨日回顾、当日计划（讨论和决定每个人当天的工作任务）、发现并记录问题。</a:t>
            </a:r>
            <a:endParaRPr lang="en-US" altLang="zh-CN" sz="2000" dirty="0"/>
          </a:p>
          <a:p>
            <a:pPr marL="285750" indent="-285750">
              <a:buFont typeface="Arial" panose="020B0604020202020204" pitchFamily="34" charset="0"/>
              <a:buChar char="•"/>
              <a:defRPr/>
            </a:pPr>
            <a:r>
              <a:rPr lang="zh-CN" altLang="en-US" sz="2000" dirty="0"/>
              <a:t>管理团队看板、跟踪团队进展。</a:t>
            </a:r>
          </a:p>
          <a:p>
            <a:pPr marL="285750" indent="-285750">
              <a:buFont typeface="Arial" panose="020B0604020202020204" pitchFamily="34" charset="0"/>
              <a:buChar char="•"/>
              <a:defRPr/>
            </a:pPr>
            <a:r>
              <a:rPr lang="zh-CN" altLang="en-US" sz="2000" dirty="0" smtClean="0"/>
              <a:t>冲刺结</a:t>
            </a:r>
            <a:r>
              <a:rPr lang="zh-CN" altLang="en-US" sz="2000" dirty="0"/>
              <a:t>束时，参</a:t>
            </a:r>
            <a:r>
              <a:rPr lang="zh-CN" altLang="en-US" sz="2000" dirty="0" smtClean="0"/>
              <a:t>加冲刺评</a:t>
            </a:r>
            <a:r>
              <a:rPr lang="zh-CN" altLang="en-US" sz="2000" dirty="0"/>
              <a:t>审会议，向产品经理和干系人演示工作成果。</a:t>
            </a:r>
            <a:endParaRPr lang="en-US" altLang="zh-CN" sz="2000" dirty="0"/>
          </a:p>
          <a:p>
            <a:pPr marL="285750" indent="-285750">
              <a:buFont typeface="Arial" panose="020B0604020202020204" pitchFamily="34" charset="0"/>
              <a:buChar char="•"/>
              <a:defRPr/>
            </a:pPr>
            <a:r>
              <a:rPr lang="zh-CN" altLang="en-US" sz="2000" dirty="0" smtClean="0"/>
              <a:t>冲刺结</a:t>
            </a:r>
            <a:r>
              <a:rPr lang="zh-CN" altLang="en-US" sz="2000" dirty="0"/>
              <a:t>束时，参</a:t>
            </a:r>
            <a:r>
              <a:rPr lang="zh-CN" altLang="en-US" sz="2000" dirty="0" smtClean="0"/>
              <a:t>加冲刺回</a:t>
            </a:r>
            <a:r>
              <a:rPr lang="zh-CN" altLang="en-US" sz="2000" dirty="0"/>
              <a:t>顾会议，识别问题并持续改进。</a:t>
            </a:r>
            <a:endParaRPr lang="en-US" altLang="zh-CN" sz="2000" dirty="0"/>
          </a:p>
          <a:p>
            <a:pPr marL="285750" indent="-285750">
              <a:buFont typeface="Arial" panose="020B0604020202020204" pitchFamily="34" charset="0"/>
              <a:buChar char="•"/>
              <a:defRPr/>
            </a:pPr>
            <a:r>
              <a:rPr lang="zh-CN" altLang="en-US" sz="2000" dirty="0"/>
              <a:t>建立和持续维护团队工作协议。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aphicFrame>
        <p:nvGraphicFramePr>
          <p:cNvPr id="5" name="Diagram 4"/>
          <p:cNvGraphicFramePr/>
          <p:nvPr/>
        </p:nvGraphicFramePr>
        <p:xfrm>
          <a:off x="2821254" y="2270650"/>
          <a:ext cx="3370539" cy="2170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161925"/>
            <a:ext cx="7137400"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远期目标 </a:t>
            </a:r>
            <a:r>
              <a:rPr lang="en-US" altLang="zh-CN" smtClean="0"/>
              <a:t>- </a:t>
            </a:r>
            <a:r>
              <a:rPr lang="zh-CN" altLang="en-US" smtClean="0"/>
              <a:t>构建特性团队</a:t>
            </a:r>
            <a:endParaRPr lang="en-US" altLang="en-US" smtClean="0"/>
          </a:p>
        </p:txBody>
      </p:sp>
      <p:sp>
        <p:nvSpPr>
          <p:cNvPr id="27651" name="TextBox 3"/>
          <p:cNvSpPr txBox="1">
            <a:spLocks noChangeArrowheads="1"/>
          </p:cNvSpPr>
          <p:nvPr/>
        </p:nvSpPr>
        <p:spPr bwMode="auto">
          <a:xfrm>
            <a:off x="250825" y="1046163"/>
            <a:ext cx="8353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b="1"/>
              <a:t>敏捷开发团队，理想的是端到端的特性团队。</a:t>
            </a:r>
          </a:p>
        </p:txBody>
      </p:sp>
      <p:sp>
        <p:nvSpPr>
          <p:cNvPr id="5" name="TextBox 4"/>
          <p:cNvSpPr txBox="1"/>
          <p:nvPr/>
        </p:nvSpPr>
        <p:spPr>
          <a:xfrm>
            <a:off x="323850" y="1622425"/>
            <a:ext cx="3887788" cy="5016500"/>
          </a:xfrm>
          <a:prstGeom prst="rect">
            <a:avLst/>
          </a:prstGeom>
          <a:noFill/>
          <a:ln>
            <a:solidFill>
              <a:schemeClr val="tx1"/>
            </a:solidFill>
          </a:ln>
        </p:spPr>
        <p:txBody>
          <a:bodyPr/>
          <a:lstStyle/>
          <a:p>
            <a:pPr>
              <a:defRPr/>
            </a:pPr>
            <a:r>
              <a:rPr lang="zh-CN" altLang="en-US" sz="1600" dirty="0"/>
              <a:t>组件团队的特征：</a:t>
            </a:r>
            <a:endParaRPr lang="en-US" altLang="zh-CN" sz="1600" dirty="0"/>
          </a:p>
          <a:p>
            <a:pPr marL="285750" indent="-285750">
              <a:buFont typeface="Arial" panose="020B0604020202020204" pitchFamily="34" charset="0"/>
              <a:buChar char="•"/>
              <a:defRPr/>
            </a:pPr>
            <a:r>
              <a:rPr lang="zh-CN" altLang="en-US" sz="1600" dirty="0"/>
              <a:t>按照系统架构的模块或者分层，组建团队。</a:t>
            </a:r>
          </a:p>
          <a:p>
            <a:pPr marL="285750" indent="-285750">
              <a:buFont typeface="Arial" panose="020B0604020202020204" pitchFamily="34" charset="0"/>
              <a:buChar char="•"/>
              <a:defRPr/>
            </a:pPr>
            <a:r>
              <a:rPr lang="zh-CN" altLang="en-US" sz="1600" dirty="0"/>
              <a:t>每个团队专注于他们负责的组件模块，知识传递比较简单。</a:t>
            </a:r>
            <a:endParaRPr lang="en-US" altLang="zh-CN" sz="1600" dirty="0"/>
          </a:p>
          <a:p>
            <a:pPr>
              <a:defRPr/>
            </a:pPr>
            <a:endParaRPr lang="en-US" altLang="zh-CN" sz="1600" dirty="0"/>
          </a:p>
          <a:p>
            <a:pPr>
              <a:defRPr/>
            </a:pPr>
            <a:endParaRPr lang="en-US" altLang="zh-CN" sz="1600" dirty="0"/>
          </a:p>
          <a:p>
            <a:pPr>
              <a:defRPr/>
            </a:pPr>
            <a:endParaRPr lang="en-US" altLang="zh-CN" sz="1600" dirty="0"/>
          </a:p>
          <a:p>
            <a:pPr>
              <a:defRPr/>
            </a:pPr>
            <a:r>
              <a:rPr lang="zh-CN" altLang="en-US" sz="1600" dirty="0"/>
              <a:t>组件团队的问题：</a:t>
            </a:r>
            <a:endParaRPr lang="en-US" altLang="zh-CN" sz="1600" dirty="0"/>
          </a:p>
          <a:p>
            <a:pPr marL="285750" indent="-285750">
              <a:buFont typeface="Arial" panose="020B0604020202020204" pitchFamily="34" charset="0"/>
              <a:buChar char="•"/>
              <a:defRPr/>
            </a:pPr>
            <a:r>
              <a:rPr lang="zh-CN" altLang="en-US" sz="1600" dirty="0"/>
              <a:t>存在产品集成过程，延迟价值交付。</a:t>
            </a:r>
            <a:endParaRPr lang="en-US" altLang="zh-CN" sz="1600" dirty="0"/>
          </a:p>
          <a:p>
            <a:pPr marL="285750" indent="-285750">
              <a:buFont typeface="Arial" panose="020B0604020202020204" pitchFamily="34" charset="0"/>
              <a:buChar char="•"/>
              <a:defRPr/>
            </a:pPr>
            <a:r>
              <a:rPr lang="zh-CN" altLang="en-US" sz="1600" dirty="0" smtClean="0"/>
              <a:t>冲刺结</a:t>
            </a:r>
            <a:r>
              <a:rPr lang="zh-CN" altLang="en-US" sz="1600" dirty="0"/>
              <a:t>束的时，无法提交可交付的增量产品功能。</a:t>
            </a:r>
            <a:endParaRPr lang="en-US" altLang="zh-CN" sz="1600" dirty="0"/>
          </a:p>
          <a:p>
            <a:pPr marL="285750" indent="-285750">
              <a:buFont typeface="Arial" panose="020B0604020202020204" pitchFamily="34" charset="0"/>
              <a:buChar char="•"/>
              <a:defRPr/>
            </a:pPr>
            <a:r>
              <a:rPr lang="zh-CN" altLang="en-US" sz="1600" dirty="0"/>
              <a:t>跨团队间的协调和依赖管理困难。</a:t>
            </a:r>
          </a:p>
          <a:p>
            <a:pPr marL="285750" indent="-285750">
              <a:buFont typeface="Arial" panose="020B0604020202020204" pitchFamily="34" charset="0"/>
              <a:buChar char="•"/>
              <a:defRPr/>
            </a:pPr>
            <a:r>
              <a:rPr lang="zh-CN" altLang="en-US" sz="1600" dirty="0"/>
              <a:t>由于各层次需求量的不同，很容易产生等待。</a:t>
            </a:r>
          </a:p>
          <a:p>
            <a:pPr marL="285750" indent="-285750">
              <a:buFont typeface="Arial" panose="020B0604020202020204" pitchFamily="34" charset="0"/>
              <a:buChar char="•"/>
              <a:defRPr/>
            </a:pPr>
            <a:r>
              <a:rPr lang="zh-CN" altLang="en-US" sz="1600" dirty="0"/>
              <a:t>只专注于负责的组件，容易产生低价值的交付。</a:t>
            </a:r>
          </a:p>
          <a:p>
            <a:pPr marL="285750" indent="-285750">
              <a:buFont typeface="Arial" panose="020B0604020202020204" pitchFamily="34" charset="0"/>
              <a:buChar char="•"/>
              <a:defRPr/>
            </a:pPr>
            <a:r>
              <a:rPr lang="zh-CN" altLang="en-US" sz="1600" dirty="0"/>
              <a:t>由于职责单一，限制了学习，使得专业更加单一化。</a:t>
            </a:r>
          </a:p>
        </p:txBody>
      </p:sp>
      <p:sp>
        <p:nvSpPr>
          <p:cNvPr id="6" name="TextBox 5"/>
          <p:cNvSpPr txBox="1"/>
          <p:nvPr/>
        </p:nvSpPr>
        <p:spPr>
          <a:xfrm>
            <a:off x="4716463" y="1622425"/>
            <a:ext cx="3887787" cy="5016500"/>
          </a:xfrm>
          <a:prstGeom prst="rect">
            <a:avLst/>
          </a:prstGeom>
          <a:noFill/>
          <a:ln>
            <a:solidFill>
              <a:schemeClr val="tx1"/>
            </a:solidFill>
          </a:ln>
        </p:spPr>
        <p:txBody>
          <a:bodyPr/>
          <a:lstStyle/>
          <a:p>
            <a:pPr>
              <a:defRPr/>
            </a:pPr>
            <a:r>
              <a:rPr lang="zh-CN" altLang="en-US" sz="1600" dirty="0"/>
              <a:t>特性团队的特征：</a:t>
            </a:r>
            <a:endParaRPr lang="en-US" altLang="zh-CN" sz="1600" dirty="0"/>
          </a:p>
          <a:p>
            <a:pPr marL="285750" indent="-285750">
              <a:buFont typeface="Arial" panose="020B0604020202020204" pitchFamily="34" charset="0"/>
              <a:buChar char="•"/>
              <a:defRPr/>
            </a:pPr>
            <a:r>
              <a:rPr lang="zh-CN" altLang="en-US" sz="1600" dirty="0"/>
              <a:t>长期稳定的团队，逐个端到端完成用户特性</a:t>
            </a:r>
          </a:p>
          <a:p>
            <a:pPr marL="285750" indent="-285750">
              <a:buFont typeface="Arial" panose="020B0604020202020204" pitchFamily="34" charset="0"/>
              <a:buChar char="•"/>
              <a:defRPr/>
            </a:pPr>
            <a:r>
              <a:rPr lang="zh-CN" altLang="en-US" sz="1600" dirty="0"/>
              <a:t>以用户为中心的特性驱动</a:t>
            </a:r>
          </a:p>
          <a:p>
            <a:pPr marL="285750" indent="-285750">
              <a:buFont typeface="Arial" panose="020B0604020202020204" pitchFamily="34" charset="0"/>
              <a:buChar char="•"/>
              <a:defRPr/>
            </a:pPr>
            <a:r>
              <a:rPr lang="zh-CN" altLang="en-US" sz="1600" dirty="0"/>
              <a:t>跨职能、完整团队</a:t>
            </a:r>
          </a:p>
          <a:p>
            <a:pPr marL="285750" indent="-285750">
              <a:buFont typeface="Arial" panose="020B0604020202020204" pitchFamily="34" charset="0"/>
              <a:buChar char="•"/>
              <a:defRPr/>
            </a:pPr>
            <a:r>
              <a:rPr lang="zh-CN" altLang="en-US" sz="1600" dirty="0"/>
              <a:t>共享代码库，统一的持续集成</a:t>
            </a:r>
          </a:p>
          <a:p>
            <a:pPr marL="285750" indent="-285750">
              <a:buFont typeface="Arial" panose="020B0604020202020204" pitchFamily="34" charset="0"/>
              <a:buChar char="•"/>
              <a:defRPr/>
            </a:pPr>
            <a:r>
              <a:rPr lang="zh-CN" altLang="en-US" sz="1600" dirty="0"/>
              <a:t>拥有通用型专家</a:t>
            </a:r>
            <a:endParaRPr lang="en-US" altLang="zh-CN" sz="1600" dirty="0"/>
          </a:p>
          <a:p>
            <a:pPr>
              <a:defRPr/>
            </a:pPr>
            <a:endParaRPr lang="en-US" altLang="zh-CN" sz="1600" dirty="0"/>
          </a:p>
          <a:p>
            <a:pPr>
              <a:defRPr/>
            </a:pPr>
            <a:r>
              <a:rPr lang="zh-CN" altLang="en-US" sz="1600" dirty="0"/>
              <a:t>特性团队的好处：</a:t>
            </a:r>
            <a:endParaRPr lang="en-US" altLang="zh-CN" sz="1600" dirty="0"/>
          </a:p>
          <a:p>
            <a:pPr marL="285750" indent="-285750">
              <a:buFont typeface="Arial" panose="020B0604020202020204" pitchFamily="34" charset="0"/>
              <a:buChar char="•"/>
              <a:defRPr/>
            </a:pPr>
            <a:r>
              <a:rPr lang="zh-CN" altLang="en-US" sz="1600" dirty="0"/>
              <a:t>团队内可以做到端到端，所以减少了等待，周期加快。</a:t>
            </a:r>
          </a:p>
          <a:p>
            <a:pPr marL="285750" indent="-285750">
              <a:buFont typeface="Arial" panose="020B0604020202020204" pitchFamily="34" charset="0"/>
              <a:buChar char="•"/>
              <a:defRPr/>
            </a:pPr>
            <a:r>
              <a:rPr lang="zh-CN" altLang="en-US" sz="1600" dirty="0"/>
              <a:t>比较容易在一</a:t>
            </a:r>
            <a:r>
              <a:rPr lang="zh-CN" altLang="en-US" sz="1600" dirty="0" smtClean="0"/>
              <a:t>个冲刺中</a:t>
            </a:r>
            <a:r>
              <a:rPr lang="zh-CN" altLang="en-US" sz="1600" dirty="0"/>
              <a:t>交付可用的产品增量。</a:t>
            </a:r>
          </a:p>
          <a:p>
            <a:pPr marL="285750" indent="-285750">
              <a:buFont typeface="Arial" panose="020B0604020202020204" pitchFamily="34" charset="0"/>
              <a:buChar char="•"/>
              <a:defRPr/>
            </a:pPr>
            <a:r>
              <a:rPr lang="zh-CN" altLang="en-US" sz="1600" dirty="0"/>
              <a:t>减少了团队之间依赖，计划会更容易。</a:t>
            </a:r>
          </a:p>
          <a:p>
            <a:pPr marL="285750" indent="-285750">
              <a:buFont typeface="Arial" panose="020B0604020202020204" pitchFamily="34" charset="0"/>
              <a:buChar char="•"/>
              <a:defRPr/>
            </a:pPr>
            <a:r>
              <a:rPr lang="zh-CN" altLang="en-US" sz="1600" dirty="0"/>
              <a:t>责任范围的扩大，各种不同领域的专家在一个团队，增加了个人学习和团队学习的机会。</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457200" y="161925"/>
            <a:ext cx="6788331"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近</a:t>
            </a:r>
            <a:r>
              <a:rPr lang="zh-CN" altLang="en-US" dirty="0" smtClean="0"/>
              <a:t>期目标 </a:t>
            </a:r>
            <a:r>
              <a:rPr lang="en-US" altLang="zh-CN" dirty="0" smtClean="0"/>
              <a:t>- </a:t>
            </a:r>
            <a:r>
              <a:rPr lang="zh-CN" altLang="en-US" dirty="0" smtClean="0"/>
              <a:t>开发团队自组织管理</a:t>
            </a:r>
            <a:endParaRPr lang="en-US" altLang="en-US" dirty="0" smtClean="0"/>
          </a:p>
        </p:txBody>
      </p:sp>
      <p:sp>
        <p:nvSpPr>
          <p:cNvPr id="4" name="TextBox 3"/>
          <p:cNvSpPr txBox="1"/>
          <p:nvPr/>
        </p:nvSpPr>
        <p:spPr>
          <a:xfrm>
            <a:off x="457200" y="1052513"/>
            <a:ext cx="3960813" cy="2520950"/>
          </a:xfrm>
          <a:prstGeom prst="rect">
            <a:avLst/>
          </a:prstGeom>
          <a:noFill/>
          <a:ln>
            <a:solidFill>
              <a:schemeClr val="tx1"/>
            </a:solidFill>
          </a:ln>
        </p:spPr>
        <p:txBody>
          <a:bodyPr/>
          <a:lstStyle/>
          <a:p>
            <a:pPr algn="ctr">
              <a:defRPr/>
            </a:pPr>
            <a:r>
              <a:rPr lang="zh-CN" altLang="en-US" b="1" dirty="0"/>
              <a:t>自组织是什么？</a:t>
            </a:r>
            <a:endParaRPr lang="en-US" altLang="zh-CN" b="1" dirty="0"/>
          </a:p>
          <a:p>
            <a:pPr marL="285750" indent="-285750">
              <a:buFont typeface="Arial" panose="020B0604020202020204" pitchFamily="34" charset="0"/>
              <a:buChar char="•"/>
              <a:defRPr/>
            </a:pPr>
            <a:r>
              <a:rPr lang="zh-CN" altLang="en-US" dirty="0"/>
              <a:t>团队决定谁做什么，即任务的分配。</a:t>
            </a:r>
          </a:p>
          <a:p>
            <a:pPr marL="285750" indent="-285750">
              <a:buFont typeface="Arial" panose="020B0604020202020204" pitchFamily="34" charset="0"/>
              <a:buChar char="•"/>
              <a:defRPr/>
            </a:pPr>
            <a:r>
              <a:rPr lang="zh-CN" altLang="en-US" dirty="0"/>
              <a:t>团队决定如何做，如何实现目标，即团队做技术决策。</a:t>
            </a:r>
          </a:p>
          <a:p>
            <a:pPr marL="285750" indent="-285750">
              <a:buFont typeface="Arial" panose="020B0604020202020204" pitchFamily="34" charset="0"/>
              <a:buChar char="•"/>
              <a:defRPr/>
            </a:pPr>
            <a:r>
              <a:rPr lang="zh-CN" altLang="en-US" dirty="0"/>
              <a:t>团队需要在确保目标的前提下，制定团队内的行为准则，及工作协议。</a:t>
            </a:r>
          </a:p>
        </p:txBody>
      </p:sp>
      <p:sp>
        <p:nvSpPr>
          <p:cNvPr id="5" name="TextBox 4"/>
          <p:cNvSpPr txBox="1"/>
          <p:nvPr/>
        </p:nvSpPr>
        <p:spPr>
          <a:xfrm>
            <a:off x="4570413" y="1052513"/>
            <a:ext cx="3960812" cy="2520950"/>
          </a:xfrm>
          <a:prstGeom prst="rect">
            <a:avLst/>
          </a:prstGeom>
          <a:noFill/>
          <a:ln>
            <a:solidFill>
              <a:schemeClr val="tx1"/>
            </a:solidFill>
          </a:ln>
        </p:spPr>
        <p:txBody>
          <a:bodyPr/>
          <a:lstStyle/>
          <a:p>
            <a:pPr algn="ctr">
              <a:defRPr/>
            </a:pPr>
            <a:r>
              <a:rPr lang="zh-CN" altLang="en-US" b="1" dirty="0"/>
              <a:t>自组织不是什么？</a:t>
            </a:r>
            <a:endParaRPr lang="en-US" altLang="zh-CN" b="1" dirty="0"/>
          </a:p>
          <a:p>
            <a:pPr marL="285750" indent="-285750">
              <a:buFont typeface="Arial" panose="020B0604020202020204" pitchFamily="34" charset="0"/>
              <a:buChar char="•"/>
              <a:defRPr/>
            </a:pPr>
            <a:r>
              <a:rPr lang="zh-CN" altLang="en-US" dirty="0"/>
              <a:t>团队自己决定目标是什么</a:t>
            </a:r>
          </a:p>
          <a:p>
            <a:pPr marL="285750" indent="-285750">
              <a:buFont typeface="Arial" panose="020B0604020202020204" pitchFamily="34" charset="0"/>
              <a:buChar char="•"/>
              <a:defRPr/>
            </a:pPr>
            <a:r>
              <a:rPr lang="zh-CN" altLang="en-US" dirty="0"/>
              <a:t>团队自己决定谁进入团队（但团队可以建议）</a:t>
            </a:r>
          </a:p>
          <a:p>
            <a:pPr marL="285750" indent="-285750">
              <a:buFont typeface="Arial" panose="020B0604020202020204" pitchFamily="34" charset="0"/>
              <a:buChar char="•"/>
              <a:defRPr/>
            </a:pPr>
            <a:r>
              <a:rPr lang="zh-CN" altLang="en-US" dirty="0"/>
              <a:t>团队自己设计团队结构</a:t>
            </a:r>
          </a:p>
          <a:p>
            <a:pPr marL="285750" indent="-285750">
              <a:buFont typeface="Arial" panose="020B0604020202020204" pitchFamily="34" charset="0"/>
              <a:buChar char="•"/>
              <a:defRPr/>
            </a:pPr>
            <a:r>
              <a:rPr lang="zh-CN" altLang="en-US" dirty="0"/>
              <a:t>团队自己决定是否遵循公司的流程、规章制度（但是团队可以向公司及领导提出建议）</a:t>
            </a:r>
          </a:p>
        </p:txBody>
      </p:sp>
      <p:sp>
        <p:nvSpPr>
          <p:cNvPr id="6" name="TextBox 5"/>
          <p:cNvSpPr txBox="1"/>
          <p:nvPr/>
        </p:nvSpPr>
        <p:spPr>
          <a:xfrm>
            <a:off x="457200" y="3789363"/>
            <a:ext cx="8074025" cy="2862262"/>
          </a:xfrm>
          <a:prstGeom prst="rect">
            <a:avLst/>
          </a:prstGeom>
          <a:noFill/>
          <a:ln>
            <a:solidFill>
              <a:schemeClr val="tx1"/>
            </a:solidFill>
          </a:ln>
        </p:spPr>
        <p:txBody>
          <a:bodyPr>
            <a:spAutoFit/>
          </a:bodyPr>
          <a:lstStyle/>
          <a:p>
            <a:pPr algn="ctr">
              <a:defRPr/>
            </a:pPr>
            <a:r>
              <a:rPr lang="zh-CN" altLang="en-US" b="1" dirty="0"/>
              <a:t>自组织的前提</a:t>
            </a:r>
            <a:endParaRPr lang="en-US" altLang="zh-CN" b="1" dirty="0"/>
          </a:p>
          <a:p>
            <a:pPr marL="285750" indent="-285750">
              <a:buFont typeface="Arial" panose="020B0604020202020204" pitchFamily="34" charset="0"/>
              <a:buChar char="•"/>
              <a:defRPr/>
            </a:pPr>
            <a:r>
              <a:rPr lang="zh-CN" altLang="en-US" dirty="0"/>
              <a:t>对团队的要求：</a:t>
            </a:r>
            <a:endParaRPr lang="en-US" altLang="zh-CN" dirty="0"/>
          </a:p>
          <a:p>
            <a:pPr marL="742950" lvl="1" indent="-285750">
              <a:buFont typeface="Arial" panose="020B0604020202020204" pitchFamily="34" charset="0"/>
              <a:buChar char="•"/>
              <a:defRPr/>
            </a:pPr>
            <a:r>
              <a:rPr lang="zh-CN" altLang="en-US" dirty="0"/>
              <a:t>承诺达</a:t>
            </a:r>
            <a:r>
              <a:rPr lang="zh-CN" altLang="en-US" dirty="0" smtClean="0"/>
              <a:t>成冲刺目</a:t>
            </a:r>
            <a:r>
              <a:rPr lang="zh-CN" altLang="en-US" dirty="0"/>
              <a:t>标。</a:t>
            </a:r>
            <a:endParaRPr lang="en-US" altLang="zh-CN" dirty="0"/>
          </a:p>
          <a:p>
            <a:pPr marL="742950" lvl="1" indent="-285750">
              <a:buFont typeface="Arial" panose="020B0604020202020204" pitchFamily="34" charset="0"/>
              <a:buChar char="•"/>
              <a:defRPr/>
            </a:pPr>
            <a:r>
              <a:rPr lang="zh-CN" altLang="en-US" dirty="0"/>
              <a:t>保持过程的透明性。</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对管理层的要求：</a:t>
            </a:r>
            <a:endParaRPr lang="en-US" altLang="zh-CN" dirty="0"/>
          </a:p>
          <a:p>
            <a:pPr marL="742950" lvl="1" indent="-285750">
              <a:buFont typeface="Arial" panose="020B0604020202020204" pitchFamily="34" charset="0"/>
              <a:buChar char="•"/>
              <a:defRPr/>
            </a:pPr>
            <a:r>
              <a:rPr lang="zh-CN" altLang="en-US" dirty="0"/>
              <a:t>建立团队满意的工作条件、氛围和环境。</a:t>
            </a:r>
            <a:endParaRPr lang="en-US" altLang="zh-CN" dirty="0"/>
          </a:p>
          <a:p>
            <a:pPr marL="742950" lvl="1" indent="-285750">
              <a:buFont typeface="Arial" panose="020B0604020202020204" pitchFamily="34" charset="0"/>
              <a:buChar char="•"/>
              <a:defRPr/>
            </a:pPr>
            <a:r>
              <a:rPr lang="zh-CN" altLang="en-US" dirty="0"/>
              <a:t>明确团队的目标。</a:t>
            </a:r>
            <a:endParaRPr lang="en-US" altLang="zh-CN" dirty="0"/>
          </a:p>
          <a:p>
            <a:pPr marL="742950" lvl="1" indent="-285750">
              <a:buFont typeface="Arial" panose="020B0604020202020204" pitchFamily="34" charset="0"/>
              <a:buChar char="•"/>
              <a:defRPr/>
            </a:pPr>
            <a:r>
              <a:rPr lang="zh-CN" altLang="en-US" dirty="0"/>
              <a:t>通过引导方式给出指导思路，帮助团队向正确的方向前进。</a:t>
            </a:r>
          </a:p>
          <a:p>
            <a:pPr marL="742950" lvl="1" indent="-285750">
              <a:buFont typeface="Arial" panose="020B0604020202020204" pitchFamily="34" charset="0"/>
              <a:buChar char="•"/>
              <a:defRPr/>
            </a:pPr>
            <a:r>
              <a:rPr lang="zh-CN" altLang="en-US" dirty="0"/>
              <a:t>授权团队自行决</a:t>
            </a:r>
            <a:r>
              <a:rPr lang="zh-CN" altLang="en-US" dirty="0" smtClean="0"/>
              <a:t>定冲刺内</a:t>
            </a:r>
            <a:r>
              <a:rPr lang="zh-CN" altLang="en-US" dirty="0"/>
              <a:t>的工作任务安排及技术实现方案。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457200" y="161925"/>
            <a:ext cx="5613400"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组织级的管理信息透明化要求</a:t>
            </a:r>
            <a:endParaRPr lang="en-US" altLang="en-US" smtClean="0"/>
          </a:p>
        </p:txBody>
      </p:sp>
      <p:sp>
        <p:nvSpPr>
          <p:cNvPr id="3" name="Content Placeholder 2"/>
          <p:cNvSpPr>
            <a:spLocks noGrp="1"/>
          </p:cNvSpPr>
          <p:nvPr>
            <p:ph idx="1"/>
          </p:nvPr>
        </p:nvSpPr>
        <p:spPr>
          <a:xfrm>
            <a:off x="457200" y="1270000"/>
            <a:ext cx="8229600" cy="5089525"/>
          </a:xfrm>
        </p:spPr>
        <p:txBody>
          <a:bodyPr/>
          <a:lstStyle/>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对团队的信息透明化要求：</a:t>
            </a:r>
            <a:endParaRPr kumimoji="0" lang="en-US" altLang="zh-CN" sz="2000" dirty="0">
              <a:solidFill>
                <a:prstClr val="black"/>
              </a:solidFill>
              <a:latin typeface="Arial" charset="0"/>
              <a:ea typeface="宋体" charset="-122"/>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产品</a:t>
            </a:r>
            <a:r>
              <a:rPr kumimoji="0" lang="zh-CN" altLang="en-US" sz="2000" dirty="0" smtClean="0">
                <a:solidFill>
                  <a:prstClr val="black"/>
                </a:solidFill>
                <a:latin typeface="Arial" charset="0"/>
              </a:rPr>
              <a:t>的冲刺和</a:t>
            </a:r>
            <a:r>
              <a:rPr kumimoji="0" lang="zh-CN" altLang="en-US" sz="2000" dirty="0">
                <a:solidFill>
                  <a:prstClr val="black"/>
                </a:solidFill>
                <a:latin typeface="Arial" charset="0"/>
              </a:rPr>
              <a:t>发布规划</a:t>
            </a:r>
            <a:endParaRPr kumimoji="0" lang="en-US" altLang="zh-CN" sz="2000" dirty="0">
              <a:solidFill>
                <a:prstClr val="black"/>
              </a:solidFill>
              <a:latin typeface="Arial" charset="0"/>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产品</a:t>
            </a:r>
            <a:r>
              <a:rPr kumimoji="0" lang="zh-CN" altLang="en-US" sz="2000" dirty="0" smtClean="0">
                <a:solidFill>
                  <a:prstClr val="black"/>
                </a:solidFill>
                <a:latin typeface="Arial" charset="0"/>
              </a:rPr>
              <a:t>的冲刺和</a:t>
            </a:r>
            <a:r>
              <a:rPr kumimoji="0" lang="zh-CN" altLang="en-US" sz="2000" dirty="0">
                <a:solidFill>
                  <a:prstClr val="black"/>
                </a:solidFill>
                <a:latin typeface="Arial" charset="0"/>
              </a:rPr>
              <a:t>发布进展</a:t>
            </a:r>
            <a:endParaRPr kumimoji="0" lang="en-US" altLang="zh-CN" sz="2000" dirty="0">
              <a:solidFill>
                <a:prstClr val="black"/>
              </a:solidFill>
              <a:latin typeface="Arial" charset="0"/>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会导致目标受阻的障碍</a:t>
            </a:r>
            <a:endParaRPr kumimoji="0" lang="en-US" altLang="zh-CN" sz="2000" dirty="0">
              <a:solidFill>
                <a:prstClr val="black"/>
              </a:solidFill>
              <a:latin typeface="Arial" charset="0"/>
            </a:endParaRPr>
          </a:p>
          <a:p>
            <a:pPr marL="285750" indent="-285750" defTabSz="914400" eaLnBrk="1" hangingPunct="1">
              <a:lnSpc>
                <a:spcPct val="100000"/>
              </a:lnSpc>
              <a:spcBef>
                <a:spcPct val="0"/>
              </a:spcBef>
              <a:buFont typeface="Arial" panose="020B0604020202020204" pitchFamily="34" charset="0"/>
              <a:buChar char="•"/>
              <a:defRPr/>
            </a:pPr>
            <a:endParaRPr kumimoji="0" lang="en-US" altLang="zh-CN" sz="2000" dirty="0">
              <a:solidFill>
                <a:prstClr val="black"/>
              </a:solidFill>
              <a:latin typeface="Arial" charset="0"/>
              <a:ea typeface="宋体" charset="-122"/>
            </a:endParaRP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对管理层的信息透明化要求：</a:t>
            </a:r>
            <a:endParaRPr kumimoji="0" lang="en-US" altLang="zh-CN" sz="2000" dirty="0">
              <a:solidFill>
                <a:prstClr val="black"/>
              </a:solidFill>
              <a:latin typeface="Arial" charset="0"/>
              <a:ea typeface="宋体" charset="-122"/>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组织愿景</a:t>
            </a:r>
            <a:endParaRPr kumimoji="0" lang="en-US" altLang="zh-CN" sz="2000" dirty="0">
              <a:solidFill>
                <a:prstClr val="black"/>
              </a:solidFill>
              <a:latin typeface="Arial" charset="0"/>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产品愿景</a:t>
            </a:r>
            <a:endParaRPr kumimoji="0" lang="en-US" altLang="zh-CN" sz="2000" dirty="0">
              <a:solidFill>
                <a:prstClr val="black"/>
              </a:solidFill>
              <a:latin typeface="Arial" charset="0"/>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产品的目标</a:t>
            </a:r>
            <a:endParaRPr kumimoji="0" lang="en-US" altLang="zh-CN" sz="2000" dirty="0">
              <a:solidFill>
                <a:prstClr val="black"/>
              </a:solidFill>
              <a:latin typeface="Arial" charset="0"/>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发布的目标</a:t>
            </a:r>
            <a:endParaRPr kumimoji="0" lang="en-US" altLang="zh-CN" sz="2000" dirty="0">
              <a:solidFill>
                <a:prstClr val="black"/>
              </a:solidFill>
              <a:latin typeface="Arial" charset="0"/>
            </a:endParaRPr>
          </a:p>
          <a:p>
            <a:pPr lvl="1" defTabSz="914400" eaLnBrk="1" hangingPunct="1">
              <a:spcBef>
                <a:spcPct val="0"/>
              </a:spcBef>
              <a:buFont typeface="Arial" panose="020B0604020202020204" pitchFamily="34" charset="0"/>
              <a:buChar char="•"/>
              <a:defRPr/>
            </a:pPr>
            <a:r>
              <a:rPr kumimoji="0" lang="zh-CN" altLang="en-US" sz="2000" dirty="0">
                <a:solidFill>
                  <a:prstClr val="black"/>
                </a:solidFill>
                <a:latin typeface="Arial" charset="0"/>
              </a:rPr>
              <a:t>考核机制</a:t>
            </a:r>
            <a:endParaRPr kumimoji="0" lang="en-US" altLang="zh-CN" sz="2000" dirty="0">
              <a:solidFill>
                <a:prstClr val="black"/>
              </a:solidFill>
              <a:latin typeface="Arial" charset="0"/>
            </a:endParaRPr>
          </a:p>
          <a:p>
            <a:pPr>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solidFill>
                  <a:schemeClr val="bg1"/>
                </a:solidFill>
              </a:rPr>
              <a:t>目录</a:t>
            </a:r>
          </a:p>
        </p:txBody>
      </p:sp>
      <p:sp>
        <p:nvSpPr>
          <p:cNvPr id="141" name="AutoShape 5"/>
          <p:cNvSpPr>
            <a:spLocks noChangeArrowheads="1"/>
          </p:cNvSpPr>
          <p:nvPr/>
        </p:nvSpPr>
        <p:spPr bwMode="ltGray">
          <a:xfrm rot="5400000">
            <a:off x="-2439988" y="15128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w="9525"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42" name="AutoShape 6"/>
          <p:cNvSpPr>
            <a:spLocks noChangeArrowheads="1"/>
          </p:cNvSpPr>
          <p:nvPr/>
        </p:nvSpPr>
        <p:spPr bwMode="ltGray">
          <a:xfrm rot="5400000" flipH="1">
            <a:off x="-2032793" y="19486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A8D02A">
                  <a:alpha val="36000"/>
                </a:srgbClr>
              </a:gs>
              <a:gs pos="100000">
                <a:srgbClr val="A8D02A">
                  <a:gamma/>
                  <a:tint val="0"/>
                  <a:invGamma/>
                </a:srgbClr>
              </a:gs>
            </a:gsLst>
            <a:lin ang="5400000" scaled="1"/>
          </a:gradFill>
          <a:ln w="0"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4341" name="AutoShape 8"/>
          <p:cNvSpPr>
            <a:spLocks noChangeArrowheads="1"/>
          </p:cNvSpPr>
          <p:nvPr/>
        </p:nvSpPr>
        <p:spPr bwMode="gray">
          <a:xfrm>
            <a:off x="1747838" y="1858963"/>
            <a:ext cx="4419600" cy="508000"/>
          </a:xfrm>
          <a:prstGeom prst="roundRect">
            <a:avLst>
              <a:gd name="adj" fmla="val 50000"/>
            </a:avLst>
          </a:prstGeom>
          <a:solidFill>
            <a:srgbClr val="92D050"/>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敏捷实施流程</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14342" name="Group 9"/>
          <p:cNvGrpSpPr>
            <a:grpSpLocks/>
          </p:cNvGrpSpPr>
          <p:nvPr/>
        </p:nvGrpSpPr>
        <p:grpSpPr bwMode="auto">
          <a:xfrm>
            <a:off x="1430338" y="1947863"/>
            <a:ext cx="381000" cy="381000"/>
            <a:chOff x="2078" y="1680"/>
            <a:chExt cx="1615" cy="1615"/>
          </a:xfrm>
        </p:grpSpPr>
        <p:sp>
          <p:nvSpPr>
            <p:cNvPr id="17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5" name="Oval 12"/>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6" name="Oval 13"/>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7" name="Oval 14"/>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8" name="Oval 15"/>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nvGrpSpPr>
          <p:cNvPr id="14343" name="Group 25"/>
          <p:cNvGrpSpPr>
            <a:grpSpLocks/>
          </p:cNvGrpSpPr>
          <p:nvPr/>
        </p:nvGrpSpPr>
        <p:grpSpPr bwMode="auto">
          <a:xfrm>
            <a:off x="2051050" y="2924175"/>
            <a:ext cx="4724400" cy="508000"/>
            <a:chOff x="1344" y="2179"/>
            <a:chExt cx="2976" cy="320"/>
          </a:xfrm>
        </p:grpSpPr>
        <p:sp>
          <p:nvSpPr>
            <p:cNvPr id="14362" name="AutoShape 26"/>
            <p:cNvSpPr>
              <a:spLocks noChangeArrowheads="1"/>
            </p:cNvSpPr>
            <p:nvPr/>
          </p:nvSpPr>
          <p:spPr bwMode="gray">
            <a:xfrm>
              <a:off x="1536" y="2179"/>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敏捷流程与工具的结合</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14363" name="Group 27"/>
            <p:cNvGrpSpPr>
              <a:grpSpLocks/>
            </p:cNvGrpSpPr>
            <p:nvPr/>
          </p:nvGrpSpPr>
          <p:grpSpPr bwMode="auto">
            <a:xfrm>
              <a:off x="1344" y="2225"/>
              <a:ext cx="240" cy="239"/>
              <a:chOff x="2078" y="1680"/>
              <a:chExt cx="1615" cy="1615"/>
            </a:xfrm>
          </p:grpSpPr>
          <p:sp>
            <p:nvSpPr>
              <p:cNvPr id="165"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6" name="Oval 29"/>
              <p:cNvSpPr>
                <a:spLocks noChangeArrowheads="1"/>
              </p:cNvSpPr>
              <p:nvPr/>
            </p:nvSpPr>
            <p:spPr bwMode="gray">
              <a:xfrm>
                <a:off x="2172" y="1768"/>
                <a:ext cx="1427" cy="1433"/>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7" name="Oval 30"/>
              <p:cNvSpPr>
                <a:spLocks noChangeArrowheads="1"/>
              </p:cNvSpPr>
              <p:nvPr/>
            </p:nvSpPr>
            <p:spPr bwMode="gray">
              <a:xfrm>
                <a:off x="2253" y="1856"/>
                <a:ext cx="1265" cy="1264"/>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8" name="Oval 31"/>
              <p:cNvSpPr>
                <a:spLocks noChangeArrowheads="1"/>
              </p:cNvSpPr>
              <p:nvPr/>
            </p:nvSpPr>
            <p:spPr bwMode="gray">
              <a:xfrm>
                <a:off x="2253" y="1856"/>
                <a:ext cx="1265"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9" name="Oval 32"/>
              <p:cNvSpPr>
                <a:spLocks noChangeArrowheads="1"/>
              </p:cNvSpPr>
              <p:nvPr/>
            </p:nvSpPr>
            <p:spPr bwMode="gray">
              <a:xfrm>
                <a:off x="2334" y="1937"/>
                <a:ext cx="1097" cy="1101"/>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0" name="Oval 33"/>
              <p:cNvSpPr>
                <a:spLocks noChangeArrowheads="1"/>
              </p:cNvSpPr>
              <p:nvPr/>
            </p:nvSpPr>
            <p:spPr bwMode="gray">
              <a:xfrm>
                <a:off x="2334" y="1957"/>
                <a:ext cx="1097" cy="110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14344" name="Group 34"/>
          <p:cNvGrpSpPr>
            <a:grpSpLocks/>
          </p:cNvGrpSpPr>
          <p:nvPr/>
        </p:nvGrpSpPr>
        <p:grpSpPr bwMode="auto">
          <a:xfrm>
            <a:off x="2106613" y="4049713"/>
            <a:ext cx="4756150" cy="508000"/>
            <a:chOff x="1248" y="2691"/>
            <a:chExt cx="2996" cy="320"/>
          </a:xfrm>
        </p:grpSpPr>
        <p:sp>
          <p:nvSpPr>
            <p:cNvPr id="14354" name="AutoShape 35"/>
            <p:cNvSpPr>
              <a:spLocks noChangeArrowheads="1"/>
            </p:cNvSpPr>
            <p:nvPr/>
          </p:nvSpPr>
          <p:spPr bwMode="gray">
            <a:xfrm>
              <a:off x="1460" y="2691"/>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敏捷项目管理工具 </a:t>
              </a:r>
              <a:r>
                <a:rPr kumimoji="0" lang="en-US" altLang="zh-CN" b="1">
                  <a:solidFill>
                    <a:srgbClr val="000000"/>
                  </a:solidFill>
                  <a:latin typeface="微软雅黑" panose="020B0503020204020204" pitchFamily="34" charset="-122"/>
                  <a:ea typeface="微软雅黑" panose="020B0503020204020204" pitchFamily="34" charset="-122"/>
                </a:rPr>
                <a:t>– Icescrum</a:t>
              </a:r>
            </a:p>
          </p:txBody>
        </p:sp>
        <p:grpSp>
          <p:nvGrpSpPr>
            <p:cNvPr id="14355" name="Group 36"/>
            <p:cNvGrpSpPr>
              <a:grpSpLocks/>
            </p:cNvGrpSpPr>
            <p:nvPr/>
          </p:nvGrpSpPr>
          <p:grpSpPr bwMode="auto">
            <a:xfrm>
              <a:off x="1248" y="2755"/>
              <a:ext cx="240" cy="240"/>
              <a:chOff x="2078" y="1680"/>
              <a:chExt cx="1615" cy="1615"/>
            </a:xfrm>
          </p:grpSpPr>
          <p:sp>
            <p:nvSpPr>
              <p:cNvPr id="157"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8"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9" name="Oval 39"/>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0" name="Oval 40"/>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1" name="Oval 41"/>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2" name="Oval 42"/>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14345" name="Group 43"/>
          <p:cNvGrpSpPr>
            <a:grpSpLocks/>
          </p:cNvGrpSpPr>
          <p:nvPr/>
        </p:nvGrpSpPr>
        <p:grpSpPr bwMode="auto">
          <a:xfrm>
            <a:off x="1582738" y="5153025"/>
            <a:ext cx="4718050" cy="508000"/>
            <a:chOff x="960" y="3212"/>
            <a:chExt cx="2972" cy="320"/>
          </a:xfrm>
        </p:grpSpPr>
        <p:sp>
          <p:nvSpPr>
            <p:cNvPr id="14346" name="AutoShape 44"/>
            <p:cNvSpPr>
              <a:spLocks noChangeArrowheads="1"/>
            </p:cNvSpPr>
            <p:nvPr/>
          </p:nvSpPr>
          <p:spPr bwMode="gray">
            <a:xfrm>
              <a:off x="1148" y="3212"/>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敏捷测试管理工具 </a:t>
              </a:r>
              <a:r>
                <a:rPr kumimoji="0" lang="en-US" altLang="zh-CN" b="1">
                  <a:solidFill>
                    <a:srgbClr val="000000"/>
                  </a:solidFill>
                  <a:latin typeface="微软雅黑" panose="020B0503020204020204" pitchFamily="34" charset="-122"/>
                  <a:ea typeface="微软雅黑" panose="020B0503020204020204" pitchFamily="34" charset="-122"/>
                </a:rPr>
                <a:t>– </a:t>
              </a:r>
              <a:r>
                <a:rPr kumimoji="0" lang="zh-CN" altLang="en-US" b="1">
                  <a:solidFill>
                    <a:srgbClr val="000000"/>
                  </a:solidFill>
                  <a:latin typeface="微软雅黑" panose="020B0503020204020204" pitchFamily="34" charset="-122"/>
                  <a:ea typeface="微软雅黑" panose="020B0503020204020204" pitchFamily="34" charset="-122"/>
                </a:rPr>
                <a:t>禅道</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14347" name="Group 45"/>
            <p:cNvGrpSpPr>
              <a:grpSpLocks/>
            </p:cNvGrpSpPr>
            <p:nvPr/>
          </p:nvGrpSpPr>
          <p:grpSpPr bwMode="auto">
            <a:xfrm>
              <a:off x="960" y="3243"/>
              <a:ext cx="224" cy="240"/>
              <a:chOff x="2078" y="1680"/>
              <a:chExt cx="1615" cy="1615"/>
            </a:xfrm>
          </p:grpSpPr>
          <p:sp>
            <p:nvSpPr>
              <p:cNvPr id="1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1" name="Oval 48"/>
              <p:cNvSpPr>
                <a:spLocks noChangeArrowheads="1"/>
              </p:cNvSpPr>
              <p:nvPr/>
            </p:nvSpPr>
            <p:spPr bwMode="gray">
              <a:xfrm>
                <a:off x="2251" y="1855"/>
                <a:ext cx="1262"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2" name="Oval 49"/>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3" name="Oval 50"/>
              <p:cNvSpPr>
                <a:spLocks noChangeArrowheads="1"/>
              </p:cNvSpPr>
              <p:nvPr/>
            </p:nvSpPr>
            <p:spPr bwMode="gray">
              <a:xfrm>
                <a:off x="2338" y="1936"/>
                <a:ext cx="1096"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4" name="Oval 51"/>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建立团队的工作协议</a:t>
            </a:r>
            <a:endParaRPr lang="en-US" altLang="en-US" smtClean="0"/>
          </a:p>
        </p:txBody>
      </p:sp>
      <p:sp>
        <p:nvSpPr>
          <p:cNvPr id="4" name="TextBox 3"/>
          <p:cNvSpPr txBox="1"/>
          <p:nvPr/>
        </p:nvSpPr>
        <p:spPr>
          <a:xfrm>
            <a:off x="381000" y="2206625"/>
            <a:ext cx="8208963" cy="4278313"/>
          </a:xfrm>
          <a:prstGeom prst="rect">
            <a:avLst/>
          </a:prstGeom>
          <a:noFill/>
          <a:ln>
            <a:solidFill>
              <a:schemeClr val="tx1"/>
            </a:solidFill>
          </a:ln>
        </p:spPr>
        <p:txBody>
          <a:bodyPr>
            <a:spAutoFit/>
          </a:bodyPr>
          <a:lstStyle/>
          <a:p>
            <a:pPr marL="514350" indent="-514350">
              <a:buFont typeface="+mj-ea"/>
              <a:buAutoNum type="ea1JpnChsDbPeriod"/>
              <a:defRPr/>
            </a:pPr>
            <a:r>
              <a:rPr lang="zh-CN" altLang="en-US" sz="1600" dirty="0"/>
              <a:t>工作协议分类：</a:t>
            </a:r>
            <a:endParaRPr lang="en-US" altLang="zh-CN" sz="1600" dirty="0"/>
          </a:p>
          <a:p>
            <a:pPr marL="800100" lvl="1" indent="-342900">
              <a:buFont typeface="Arial" panose="020B0604020202020204" pitchFamily="34" charset="0"/>
              <a:buChar char="•"/>
              <a:defRPr/>
            </a:pPr>
            <a:r>
              <a:rPr lang="zh-CN" altLang="en-US" sz="1600" dirty="0"/>
              <a:t>如何做决定？</a:t>
            </a:r>
          </a:p>
          <a:p>
            <a:pPr marL="800100" lvl="1" indent="-342900">
              <a:buFont typeface="Arial" panose="020B0604020202020204" pitchFamily="34" charset="0"/>
              <a:buChar char="•"/>
              <a:defRPr/>
            </a:pPr>
            <a:r>
              <a:rPr lang="zh-CN" altLang="en-US" sz="1600" dirty="0"/>
              <a:t>如何控制时间？</a:t>
            </a:r>
            <a:endParaRPr lang="en-US" altLang="zh-CN" sz="1600" dirty="0"/>
          </a:p>
          <a:p>
            <a:pPr marL="800100" lvl="1" indent="-342900">
              <a:buFont typeface="Arial" panose="020B0604020202020204" pitchFamily="34" charset="0"/>
              <a:buChar char="•"/>
              <a:defRPr/>
            </a:pPr>
            <a:r>
              <a:rPr lang="zh-CN" altLang="en-US" sz="1600" dirty="0"/>
              <a:t>如何保证大家互相尊重？</a:t>
            </a:r>
          </a:p>
          <a:p>
            <a:pPr marL="800100" lvl="1" indent="-342900">
              <a:buFont typeface="Arial" panose="020B0604020202020204" pitchFamily="34" charset="0"/>
              <a:buChar char="•"/>
              <a:defRPr/>
            </a:pPr>
            <a:r>
              <a:rPr lang="zh-CN" altLang="en-US" sz="1600" dirty="0"/>
              <a:t>如何处理技术问题，进行技术决策？</a:t>
            </a:r>
          </a:p>
          <a:p>
            <a:pPr marL="800100" lvl="1" indent="-342900">
              <a:buFont typeface="Arial" panose="020B0604020202020204" pitchFamily="34" charset="0"/>
              <a:buChar char="•"/>
              <a:defRPr/>
            </a:pPr>
            <a:r>
              <a:rPr lang="zh-CN" altLang="en-US" sz="1600" dirty="0"/>
              <a:t>如何让大家更好地协作？</a:t>
            </a:r>
            <a:endParaRPr lang="en-US" altLang="zh-CN" sz="1600" dirty="0"/>
          </a:p>
          <a:p>
            <a:pPr marL="800100" lvl="1" indent="-342900">
              <a:buFont typeface="Arial" panose="020B0604020202020204" pitchFamily="34" charset="0"/>
              <a:buChar char="•"/>
              <a:defRPr/>
            </a:pPr>
            <a:r>
              <a:rPr lang="zh-CN" altLang="en-US" sz="1600" dirty="0"/>
              <a:t>。。。</a:t>
            </a:r>
            <a:endParaRPr lang="en-US" altLang="zh-CN" sz="1600" dirty="0"/>
          </a:p>
          <a:p>
            <a:pPr marL="800100" lvl="1" indent="-342900">
              <a:buFont typeface="Arial" panose="020B0604020202020204" pitchFamily="34" charset="0"/>
              <a:buChar char="•"/>
              <a:defRPr/>
            </a:pPr>
            <a:endParaRPr lang="zh-CN" altLang="en-US" sz="1600" dirty="0"/>
          </a:p>
          <a:p>
            <a:pPr marL="514350" indent="-514350">
              <a:buFont typeface="+mj-ea"/>
              <a:buAutoNum type="ea1JpnChsDbPeriod"/>
              <a:defRPr/>
            </a:pPr>
            <a:r>
              <a:rPr lang="zh-CN" altLang="en-US" sz="1600" dirty="0"/>
              <a:t>要遵守的标准和规范：</a:t>
            </a:r>
          </a:p>
          <a:p>
            <a:pPr marL="742950" lvl="1" indent="-285750">
              <a:buFont typeface="Arial" panose="020B0604020202020204" pitchFamily="34" charset="0"/>
              <a:buChar char="•"/>
              <a:defRPr/>
            </a:pPr>
            <a:r>
              <a:rPr lang="zh-CN" altLang="en-US" sz="1600" dirty="0"/>
              <a:t>编码规范</a:t>
            </a:r>
          </a:p>
          <a:p>
            <a:pPr marL="742950" lvl="1" indent="-285750">
              <a:buFont typeface="Arial" panose="020B0604020202020204" pitchFamily="34" charset="0"/>
              <a:buChar char="•"/>
              <a:defRPr/>
            </a:pPr>
            <a:r>
              <a:rPr lang="en-US" altLang="zh-CN" sz="1600" dirty="0"/>
              <a:t> DOD</a:t>
            </a:r>
            <a:r>
              <a:rPr lang="zh-CN" altLang="en-US" sz="1600" dirty="0"/>
              <a:t>（</a:t>
            </a:r>
            <a:r>
              <a:rPr lang="en-US" altLang="zh-CN" sz="1600" dirty="0"/>
              <a:t>“</a:t>
            </a:r>
            <a:r>
              <a:rPr lang="zh-CN" altLang="en-US" sz="1600" dirty="0"/>
              <a:t>完成”的定义）</a:t>
            </a:r>
            <a:endParaRPr lang="en-US" altLang="zh-CN" sz="1600" dirty="0"/>
          </a:p>
          <a:p>
            <a:pPr marL="742950" lvl="1" indent="-285750">
              <a:buFont typeface="Arial" panose="020B0604020202020204" pitchFamily="34" charset="0"/>
              <a:buChar char="•"/>
              <a:defRPr/>
            </a:pPr>
            <a:r>
              <a:rPr lang="zh-CN" altLang="en-US" sz="1600" dirty="0"/>
              <a:t>。。。</a:t>
            </a:r>
            <a:endParaRPr lang="en-US" altLang="zh-CN" sz="1600" dirty="0"/>
          </a:p>
          <a:p>
            <a:pPr marL="742950" lvl="1" indent="-285750">
              <a:buFont typeface="Arial" panose="020B0604020202020204" pitchFamily="34" charset="0"/>
              <a:buChar char="•"/>
              <a:defRPr/>
            </a:pPr>
            <a:endParaRPr lang="zh-CN" altLang="en-US" sz="1600" dirty="0"/>
          </a:p>
          <a:p>
            <a:pPr marL="514350" indent="-514350">
              <a:buFont typeface="+mj-ea"/>
              <a:buAutoNum type="ea1JpnChsDbPeriod"/>
              <a:defRPr/>
            </a:pPr>
            <a:r>
              <a:rPr lang="zh-CN" altLang="en-US" sz="1600" dirty="0"/>
              <a:t>违反工作协议的问责机制：</a:t>
            </a:r>
          </a:p>
          <a:p>
            <a:pPr marL="742950" lvl="1" indent="-285750">
              <a:buFont typeface="Arial" panose="020B0604020202020204" pitchFamily="34" charset="0"/>
              <a:buChar char="•"/>
              <a:defRPr/>
            </a:pPr>
            <a:r>
              <a:rPr lang="zh-CN" altLang="en-US" sz="1600" dirty="0"/>
              <a:t>不守时的处罚机制</a:t>
            </a:r>
            <a:endParaRPr lang="en-US" altLang="zh-CN" sz="1600" dirty="0"/>
          </a:p>
          <a:p>
            <a:pPr marL="742950" lvl="1" indent="-285750">
              <a:buFont typeface="Arial" panose="020B0604020202020204" pitchFamily="34" charset="0"/>
              <a:buChar char="•"/>
              <a:defRPr/>
            </a:pPr>
            <a:r>
              <a:rPr lang="zh-CN" altLang="en-US" sz="1600" dirty="0"/>
              <a:t>说禁忌语言的处罚机制</a:t>
            </a:r>
            <a:endParaRPr lang="en-US" altLang="zh-CN" sz="1600" dirty="0"/>
          </a:p>
          <a:p>
            <a:pPr marL="742950" lvl="1" indent="-285750">
              <a:buFont typeface="Arial" panose="020B0604020202020204" pitchFamily="34" charset="0"/>
              <a:buChar char="•"/>
              <a:defRPr/>
            </a:pPr>
            <a:r>
              <a:rPr lang="zh-CN" altLang="en-US" sz="1600" dirty="0"/>
              <a:t>。。。</a:t>
            </a:r>
            <a:endParaRPr lang="en-US" altLang="zh-CN" sz="1600" dirty="0"/>
          </a:p>
        </p:txBody>
      </p:sp>
      <p:sp>
        <p:nvSpPr>
          <p:cNvPr id="30724" name="TextBox 4"/>
          <p:cNvSpPr txBox="1">
            <a:spLocks noChangeArrowheads="1"/>
          </p:cNvSpPr>
          <p:nvPr/>
        </p:nvSpPr>
        <p:spPr bwMode="auto">
          <a:xfrm>
            <a:off x="236538" y="1044575"/>
            <a:ext cx="721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Char char="•"/>
            </a:pPr>
            <a:r>
              <a:rPr lang="zh-CN" altLang="en-US"/>
              <a:t>团队的工作协议，是对团队成员责任和义务的清楚说明。</a:t>
            </a:r>
            <a:endParaRPr lang="en-US" altLang="zh-CN"/>
          </a:p>
          <a:p>
            <a:pPr>
              <a:buFont typeface="Arial" panose="020B0604020202020204" pitchFamily="34" charset="0"/>
              <a:buChar char="•"/>
            </a:pPr>
            <a:r>
              <a:rPr lang="zh-CN" altLang="en-US" b="1"/>
              <a:t>要求：每个团队都必须建立自己的工作协议，并在办公区域张贴。</a:t>
            </a:r>
            <a:endParaRPr lang="en-US" altLang="zh-CN" b="1"/>
          </a:p>
        </p:txBody>
      </p:sp>
      <p:sp>
        <p:nvSpPr>
          <p:cNvPr id="30725" name="TextBox 5"/>
          <p:cNvSpPr txBox="1">
            <a:spLocks noChangeArrowheads="1"/>
          </p:cNvSpPr>
          <p:nvPr/>
        </p:nvSpPr>
        <p:spPr bwMode="auto">
          <a:xfrm>
            <a:off x="293688" y="1846263"/>
            <a:ext cx="457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a:t>建议的团队工作协议的主要内容（参考）：</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其他团队建设实践（参考）</a:t>
            </a:r>
            <a:endParaRPr lang="en-US" altLang="en-US" smtClean="0"/>
          </a:p>
        </p:txBody>
      </p:sp>
      <p:sp>
        <p:nvSpPr>
          <p:cNvPr id="3" name="Content Placeholder 2"/>
          <p:cNvSpPr>
            <a:spLocks noGrp="1"/>
          </p:cNvSpPr>
          <p:nvPr>
            <p:ph idx="1"/>
          </p:nvPr>
        </p:nvSpPr>
        <p:spPr>
          <a:xfrm>
            <a:off x="457200" y="1270000"/>
            <a:ext cx="8229600" cy="5089525"/>
          </a:xfrm>
        </p:spPr>
        <p:txBody>
          <a:bodyPr/>
          <a:lstStyle/>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取一个有个性的团队名字。</a:t>
            </a:r>
            <a:endParaRPr kumimoji="0" lang="en-US" altLang="zh-CN" sz="2000" dirty="0">
              <a:solidFill>
                <a:prstClr val="black"/>
              </a:solidFill>
              <a:latin typeface="Arial" charset="0"/>
              <a:ea typeface="宋体" charset="-122"/>
            </a:endParaRP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设计一个响亮的口号。</a:t>
            </a:r>
            <a:endParaRPr kumimoji="0" lang="en-US" altLang="zh-CN" sz="2000" dirty="0">
              <a:solidFill>
                <a:prstClr val="black"/>
              </a:solidFill>
              <a:latin typeface="Arial" charset="0"/>
              <a:ea typeface="宋体" charset="-122"/>
            </a:endParaRP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设计团队的视觉标识，例如</a:t>
            </a:r>
            <a:r>
              <a:rPr kumimoji="0" lang="en-US" altLang="zh-CN" sz="2000" dirty="0">
                <a:solidFill>
                  <a:prstClr val="black"/>
                </a:solidFill>
                <a:latin typeface="Arial" charset="0"/>
                <a:ea typeface="宋体" charset="-122"/>
              </a:rPr>
              <a:t>LOGO</a:t>
            </a:r>
            <a:r>
              <a:rPr kumimoji="0" lang="zh-CN" altLang="en-US" sz="2000" dirty="0">
                <a:solidFill>
                  <a:prstClr val="black"/>
                </a:solidFill>
                <a:latin typeface="Arial" charset="0"/>
                <a:ea typeface="宋体" charset="-122"/>
              </a:rPr>
              <a:t>、</a:t>
            </a:r>
            <a:r>
              <a:rPr kumimoji="0" lang="en-US" altLang="zh-CN" sz="2000" dirty="0">
                <a:solidFill>
                  <a:prstClr val="black"/>
                </a:solidFill>
                <a:latin typeface="Arial" charset="0"/>
                <a:ea typeface="宋体" charset="-122"/>
              </a:rPr>
              <a:t>T</a:t>
            </a:r>
            <a:r>
              <a:rPr kumimoji="0" lang="zh-CN" altLang="en-US" sz="2000" dirty="0">
                <a:solidFill>
                  <a:prstClr val="black"/>
                </a:solidFill>
                <a:latin typeface="Arial" charset="0"/>
                <a:ea typeface="宋体" charset="-122"/>
              </a:rPr>
              <a:t>恤。</a:t>
            </a:r>
            <a:endParaRPr kumimoji="0" lang="en-US" altLang="zh-CN" sz="2000" dirty="0">
              <a:solidFill>
                <a:prstClr val="black"/>
              </a:solidFill>
              <a:latin typeface="Arial" charset="0"/>
              <a:ea typeface="宋体" charset="-122"/>
            </a:endParaRP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为版本</a:t>
            </a:r>
            <a:r>
              <a:rPr kumimoji="0" lang="zh-CN" altLang="en-US" sz="2000" dirty="0" smtClean="0">
                <a:solidFill>
                  <a:prstClr val="black"/>
                </a:solidFill>
                <a:latin typeface="Arial" charset="0"/>
                <a:ea typeface="宋体" charset="-122"/>
              </a:rPr>
              <a:t>和冲刺取</a:t>
            </a:r>
            <a:r>
              <a:rPr kumimoji="0" lang="zh-CN" altLang="en-US" sz="2000" dirty="0">
                <a:solidFill>
                  <a:prstClr val="black"/>
                </a:solidFill>
                <a:latin typeface="Arial" charset="0"/>
                <a:ea typeface="宋体" charset="-122"/>
              </a:rPr>
              <a:t>有意义的名字。</a:t>
            </a:r>
            <a:endParaRPr kumimoji="0" lang="en-US" altLang="zh-CN" sz="2000" dirty="0">
              <a:solidFill>
                <a:prstClr val="black"/>
              </a:solidFill>
              <a:latin typeface="Arial" charset="0"/>
              <a:ea typeface="宋体" charset="-122"/>
            </a:endParaRPr>
          </a:p>
          <a:p>
            <a:pPr marL="285750" indent="-285750" defTabSz="914400" eaLnBrk="1" hangingPunct="1">
              <a:lnSpc>
                <a:spcPct val="100000"/>
              </a:lnSpc>
              <a:spcBef>
                <a:spcPct val="0"/>
              </a:spcBef>
              <a:buFont typeface="Arial" panose="020B0604020202020204" pitchFamily="34" charset="0"/>
              <a:buChar char="•"/>
              <a:defRPr/>
            </a:pPr>
            <a:r>
              <a:rPr kumimoji="0" lang="zh-CN" altLang="en-US" sz="2000" dirty="0">
                <a:solidFill>
                  <a:prstClr val="black"/>
                </a:solidFill>
                <a:latin typeface="Arial" charset="0"/>
                <a:ea typeface="宋体" charset="-122"/>
              </a:rPr>
              <a:t>。。。</a:t>
            </a:r>
            <a:endParaRPr kumimoji="0" lang="en-US" altLang="zh-CN" sz="2000" dirty="0">
              <a:solidFill>
                <a:prstClr val="black"/>
              </a:solidFill>
              <a:latin typeface="Arial" charset="0"/>
              <a:ea typeface="宋体" charset="-122"/>
            </a:endParaRPr>
          </a:p>
          <a:p>
            <a:pP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aphicFrame>
        <p:nvGraphicFramePr>
          <p:cNvPr id="5" name="Diagram 4"/>
          <p:cNvGraphicFramePr/>
          <p:nvPr/>
        </p:nvGraphicFramePr>
        <p:xfrm>
          <a:off x="2821254" y="2270650"/>
          <a:ext cx="3370539" cy="2170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整体流程框架</a:t>
            </a:r>
            <a:endParaRPr lang="en-US" dirty="0"/>
          </a:p>
        </p:txBody>
      </p:sp>
      <p:pic>
        <p:nvPicPr>
          <p:cNvPr id="4" name="Content Placeholder 3"/>
          <p:cNvPicPr>
            <a:picLocks noGrp="1" noChangeAspect="1"/>
          </p:cNvPicPr>
          <p:nvPr>
            <p:ph idx="1"/>
          </p:nvPr>
        </p:nvPicPr>
        <p:blipFill>
          <a:blip r:embed="rId2"/>
          <a:stretch>
            <a:fillRect/>
          </a:stretch>
        </p:blipFill>
        <p:spPr>
          <a:xfrm>
            <a:off x="972352" y="1270000"/>
            <a:ext cx="7199296" cy="5089525"/>
          </a:xfrm>
          <a:prstGeom prst="rect">
            <a:avLst/>
          </a:prstGeom>
        </p:spPr>
      </p:pic>
    </p:spTree>
    <p:extLst>
      <p:ext uri="{BB962C8B-B14F-4D97-AF65-F5344CB8AC3E}">
        <p14:creationId xmlns:p14="http://schemas.microsoft.com/office/powerpoint/2010/main" val="2909047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pSp>
        <p:nvGrpSpPr>
          <p:cNvPr id="38915" name="Group 3"/>
          <p:cNvGrpSpPr>
            <a:grpSpLocks/>
          </p:cNvGrpSpPr>
          <p:nvPr/>
        </p:nvGrpSpPr>
        <p:grpSpPr bwMode="auto">
          <a:xfrm>
            <a:off x="2857500" y="3114675"/>
            <a:ext cx="3429000" cy="628650"/>
            <a:chOff x="0" y="8728"/>
            <a:chExt cx="3427541" cy="628875"/>
          </a:xfrm>
        </p:grpSpPr>
        <p:sp>
          <p:nvSpPr>
            <p:cNvPr id="5" name="Rounded Rectangle 4"/>
            <p:cNvSpPr/>
            <p:nvPr/>
          </p:nvSpPr>
          <p:spPr>
            <a:xfrm>
              <a:off x="0" y="8728"/>
              <a:ext cx="3427541" cy="62887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Rounded Rectangle 4"/>
            <p:cNvSpPr/>
            <p:nvPr/>
          </p:nvSpPr>
          <p:spPr>
            <a:xfrm>
              <a:off x="30150" y="38902"/>
              <a:ext cx="3367242" cy="568528"/>
            </a:xfrm>
            <a:prstGeom prst="rect">
              <a:avLst/>
            </a:prstGeom>
          </p:spPr>
          <p:style>
            <a:lnRef idx="0">
              <a:scrgbClr r="0" g="0" b="0"/>
            </a:lnRef>
            <a:fillRef idx="0">
              <a:scrgbClr r="0" g="0" b="0"/>
            </a:fillRef>
            <a:effectRef idx="0">
              <a:scrgbClr r="0" g="0" b="0"/>
            </a:effectRef>
            <a:fontRef idx="minor">
              <a:schemeClr val="lt1"/>
            </a:fontRef>
          </p:style>
          <p:txBody>
            <a:bodyPr lIns="95250" tIns="95250" rIns="95250" bIns="95250" spcCol="1270" anchor="ctr"/>
            <a:lstStyle/>
            <a:p>
              <a:pPr defTabSz="1111250">
                <a:lnSpc>
                  <a:spcPct val="90000"/>
                </a:lnSpc>
                <a:spcAft>
                  <a:spcPct val="35000"/>
                </a:spcAft>
                <a:defRPr/>
              </a:pPr>
              <a:r>
                <a:rPr lang="zh-CN" altLang="en-US" sz="2500" b="1" dirty="0"/>
                <a:t>产品规划</a:t>
              </a:r>
              <a:endParaRPr lang="en-US" sz="2500" b="1"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a:t>
            </a:r>
            <a:r>
              <a:rPr lang="zh-CN" altLang="en-US" dirty="0" smtClean="0"/>
              <a:t>品规划</a:t>
            </a:r>
            <a:endParaRPr lang="en-US" dirty="0"/>
          </a:p>
        </p:txBody>
      </p:sp>
      <p:pic>
        <p:nvPicPr>
          <p:cNvPr id="5" name="Content Placeholder 4"/>
          <p:cNvPicPr>
            <a:picLocks noGrp="1" noChangeAspect="1"/>
          </p:cNvPicPr>
          <p:nvPr>
            <p:ph idx="1"/>
          </p:nvPr>
        </p:nvPicPr>
        <p:blipFill>
          <a:blip r:embed="rId2"/>
          <a:stretch>
            <a:fillRect/>
          </a:stretch>
        </p:blipFill>
        <p:spPr>
          <a:xfrm>
            <a:off x="776083" y="1270000"/>
            <a:ext cx="7591833" cy="5089525"/>
          </a:xfrm>
          <a:prstGeom prst="rect">
            <a:avLst/>
          </a:prstGeom>
        </p:spPr>
      </p:pic>
    </p:spTree>
    <p:extLst>
      <p:ext uri="{BB962C8B-B14F-4D97-AF65-F5344CB8AC3E}">
        <p14:creationId xmlns:p14="http://schemas.microsoft.com/office/powerpoint/2010/main" val="2888505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业务需求分类</a:t>
            </a:r>
            <a:endParaRPr lang="en-US" altLang="en-US" smtClean="0"/>
          </a:p>
        </p:txBody>
      </p:sp>
      <p:sp>
        <p:nvSpPr>
          <p:cNvPr id="4" name="Rectangle 3"/>
          <p:cNvSpPr/>
          <p:nvPr/>
        </p:nvSpPr>
        <p:spPr>
          <a:xfrm>
            <a:off x="160338" y="1004026"/>
            <a:ext cx="8605837" cy="5355312"/>
          </a:xfrm>
          <a:prstGeom prst="rect">
            <a:avLst/>
          </a:prstGeom>
        </p:spPr>
        <p:txBody>
          <a:bodyPr>
            <a:spAutoFit/>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nSpc>
                <a:spcPct val="150000"/>
              </a:lnSpc>
              <a:buFont typeface="Symbol" panose="05050102010706020507" pitchFamily="18" charset="2"/>
              <a:buChar char=""/>
            </a:pPr>
            <a:r>
              <a:rPr lang="zh-CN" altLang="en-US" b="1" dirty="0">
                <a:solidFill>
                  <a:srgbClr val="000000"/>
                </a:solidFill>
                <a:latin typeface="+mn-ea"/>
                <a:ea typeface="+mn-ea"/>
                <a:cs typeface="Times New Roman" panose="02020603050405020304" pitchFamily="18" charset="0"/>
              </a:rPr>
              <a:t>业务需求</a:t>
            </a:r>
            <a:r>
              <a:rPr lang="zh-CN" altLang="en-US" b="1" dirty="0">
                <a:latin typeface="+mn-ea"/>
                <a:ea typeface="+mn-ea"/>
                <a:cs typeface="Times New Roman" panose="02020603050405020304" pitchFamily="18" charset="0"/>
              </a:rPr>
              <a:t>分类</a:t>
            </a:r>
            <a:endParaRPr lang="en-US" altLang="en-US" b="1" dirty="0">
              <a:latin typeface="+mn-ea"/>
              <a:ea typeface="+mn-ea"/>
              <a:cs typeface="Times New Roman" panose="02020603050405020304" pitchFamily="18" charset="0"/>
            </a:endParaRPr>
          </a:p>
          <a:p>
            <a:pPr lvl="1">
              <a:buFont typeface="Courier New" panose="02070309020205020404" pitchFamily="49" charset="0"/>
              <a:buChar char="o"/>
            </a:pPr>
            <a:r>
              <a:rPr lang="zh-CN" altLang="en-US" dirty="0">
                <a:latin typeface="+mn-ea"/>
                <a:ea typeface="+mn-ea"/>
                <a:cs typeface="Times New Roman" panose="02020603050405020304" pitchFamily="18" charset="0"/>
              </a:rPr>
              <a:t>新项目建设类（史诗级别）：指通过单独立项进行开发建设的业务需求。有可能针对全新业务模式或新系统建设而随之开展。</a:t>
            </a:r>
            <a:endParaRPr lang="en-US" altLang="en-US" dirty="0">
              <a:latin typeface="+mn-ea"/>
              <a:ea typeface="+mn-ea"/>
              <a:cs typeface="Times New Roman" panose="02020603050405020304" pitchFamily="18" charset="0"/>
            </a:endParaRPr>
          </a:p>
          <a:p>
            <a:pPr lvl="1">
              <a:buFont typeface="Courier New" panose="02070309020205020404" pitchFamily="49" charset="0"/>
              <a:buChar char="o"/>
            </a:pPr>
            <a:r>
              <a:rPr lang="zh-CN" altLang="en-US" dirty="0">
                <a:latin typeface="+mn-ea"/>
                <a:ea typeface="+mn-ea"/>
                <a:cs typeface="Times New Roman" panose="02020603050405020304" pitchFamily="18" charset="0"/>
              </a:rPr>
              <a:t>较大规模应用开发或技术改造类（史诗级别）：指无需单独立项，对现有产品或平台进行较大规模应用功能开发（开发周期</a:t>
            </a:r>
            <a:r>
              <a:rPr lang="en-US" altLang="en-US" dirty="0">
                <a:latin typeface="+mn-ea"/>
                <a:ea typeface="+mn-ea"/>
                <a:cs typeface="Times New Roman" panose="02020603050405020304" pitchFamily="18" charset="0"/>
              </a:rPr>
              <a:t>3</a:t>
            </a:r>
            <a:r>
              <a:rPr lang="zh-CN" altLang="en-US" dirty="0">
                <a:latin typeface="+mn-ea"/>
                <a:ea typeface="+mn-ea"/>
                <a:cs typeface="Times New Roman" panose="02020603050405020304" pitchFamily="18" charset="0"/>
              </a:rPr>
              <a:t>个月以上）或者涉及重大技术改造（如：应用系统重构）的业务需求。</a:t>
            </a:r>
            <a:endParaRPr lang="en-US" altLang="en-US" dirty="0">
              <a:latin typeface="+mn-ea"/>
              <a:ea typeface="+mn-ea"/>
              <a:cs typeface="Times New Roman" panose="02020603050405020304" pitchFamily="18" charset="0"/>
            </a:endParaRPr>
          </a:p>
          <a:p>
            <a:pPr lvl="1">
              <a:buFont typeface="Courier New" panose="02070309020205020404" pitchFamily="49" charset="0"/>
              <a:buChar char="o"/>
            </a:pPr>
            <a:r>
              <a:rPr lang="zh-CN" altLang="en-US" dirty="0">
                <a:latin typeface="+mn-ea"/>
                <a:ea typeface="+mn-ea"/>
                <a:cs typeface="Times New Roman" panose="02020603050405020304" pitchFamily="18" charset="0"/>
              </a:rPr>
              <a:t>日常开发类（特性级别）：指无需单独立项、对现有平台进行程序代码调整的业务需求，包括系统功能的新增、修改和删除</a:t>
            </a:r>
            <a:r>
              <a:rPr lang="zh-CN" altLang="en-US" dirty="0" smtClean="0">
                <a:latin typeface="+mn-ea"/>
                <a:ea typeface="+mn-ea"/>
                <a:cs typeface="Times New Roman" panose="02020603050405020304" pitchFamily="18" charset="0"/>
              </a:rPr>
              <a:t>。</a:t>
            </a:r>
            <a:endParaRPr lang="en-US" altLang="en-US" dirty="0">
              <a:latin typeface="+mn-ea"/>
              <a:ea typeface="+mn-ea"/>
              <a:cs typeface="Times New Roman" panose="02020603050405020304" pitchFamily="18" charset="0"/>
            </a:endParaRPr>
          </a:p>
          <a:p>
            <a:pPr>
              <a:lnSpc>
                <a:spcPct val="150000"/>
              </a:lnSpc>
              <a:buFont typeface="Symbol" panose="05050102010706020507" pitchFamily="18" charset="2"/>
              <a:buChar char=""/>
            </a:pPr>
            <a:r>
              <a:rPr lang="zh-CN" altLang="en-US" b="1" dirty="0">
                <a:solidFill>
                  <a:srgbClr val="000000"/>
                </a:solidFill>
                <a:latin typeface="+mn-ea"/>
                <a:ea typeface="+mn-ea"/>
                <a:cs typeface="Times New Roman" panose="02020603050405020304" pitchFamily="18" charset="0"/>
              </a:rPr>
              <a:t>业务需求</a:t>
            </a:r>
            <a:r>
              <a:rPr lang="zh-CN" altLang="en-US" b="1" dirty="0">
                <a:latin typeface="+mn-ea"/>
                <a:ea typeface="+mn-ea"/>
                <a:cs typeface="Times New Roman" panose="02020603050405020304" pitchFamily="18" charset="0"/>
              </a:rPr>
              <a:t>结构</a:t>
            </a:r>
            <a:endParaRPr lang="en-US" altLang="en-US" b="1" dirty="0">
              <a:latin typeface="+mn-ea"/>
              <a:ea typeface="+mn-ea"/>
              <a:cs typeface="Times New Roman" panose="02020603050405020304" pitchFamily="18" charset="0"/>
            </a:endParaRPr>
          </a:p>
          <a:p>
            <a:r>
              <a:rPr lang="en-US" altLang="en-US" dirty="0">
                <a:latin typeface="+mn-ea"/>
                <a:ea typeface="+mn-ea"/>
                <a:cs typeface="Times New Roman" panose="02020603050405020304" pitchFamily="18" charset="0"/>
              </a:rPr>
              <a:t>                </a:t>
            </a:r>
            <a:r>
              <a:rPr lang="zh-CN" altLang="en-US" dirty="0">
                <a:latin typeface="+mn-ea"/>
                <a:ea typeface="+mn-ea"/>
                <a:cs typeface="Times New Roman" panose="02020603050405020304" pitchFamily="18" charset="0"/>
              </a:rPr>
              <a:t>史诗（</a:t>
            </a:r>
            <a:r>
              <a:rPr lang="en-US" altLang="en-US" dirty="0">
                <a:latin typeface="+mn-ea"/>
                <a:ea typeface="+mn-ea"/>
                <a:cs typeface="Times New Roman" panose="02020603050405020304" pitchFamily="18" charset="0"/>
              </a:rPr>
              <a:t>EPIC</a:t>
            </a:r>
            <a:r>
              <a:rPr lang="zh-CN" altLang="en-US" dirty="0">
                <a:latin typeface="+mn-ea"/>
                <a:ea typeface="+mn-ea"/>
                <a:cs typeface="Times New Roman" panose="02020603050405020304" pitchFamily="18" charset="0"/>
              </a:rPr>
              <a:t>）</a:t>
            </a:r>
            <a:r>
              <a:rPr lang="en-US" altLang="zh-CN" dirty="0">
                <a:latin typeface="+mn-ea"/>
                <a:ea typeface="+mn-ea"/>
                <a:cs typeface="Times New Roman" panose="02020603050405020304" pitchFamily="18" charset="0"/>
              </a:rPr>
              <a:t>—</a:t>
            </a:r>
            <a:r>
              <a:rPr lang="zh-CN" altLang="en-US" dirty="0">
                <a:latin typeface="+mn-ea"/>
                <a:ea typeface="+mn-ea"/>
                <a:cs typeface="Times New Roman" panose="02020603050405020304" pitchFamily="18" charset="0"/>
              </a:rPr>
              <a:t>特性</a:t>
            </a:r>
            <a:r>
              <a:rPr lang="zh-CN" altLang="en-US" dirty="0" smtClean="0">
                <a:latin typeface="+mn-ea"/>
                <a:ea typeface="+mn-ea"/>
                <a:cs typeface="Times New Roman" panose="02020603050405020304" pitchFamily="18" charset="0"/>
              </a:rPr>
              <a:t>（</a:t>
            </a:r>
            <a:r>
              <a:rPr lang="en-US" altLang="zh-CN" sz="1600" dirty="0">
                <a:latin typeface="As"/>
                <a:ea typeface="+mn-ea"/>
                <a:cs typeface="Times New Roman" panose="02020603050405020304" pitchFamily="18" charset="0"/>
              </a:rPr>
              <a:t>Feature</a:t>
            </a:r>
            <a:r>
              <a:rPr lang="zh-CN" altLang="en-US" dirty="0" smtClean="0">
                <a:latin typeface="+mn-ea"/>
                <a:ea typeface="+mn-ea"/>
                <a:cs typeface="Times New Roman" panose="02020603050405020304" pitchFamily="18" charset="0"/>
              </a:rPr>
              <a:t>）</a:t>
            </a:r>
            <a:r>
              <a:rPr lang="en-US" altLang="zh-CN" dirty="0">
                <a:latin typeface="+mn-ea"/>
                <a:ea typeface="+mn-ea"/>
                <a:cs typeface="Times New Roman" panose="02020603050405020304" pitchFamily="18" charset="0"/>
              </a:rPr>
              <a:t>—</a:t>
            </a:r>
            <a:r>
              <a:rPr lang="zh-CN" altLang="en-US" dirty="0">
                <a:latin typeface="+mn-ea"/>
                <a:ea typeface="+mn-ea"/>
                <a:cs typeface="Times New Roman" panose="02020603050405020304" pitchFamily="18" charset="0"/>
              </a:rPr>
              <a:t>用户故事（</a:t>
            </a:r>
            <a:r>
              <a:rPr lang="en-US" altLang="en-US" dirty="0">
                <a:latin typeface="+mn-ea"/>
                <a:ea typeface="+mn-ea"/>
                <a:cs typeface="Times New Roman" panose="02020603050405020304" pitchFamily="18" charset="0"/>
              </a:rPr>
              <a:t>User Story</a:t>
            </a:r>
            <a:r>
              <a:rPr lang="zh-CN" altLang="en-US" dirty="0">
                <a:latin typeface="+mn-ea"/>
                <a:ea typeface="+mn-ea"/>
                <a:cs typeface="Times New Roman" panose="02020603050405020304" pitchFamily="18" charset="0"/>
              </a:rPr>
              <a:t>）</a:t>
            </a:r>
            <a:endParaRPr lang="en-US" altLang="en-US" dirty="0">
              <a:latin typeface="+mn-ea"/>
              <a:ea typeface="+mn-ea"/>
              <a:cs typeface="Times New Roman" panose="02020603050405020304" pitchFamily="18" charset="0"/>
            </a:endParaRPr>
          </a:p>
          <a:p>
            <a:pPr lvl="1">
              <a:buFont typeface="Courier New" panose="02070309020205020404" pitchFamily="49" charset="0"/>
              <a:buChar char="o"/>
            </a:pPr>
            <a:r>
              <a:rPr lang="zh-CN" altLang="en-US" dirty="0">
                <a:latin typeface="+mn-ea"/>
                <a:ea typeface="+mn-ea"/>
                <a:cs typeface="Times New Roman" panose="02020603050405020304" pitchFamily="18" charset="0"/>
              </a:rPr>
              <a:t>史诗：代表业务需求的总体概要表达，是最高级别的业务需求，通常对应一个新的产品、系统或者服务的大规模开发行为。史诗级别的业务需求通常需要超过</a:t>
            </a:r>
            <a:r>
              <a:rPr lang="en-US" altLang="en-US" dirty="0">
                <a:latin typeface="+mn-ea"/>
                <a:ea typeface="+mn-ea"/>
                <a:cs typeface="Times New Roman" panose="02020603050405020304" pitchFamily="18" charset="0"/>
              </a:rPr>
              <a:t>3</a:t>
            </a:r>
            <a:r>
              <a:rPr lang="zh-CN" altLang="en-US" dirty="0">
                <a:latin typeface="+mn-ea"/>
                <a:ea typeface="+mn-ea"/>
                <a:cs typeface="Times New Roman" panose="02020603050405020304" pitchFamily="18" charset="0"/>
              </a:rPr>
              <a:t>个月以上的开发周期才能完成。</a:t>
            </a:r>
            <a:endParaRPr lang="en-US" altLang="en-US" dirty="0">
              <a:latin typeface="+mn-ea"/>
              <a:ea typeface="+mn-ea"/>
              <a:cs typeface="Times New Roman" panose="02020603050405020304" pitchFamily="18" charset="0"/>
            </a:endParaRPr>
          </a:p>
          <a:p>
            <a:pPr lvl="1">
              <a:buFont typeface="Courier New" panose="02070309020205020404" pitchFamily="49" charset="0"/>
              <a:buChar char="o"/>
            </a:pPr>
            <a:r>
              <a:rPr lang="zh-CN" altLang="en-US" dirty="0">
                <a:latin typeface="+mn-ea"/>
                <a:ea typeface="+mn-ea"/>
                <a:cs typeface="Times New Roman" panose="02020603050405020304" pitchFamily="18" charset="0"/>
              </a:rPr>
              <a:t>特性：通常是由史诗级别需求分解后获得的，用来描述系统提供的新功能或新服务。特性的开发往往需要通过</a:t>
            </a:r>
            <a:r>
              <a:rPr lang="en-US" altLang="en-US" dirty="0">
                <a:latin typeface="+mn-ea"/>
                <a:ea typeface="+mn-ea"/>
                <a:cs typeface="Times New Roman" panose="02020603050405020304" pitchFamily="18" charset="0"/>
              </a:rPr>
              <a:t>1-2</a:t>
            </a:r>
            <a:r>
              <a:rPr lang="zh-CN" altLang="en-US" dirty="0">
                <a:latin typeface="+mn-ea"/>
                <a:ea typeface="+mn-ea"/>
                <a:cs typeface="Times New Roman" panose="02020603050405020304" pitchFamily="18" charset="0"/>
              </a:rPr>
              <a:t>个冲刺周期（冲刺周期一般在</a:t>
            </a:r>
            <a:r>
              <a:rPr lang="en-US" altLang="en-US" dirty="0">
                <a:latin typeface="+mn-ea"/>
                <a:ea typeface="+mn-ea"/>
                <a:cs typeface="Times New Roman" panose="02020603050405020304" pitchFamily="18" charset="0"/>
              </a:rPr>
              <a:t>2-4</a:t>
            </a:r>
            <a:r>
              <a:rPr lang="zh-CN" altLang="en-US" dirty="0">
                <a:latin typeface="+mn-ea"/>
                <a:ea typeface="+mn-ea"/>
                <a:cs typeface="Times New Roman" panose="02020603050405020304" pitchFamily="18" charset="0"/>
              </a:rPr>
              <a:t>周）来完成。特性是项目集管理的基本事项。</a:t>
            </a:r>
            <a:endParaRPr lang="en-US" altLang="en-US" dirty="0">
              <a:latin typeface="+mn-ea"/>
              <a:ea typeface="+mn-ea"/>
              <a:cs typeface="Times New Roman" panose="02020603050405020304" pitchFamily="18" charset="0"/>
            </a:endParaRPr>
          </a:p>
          <a:p>
            <a:pPr lvl="1">
              <a:buFont typeface="Courier New" panose="02070309020205020404" pitchFamily="49" charset="0"/>
              <a:buChar char="o"/>
            </a:pPr>
            <a:r>
              <a:rPr lang="zh-CN" altLang="en-US" dirty="0">
                <a:latin typeface="+mn-ea"/>
                <a:ea typeface="+mn-ea"/>
                <a:cs typeface="Times New Roman" panose="02020603050405020304" pitchFamily="18" charset="0"/>
              </a:rPr>
              <a:t>用户故事：是业务需求的最小单位，描述业务需求的具体细节、定义系统行为的工具。在一个冲刺周期中通常可以完成若干个用户故事的开发。</a:t>
            </a:r>
            <a:endParaRPr lang="en-US" altLang="en-US" dirty="0">
              <a:latin typeface="+mn-ea"/>
              <a:ea typeface="+mn-ea"/>
              <a:cs typeface="Times New Roman" panose="02020603050405020304" pitchFamily="18" charset="0"/>
            </a:endParaRPr>
          </a:p>
        </p:txBody>
      </p:sp>
    </p:spTree>
    <p:extLst>
      <p:ext uri="{BB962C8B-B14F-4D97-AF65-F5344CB8AC3E}">
        <p14:creationId xmlns:p14="http://schemas.microsoft.com/office/powerpoint/2010/main" val="1110964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用户故事的颗粒度（指南）</a:t>
            </a:r>
            <a:endParaRPr lang="en-US" altLang="en-US" smtClean="0"/>
          </a:p>
        </p:txBody>
      </p:sp>
      <p:cxnSp>
        <p:nvCxnSpPr>
          <p:cNvPr id="4" name="直接连接符 3"/>
          <p:cNvCxnSpPr/>
          <p:nvPr/>
        </p:nvCxnSpPr>
        <p:spPr>
          <a:xfrm flipH="1">
            <a:off x="2368550" y="908050"/>
            <a:ext cx="2620963" cy="532923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 name="直接连接符 5"/>
          <p:cNvCxnSpPr/>
          <p:nvPr/>
        </p:nvCxnSpPr>
        <p:spPr>
          <a:xfrm>
            <a:off x="4989513" y="908050"/>
            <a:ext cx="3024187" cy="532923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6" name="直接连接符 7"/>
          <p:cNvCxnSpPr/>
          <p:nvPr/>
        </p:nvCxnSpPr>
        <p:spPr>
          <a:xfrm>
            <a:off x="2368550" y="6237288"/>
            <a:ext cx="5645150"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7" name="直接连接符 10"/>
          <p:cNvCxnSpPr/>
          <p:nvPr/>
        </p:nvCxnSpPr>
        <p:spPr>
          <a:xfrm>
            <a:off x="1676400" y="2708275"/>
            <a:ext cx="4321175"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8" name="直接连接符 11"/>
          <p:cNvCxnSpPr/>
          <p:nvPr/>
        </p:nvCxnSpPr>
        <p:spPr>
          <a:xfrm>
            <a:off x="1749425" y="4437063"/>
            <a:ext cx="5256213" cy="0"/>
          </a:xfrm>
          <a:prstGeom prst="line">
            <a:avLst/>
          </a:prstGeom>
          <a:ln/>
        </p:spPr>
        <p:style>
          <a:lnRef idx="2">
            <a:schemeClr val="accent3"/>
          </a:lnRef>
          <a:fillRef idx="0">
            <a:schemeClr val="accent3"/>
          </a:fillRef>
          <a:effectRef idx="1">
            <a:schemeClr val="accent3"/>
          </a:effectRef>
          <a:fontRef idx="minor">
            <a:schemeClr val="tx1"/>
          </a:fontRef>
        </p:style>
      </p:cxnSp>
      <p:sp>
        <p:nvSpPr>
          <p:cNvPr id="34824" name="TextBox 8"/>
          <p:cNvSpPr txBox="1">
            <a:spLocks noChangeArrowheads="1"/>
          </p:cNvSpPr>
          <p:nvPr/>
        </p:nvSpPr>
        <p:spPr bwMode="auto">
          <a:xfrm>
            <a:off x="2006600" y="1484313"/>
            <a:ext cx="841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sz="2000" b="1" dirty="0"/>
              <a:t>故事</a:t>
            </a:r>
            <a:endParaRPr lang="en-US" altLang="zh-CN" sz="2000" b="1" dirty="0"/>
          </a:p>
          <a:p>
            <a:r>
              <a:rPr lang="en-US" altLang="zh-CN" sz="2000" b="1" dirty="0"/>
              <a:t>Story</a:t>
            </a:r>
            <a:endParaRPr lang="zh-CN" altLang="en-US" sz="2000" b="1" dirty="0"/>
          </a:p>
        </p:txBody>
      </p:sp>
      <p:sp>
        <p:nvSpPr>
          <p:cNvPr id="34825" name="TextBox 9"/>
          <p:cNvSpPr txBox="1">
            <a:spLocks noChangeArrowheads="1"/>
          </p:cNvSpPr>
          <p:nvPr/>
        </p:nvSpPr>
        <p:spPr bwMode="auto">
          <a:xfrm>
            <a:off x="1749425" y="3213100"/>
            <a:ext cx="1216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sz="2000" b="1" dirty="0"/>
              <a:t>特性故事</a:t>
            </a:r>
            <a:endParaRPr lang="en-US" altLang="zh-CN" sz="2000" b="1" dirty="0"/>
          </a:p>
          <a:p>
            <a:pPr algn="ctr"/>
            <a:r>
              <a:rPr lang="en-US" altLang="zh-CN" sz="2000" b="1" dirty="0" smtClean="0"/>
              <a:t>Feature</a:t>
            </a:r>
            <a:endParaRPr lang="zh-CN" altLang="en-US" sz="2000" b="1" dirty="0"/>
          </a:p>
        </p:txBody>
      </p:sp>
      <p:sp>
        <p:nvSpPr>
          <p:cNvPr id="34826" name="TextBox 10"/>
          <p:cNvSpPr txBox="1">
            <a:spLocks noChangeArrowheads="1"/>
          </p:cNvSpPr>
          <p:nvPr/>
        </p:nvSpPr>
        <p:spPr bwMode="auto">
          <a:xfrm>
            <a:off x="1676400" y="4868863"/>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sz="2000" b="1"/>
              <a:t>史诗故事</a:t>
            </a:r>
            <a:endParaRPr lang="en-US" altLang="zh-CN" sz="2000" b="1"/>
          </a:p>
          <a:p>
            <a:pPr algn="ctr"/>
            <a:r>
              <a:rPr lang="en-US" altLang="zh-CN" sz="2000" b="1"/>
              <a:t>Epic</a:t>
            </a:r>
            <a:endParaRPr lang="zh-CN" altLang="en-US" sz="2000" b="1"/>
          </a:p>
        </p:txBody>
      </p:sp>
      <p:sp>
        <p:nvSpPr>
          <p:cNvPr id="12" name="矩形 21"/>
          <p:cNvSpPr/>
          <p:nvPr/>
        </p:nvSpPr>
        <p:spPr>
          <a:xfrm>
            <a:off x="4862513" y="1211263"/>
            <a:ext cx="252412" cy="273050"/>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23"/>
          <p:cNvSpPr/>
          <p:nvPr/>
        </p:nvSpPr>
        <p:spPr>
          <a:xfrm>
            <a:off x="4725988" y="1628775"/>
            <a:ext cx="252412" cy="273050"/>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24"/>
          <p:cNvSpPr/>
          <p:nvPr/>
        </p:nvSpPr>
        <p:spPr>
          <a:xfrm>
            <a:off x="5097463" y="1628775"/>
            <a:ext cx="252412" cy="273050"/>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25"/>
          <p:cNvSpPr/>
          <p:nvPr/>
        </p:nvSpPr>
        <p:spPr>
          <a:xfrm>
            <a:off x="4519613" y="1998663"/>
            <a:ext cx="250825" cy="274637"/>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26"/>
          <p:cNvSpPr/>
          <p:nvPr/>
        </p:nvSpPr>
        <p:spPr>
          <a:xfrm>
            <a:off x="4873625" y="1998663"/>
            <a:ext cx="252413" cy="274637"/>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27"/>
          <p:cNvSpPr/>
          <p:nvPr/>
        </p:nvSpPr>
        <p:spPr>
          <a:xfrm>
            <a:off x="5240338" y="2003425"/>
            <a:ext cx="252412" cy="273050"/>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28"/>
          <p:cNvSpPr/>
          <p:nvPr/>
        </p:nvSpPr>
        <p:spPr>
          <a:xfrm>
            <a:off x="4413250" y="2349500"/>
            <a:ext cx="252413" cy="273050"/>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29"/>
          <p:cNvSpPr/>
          <p:nvPr/>
        </p:nvSpPr>
        <p:spPr>
          <a:xfrm>
            <a:off x="4768850" y="2349500"/>
            <a:ext cx="250825" cy="273050"/>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30"/>
          <p:cNvSpPr/>
          <p:nvPr/>
        </p:nvSpPr>
        <p:spPr>
          <a:xfrm>
            <a:off x="5135563" y="2352675"/>
            <a:ext cx="252412" cy="274638"/>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31"/>
          <p:cNvSpPr/>
          <p:nvPr/>
        </p:nvSpPr>
        <p:spPr>
          <a:xfrm>
            <a:off x="5457825" y="2352675"/>
            <a:ext cx="250825" cy="274638"/>
          </a:xfrm>
          <a:prstGeom prst="rect">
            <a:avLst/>
          </a:prstGeom>
          <a:solidFill>
            <a:schemeClr val="accent3">
              <a:lumMod val="75000"/>
            </a:schemeClr>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32"/>
          <p:cNvSpPr/>
          <p:nvPr/>
        </p:nvSpPr>
        <p:spPr>
          <a:xfrm>
            <a:off x="4052888" y="2781300"/>
            <a:ext cx="1235075" cy="427038"/>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33"/>
          <p:cNvSpPr/>
          <p:nvPr/>
        </p:nvSpPr>
        <p:spPr>
          <a:xfrm>
            <a:off x="5395913" y="2781300"/>
            <a:ext cx="601662" cy="427038"/>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34"/>
          <p:cNvSpPr/>
          <p:nvPr/>
        </p:nvSpPr>
        <p:spPr>
          <a:xfrm>
            <a:off x="3841750" y="3360738"/>
            <a:ext cx="571500" cy="427037"/>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35"/>
          <p:cNvSpPr/>
          <p:nvPr/>
        </p:nvSpPr>
        <p:spPr>
          <a:xfrm>
            <a:off x="4525963" y="3349625"/>
            <a:ext cx="762000" cy="427038"/>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36"/>
          <p:cNvSpPr/>
          <p:nvPr/>
        </p:nvSpPr>
        <p:spPr>
          <a:xfrm>
            <a:off x="5426075" y="3336925"/>
            <a:ext cx="858838" cy="428625"/>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37"/>
          <p:cNvSpPr/>
          <p:nvPr/>
        </p:nvSpPr>
        <p:spPr>
          <a:xfrm>
            <a:off x="3530600" y="3927475"/>
            <a:ext cx="954088" cy="428625"/>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39"/>
          <p:cNvSpPr/>
          <p:nvPr/>
        </p:nvSpPr>
        <p:spPr>
          <a:xfrm>
            <a:off x="5786438" y="3905250"/>
            <a:ext cx="858837" cy="427038"/>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40"/>
          <p:cNvSpPr/>
          <p:nvPr/>
        </p:nvSpPr>
        <p:spPr>
          <a:xfrm>
            <a:off x="4645025" y="3905250"/>
            <a:ext cx="571500" cy="439738"/>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41"/>
          <p:cNvSpPr/>
          <p:nvPr/>
        </p:nvSpPr>
        <p:spPr>
          <a:xfrm>
            <a:off x="5367338" y="3905250"/>
            <a:ext cx="269875" cy="427038"/>
          </a:xfrm>
          <a:prstGeom prst="rect">
            <a:avLst/>
          </a:prstGeom>
          <a:solidFill>
            <a:schemeClr val="accent3">
              <a:lumMod val="60000"/>
              <a:lumOff val="40000"/>
            </a:schemeClr>
          </a:solidFill>
          <a:ln w="603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42"/>
          <p:cNvSpPr/>
          <p:nvPr/>
        </p:nvSpPr>
        <p:spPr>
          <a:xfrm>
            <a:off x="3251200" y="4540250"/>
            <a:ext cx="1768475" cy="723900"/>
          </a:xfrm>
          <a:prstGeom prst="rect">
            <a:avLst/>
          </a:prstGeom>
          <a:solidFill>
            <a:schemeClr val="accent3">
              <a:lumMod val="40000"/>
              <a:lumOff val="60000"/>
            </a:schemeClr>
          </a:solidFill>
          <a:ln w="603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43"/>
          <p:cNvSpPr/>
          <p:nvPr/>
        </p:nvSpPr>
        <p:spPr>
          <a:xfrm>
            <a:off x="5168900" y="4540250"/>
            <a:ext cx="900113" cy="723900"/>
          </a:xfrm>
          <a:prstGeom prst="rect">
            <a:avLst/>
          </a:prstGeom>
          <a:solidFill>
            <a:schemeClr val="accent3">
              <a:lumMod val="40000"/>
              <a:lumOff val="60000"/>
            </a:schemeClr>
          </a:solidFill>
          <a:ln w="603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44"/>
          <p:cNvSpPr/>
          <p:nvPr/>
        </p:nvSpPr>
        <p:spPr>
          <a:xfrm>
            <a:off x="3841750" y="5394325"/>
            <a:ext cx="1768475" cy="723900"/>
          </a:xfrm>
          <a:prstGeom prst="rect">
            <a:avLst/>
          </a:prstGeom>
          <a:solidFill>
            <a:schemeClr val="accent3">
              <a:lumMod val="40000"/>
              <a:lumOff val="60000"/>
            </a:schemeClr>
          </a:solidFill>
          <a:ln w="603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50"/>
          <p:cNvSpPr/>
          <p:nvPr/>
        </p:nvSpPr>
        <p:spPr>
          <a:xfrm>
            <a:off x="2786063" y="5394325"/>
            <a:ext cx="892175" cy="723900"/>
          </a:xfrm>
          <a:prstGeom prst="rect">
            <a:avLst/>
          </a:prstGeom>
          <a:solidFill>
            <a:schemeClr val="accent3">
              <a:lumMod val="40000"/>
              <a:lumOff val="60000"/>
            </a:schemeClr>
          </a:solidFill>
          <a:ln w="603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51"/>
          <p:cNvSpPr/>
          <p:nvPr/>
        </p:nvSpPr>
        <p:spPr>
          <a:xfrm>
            <a:off x="5761038" y="5394325"/>
            <a:ext cx="1531937" cy="723900"/>
          </a:xfrm>
          <a:prstGeom prst="rect">
            <a:avLst/>
          </a:prstGeom>
          <a:solidFill>
            <a:schemeClr val="accent3">
              <a:lumMod val="40000"/>
              <a:lumOff val="60000"/>
            </a:schemeClr>
          </a:solidFill>
          <a:ln w="603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52"/>
          <p:cNvSpPr/>
          <p:nvPr/>
        </p:nvSpPr>
        <p:spPr>
          <a:xfrm>
            <a:off x="6221413" y="4540250"/>
            <a:ext cx="784225" cy="723900"/>
          </a:xfrm>
          <a:prstGeom prst="rect">
            <a:avLst/>
          </a:prstGeom>
          <a:solidFill>
            <a:schemeClr val="accent3">
              <a:lumMod val="40000"/>
              <a:lumOff val="60000"/>
            </a:schemeClr>
          </a:solidFill>
          <a:ln w="603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52" name="TextBox 36"/>
          <p:cNvSpPr txBox="1">
            <a:spLocks noChangeArrowheads="1"/>
          </p:cNvSpPr>
          <p:nvPr/>
        </p:nvSpPr>
        <p:spPr bwMode="auto">
          <a:xfrm>
            <a:off x="157163" y="1428750"/>
            <a:ext cx="958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sz="2000" b="1" dirty="0"/>
              <a:t>下一个</a:t>
            </a:r>
            <a:endParaRPr lang="en-US" altLang="zh-CN" sz="2000" b="1" dirty="0"/>
          </a:p>
          <a:p>
            <a:pPr algn="ctr"/>
            <a:r>
              <a:rPr lang="zh-CN" altLang="en-US" sz="2000" b="1" dirty="0" smtClean="0"/>
              <a:t>冲刺</a:t>
            </a:r>
            <a:endParaRPr lang="zh-CN" altLang="en-US" sz="2000" b="1" dirty="0"/>
          </a:p>
        </p:txBody>
      </p:sp>
      <p:sp>
        <p:nvSpPr>
          <p:cNvPr id="34853" name="TextBox 37"/>
          <p:cNvSpPr txBox="1">
            <a:spLocks noChangeArrowheads="1"/>
          </p:cNvSpPr>
          <p:nvPr/>
        </p:nvSpPr>
        <p:spPr bwMode="auto">
          <a:xfrm>
            <a:off x="169863" y="3197225"/>
            <a:ext cx="958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sz="2000" b="1"/>
              <a:t>接下来</a:t>
            </a:r>
            <a:endParaRPr lang="en-US" altLang="zh-CN" sz="2000" b="1"/>
          </a:p>
          <a:p>
            <a:r>
              <a:rPr lang="zh-CN" altLang="en-US" sz="2000" b="1"/>
              <a:t>三个月</a:t>
            </a:r>
          </a:p>
        </p:txBody>
      </p:sp>
      <p:sp>
        <p:nvSpPr>
          <p:cNvPr id="34854" name="TextBox 38"/>
          <p:cNvSpPr txBox="1">
            <a:spLocks noChangeArrowheads="1"/>
          </p:cNvSpPr>
          <p:nvPr/>
        </p:nvSpPr>
        <p:spPr bwMode="auto">
          <a:xfrm>
            <a:off x="250825" y="5068888"/>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sz="2000" b="1"/>
              <a:t>未来</a:t>
            </a:r>
          </a:p>
        </p:txBody>
      </p:sp>
      <p:cxnSp>
        <p:nvCxnSpPr>
          <p:cNvPr id="40" name="直接箭头连接符 57"/>
          <p:cNvCxnSpPr/>
          <p:nvPr/>
        </p:nvCxnSpPr>
        <p:spPr>
          <a:xfrm flipH="1">
            <a:off x="1128713" y="1838325"/>
            <a:ext cx="620712"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1" name="直接箭头连接符 58"/>
          <p:cNvCxnSpPr/>
          <p:nvPr/>
        </p:nvCxnSpPr>
        <p:spPr>
          <a:xfrm flipH="1">
            <a:off x="1128713" y="3527425"/>
            <a:ext cx="620712"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2" name="直接箭头连接符 59"/>
          <p:cNvCxnSpPr/>
          <p:nvPr/>
        </p:nvCxnSpPr>
        <p:spPr>
          <a:xfrm flipH="1" flipV="1">
            <a:off x="1058863" y="5264150"/>
            <a:ext cx="633412"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4858" name="TextBox 42"/>
          <p:cNvSpPr txBox="1">
            <a:spLocks noChangeArrowheads="1"/>
          </p:cNvSpPr>
          <p:nvPr/>
        </p:nvSpPr>
        <p:spPr bwMode="auto">
          <a:xfrm>
            <a:off x="539750" y="2257425"/>
            <a:ext cx="3768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a:t>（</a:t>
            </a:r>
            <a:r>
              <a:rPr lang="zh-CN" altLang="en-US" b="1"/>
              <a:t>用户故事能够在</a:t>
            </a:r>
            <a:r>
              <a:rPr lang="en-US" altLang="zh-CN" b="1"/>
              <a:t>1-2</a:t>
            </a:r>
            <a:r>
              <a:rPr lang="zh-CN" altLang="en-US" b="1"/>
              <a:t>天完成交付</a:t>
            </a:r>
            <a:r>
              <a:rPr lang="zh-CN" altLang="en-US"/>
              <a:t>）</a:t>
            </a:r>
          </a:p>
        </p:txBody>
      </p:sp>
      <p:sp>
        <p:nvSpPr>
          <p:cNvPr id="34859" name="TextBox 43"/>
          <p:cNvSpPr txBox="1">
            <a:spLocks noChangeArrowheads="1"/>
          </p:cNvSpPr>
          <p:nvPr/>
        </p:nvSpPr>
        <p:spPr bwMode="auto">
          <a:xfrm>
            <a:off x="539750" y="3921125"/>
            <a:ext cx="2970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dirty="0"/>
              <a:t>（</a:t>
            </a:r>
            <a:r>
              <a:rPr lang="zh-CN" altLang="en-US" b="1" dirty="0"/>
              <a:t>能够在一</a:t>
            </a:r>
            <a:r>
              <a:rPr lang="zh-CN" altLang="en-US" b="1" dirty="0" smtClean="0"/>
              <a:t>个冲刺内</a:t>
            </a:r>
            <a:r>
              <a:rPr lang="zh-CN" altLang="en-US" b="1" dirty="0"/>
              <a:t>完成</a:t>
            </a:r>
            <a:r>
              <a:rPr lang="zh-CN" altLang="en-US" dirty="0"/>
              <a:t>）</a:t>
            </a:r>
          </a:p>
        </p:txBody>
      </p:sp>
      <p:cxnSp>
        <p:nvCxnSpPr>
          <p:cNvPr id="45" name="直接箭头连接符 65"/>
          <p:cNvCxnSpPr/>
          <p:nvPr/>
        </p:nvCxnSpPr>
        <p:spPr>
          <a:xfrm flipV="1">
            <a:off x="8013700" y="1347788"/>
            <a:ext cx="0" cy="355441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4861" name="TextBox 45"/>
          <p:cNvSpPr txBox="1">
            <a:spLocks noChangeArrowheads="1"/>
          </p:cNvSpPr>
          <p:nvPr/>
        </p:nvSpPr>
        <p:spPr bwMode="auto">
          <a:xfrm>
            <a:off x="8151813" y="2073275"/>
            <a:ext cx="36036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a:t>越来越详细</a:t>
            </a:r>
          </a:p>
        </p:txBody>
      </p:sp>
      <p:sp>
        <p:nvSpPr>
          <p:cNvPr id="34862" name="TextBox 46"/>
          <p:cNvSpPr txBox="1">
            <a:spLocks noChangeArrowheads="1"/>
          </p:cNvSpPr>
          <p:nvPr/>
        </p:nvSpPr>
        <p:spPr bwMode="auto">
          <a:xfrm>
            <a:off x="7469188" y="1876425"/>
            <a:ext cx="3603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a:t>优先级越来越高</a:t>
            </a:r>
          </a:p>
        </p:txBody>
      </p:sp>
    </p:spTree>
    <p:extLst>
      <p:ext uri="{BB962C8B-B14F-4D97-AF65-F5344CB8AC3E}">
        <p14:creationId xmlns:p14="http://schemas.microsoft.com/office/powerpoint/2010/main" val="2966302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如何拆分用户故事（指南）</a:t>
            </a:r>
            <a:endParaRPr lang="en-US" altLang="en-US" smtClean="0"/>
          </a:p>
        </p:txBody>
      </p:sp>
      <p:sp>
        <p:nvSpPr>
          <p:cNvPr id="4" name="矩形 2"/>
          <p:cNvSpPr/>
          <p:nvPr/>
        </p:nvSpPr>
        <p:spPr>
          <a:xfrm>
            <a:off x="234950" y="1069975"/>
            <a:ext cx="8424863" cy="1322388"/>
          </a:xfrm>
          <a:prstGeom prst="rect">
            <a:avLst/>
          </a:prstGeom>
        </p:spPr>
        <p:txBody>
          <a:bodyPr>
            <a:spAutoFit/>
          </a:bodyPr>
          <a:lstStyle/>
          <a:p>
            <a:pPr>
              <a:defRPr/>
            </a:pPr>
            <a:r>
              <a:rPr lang="zh-CN" altLang="en-US" sz="2000" dirty="0"/>
              <a:t>可以从以下几个视角拆分用户故事：</a:t>
            </a:r>
            <a:endParaRPr lang="en-US" altLang="zh-CN" sz="2000" dirty="0"/>
          </a:p>
          <a:p>
            <a:pPr marL="285750" indent="-285750">
              <a:buFont typeface="Arial" panose="020B0604020202020204" pitchFamily="34" charset="0"/>
              <a:buChar char="•"/>
              <a:defRPr/>
            </a:pPr>
            <a:r>
              <a:rPr lang="zh-CN" altLang="en-US" sz="2000" dirty="0"/>
              <a:t>首先，按照角色进行用户故事拆分用户故事。</a:t>
            </a:r>
          </a:p>
          <a:p>
            <a:pPr marL="285750" indent="-285750">
              <a:buFont typeface="Arial" panose="020B0604020202020204" pitchFamily="34" charset="0"/>
              <a:buChar char="•"/>
              <a:defRPr/>
            </a:pPr>
            <a:r>
              <a:rPr lang="zh-CN" altLang="en-US" sz="2000" dirty="0"/>
              <a:t>其次，按照同一角色的业务行为来拆分用户故事。</a:t>
            </a:r>
          </a:p>
          <a:p>
            <a:pPr marL="285750" indent="-285750">
              <a:buFont typeface="Arial" panose="020B0604020202020204" pitchFamily="34" charset="0"/>
              <a:buChar char="•"/>
              <a:defRPr/>
            </a:pPr>
            <a:r>
              <a:rPr lang="zh-CN" altLang="en-US" sz="2000" dirty="0"/>
              <a:t>再次，对同一业务行为，按照业务数据类型和项目来拆分用户故事。</a:t>
            </a:r>
          </a:p>
        </p:txBody>
      </p:sp>
      <p:sp>
        <p:nvSpPr>
          <p:cNvPr id="5" name="矩形 47"/>
          <p:cNvSpPr/>
          <p:nvPr/>
        </p:nvSpPr>
        <p:spPr>
          <a:xfrm>
            <a:off x="252413" y="3086100"/>
            <a:ext cx="8424862" cy="1016000"/>
          </a:xfrm>
          <a:prstGeom prst="rect">
            <a:avLst/>
          </a:prstGeom>
        </p:spPr>
        <p:txBody>
          <a:bodyPr>
            <a:spAutoFit/>
          </a:bodyPr>
          <a:lstStyle/>
          <a:p>
            <a:pPr>
              <a:defRPr/>
            </a:pPr>
            <a:r>
              <a:rPr lang="zh-CN" altLang="en-US" sz="2000" dirty="0"/>
              <a:t>用户故事的拆分注意事项：</a:t>
            </a:r>
          </a:p>
          <a:p>
            <a:pPr marL="285750" indent="-285750">
              <a:buFont typeface="Arial" panose="020B0604020202020204" pitchFamily="34" charset="0"/>
              <a:buChar char="•"/>
              <a:defRPr/>
            </a:pPr>
            <a:r>
              <a:rPr lang="zh-CN" altLang="en-US" sz="2000" dirty="0"/>
              <a:t>必须是端到端的拆分。</a:t>
            </a:r>
            <a:endParaRPr lang="en-US" altLang="zh-CN" sz="2000" dirty="0"/>
          </a:p>
          <a:p>
            <a:pPr marL="285750" indent="-285750">
              <a:buFont typeface="Arial" panose="020B0604020202020204" pitchFamily="34" charset="0"/>
              <a:buChar char="•"/>
              <a:defRPr/>
            </a:pPr>
            <a:r>
              <a:rPr lang="zh-CN" altLang="en-US" sz="2000" dirty="0"/>
              <a:t>错误做法：按照任务分解的形式来拆分用户故事。</a:t>
            </a:r>
            <a:endParaRPr lang="en-US" altLang="zh-CN" sz="2000" dirty="0"/>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4454525"/>
            <a:ext cx="19050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6" name="矩形 4"/>
          <p:cNvSpPr>
            <a:spLocks noChangeArrowheads="1"/>
          </p:cNvSpPr>
          <p:nvPr/>
        </p:nvSpPr>
        <p:spPr bwMode="auto">
          <a:xfrm>
            <a:off x="4572000" y="5114925"/>
            <a:ext cx="272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a:t>像切蛋糕一样分割故事！</a:t>
            </a:r>
          </a:p>
        </p:txBody>
      </p:sp>
      <p:sp>
        <p:nvSpPr>
          <p:cNvPr id="35847" name="TextBox 7"/>
          <p:cNvSpPr txBox="1">
            <a:spLocks noChangeArrowheads="1"/>
          </p:cNvSpPr>
          <p:nvPr/>
        </p:nvSpPr>
        <p:spPr bwMode="auto">
          <a:xfrm>
            <a:off x="2195513" y="4984750"/>
            <a:ext cx="5762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a:r>
              <a:rPr lang="zh-CN" altLang="en-US"/>
              <a:t>端到端</a:t>
            </a:r>
          </a:p>
        </p:txBody>
      </p:sp>
      <p:cxnSp>
        <p:nvCxnSpPr>
          <p:cNvPr id="9" name="直接箭头连接符 9"/>
          <p:cNvCxnSpPr/>
          <p:nvPr/>
        </p:nvCxnSpPr>
        <p:spPr>
          <a:xfrm>
            <a:off x="2782888" y="4735513"/>
            <a:ext cx="0" cy="14605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624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161925"/>
            <a:ext cx="61960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用户故事及其描述形式（指南）</a:t>
            </a:r>
            <a:endParaRPr lang="en-US" altLang="en-US" smtClean="0"/>
          </a:p>
        </p:txBody>
      </p:sp>
      <p:sp>
        <p:nvSpPr>
          <p:cNvPr id="4" name="矩形 7"/>
          <p:cNvSpPr/>
          <p:nvPr/>
        </p:nvSpPr>
        <p:spPr>
          <a:xfrm>
            <a:off x="212725" y="879475"/>
            <a:ext cx="8386763" cy="5875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CN" sz="1400" dirty="0">
                <a:solidFill>
                  <a:schemeClr val="tx1"/>
                </a:solidFill>
              </a:rPr>
              <a:t>1  </a:t>
            </a:r>
            <a:r>
              <a:rPr lang="zh-CN" altLang="en-US" sz="1400" dirty="0">
                <a:solidFill>
                  <a:schemeClr val="tx1"/>
                </a:solidFill>
              </a:rPr>
              <a:t>什么是用户故事：</a:t>
            </a:r>
          </a:p>
          <a:p>
            <a:pPr>
              <a:defRPr/>
            </a:pPr>
            <a:r>
              <a:rPr lang="zh-CN" altLang="en-US" sz="1400" dirty="0">
                <a:solidFill>
                  <a:schemeClr val="tx1"/>
                </a:solidFill>
              </a:rPr>
              <a:t>用户故事是从用户的角度来描述用户渴望得到的功能。一个用户故事卡应当包括四个要素：</a:t>
            </a:r>
          </a:p>
          <a:p>
            <a:pPr marL="285750" indent="-285750">
              <a:buFont typeface="Arial" panose="020B0604020202020204" pitchFamily="34" charset="0"/>
              <a:buChar char="•"/>
              <a:defRPr/>
            </a:pPr>
            <a:r>
              <a:rPr lang="zh-CN" altLang="en-US" sz="1400" b="1" dirty="0">
                <a:solidFill>
                  <a:schemeClr val="tx1"/>
                </a:solidFill>
              </a:rPr>
              <a:t>角色</a:t>
            </a:r>
            <a:r>
              <a:rPr lang="zh-CN" altLang="en-US" sz="1400" dirty="0">
                <a:solidFill>
                  <a:schemeClr val="tx1"/>
                </a:solidFill>
              </a:rPr>
              <a:t>：谁要使用这个功能。</a:t>
            </a:r>
          </a:p>
          <a:p>
            <a:pPr marL="285750" indent="-285750">
              <a:buFont typeface="Arial" panose="020B0604020202020204" pitchFamily="34" charset="0"/>
              <a:buChar char="•"/>
              <a:defRPr/>
            </a:pPr>
            <a:r>
              <a:rPr lang="zh-CN" altLang="en-US" sz="1400" b="1" dirty="0">
                <a:solidFill>
                  <a:schemeClr val="tx1"/>
                </a:solidFill>
              </a:rPr>
              <a:t>功能</a:t>
            </a:r>
            <a:r>
              <a:rPr lang="zh-CN" altLang="en-US" sz="1400" dirty="0">
                <a:solidFill>
                  <a:schemeClr val="tx1"/>
                </a:solidFill>
              </a:rPr>
              <a:t>：需要完成什么样的功能。</a:t>
            </a:r>
          </a:p>
          <a:p>
            <a:pPr marL="285750" indent="-285750">
              <a:buFont typeface="Arial" panose="020B0604020202020204" pitchFamily="34" charset="0"/>
              <a:buChar char="•"/>
              <a:defRPr/>
            </a:pPr>
            <a:r>
              <a:rPr lang="zh-CN" altLang="en-US" sz="1400" b="1" dirty="0">
                <a:solidFill>
                  <a:schemeClr val="tx1"/>
                </a:solidFill>
              </a:rPr>
              <a:t>商业价值</a:t>
            </a:r>
            <a:r>
              <a:rPr lang="zh-CN" altLang="en-US" sz="1400" dirty="0">
                <a:solidFill>
                  <a:schemeClr val="tx1"/>
                </a:solidFill>
              </a:rPr>
              <a:t>：为什么需要这个功能，这个功能带来什么样的价值。</a:t>
            </a:r>
            <a:endParaRPr lang="en-US" altLang="zh-CN" sz="1400" dirty="0">
              <a:solidFill>
                <a:schemeClr val="tx1"/>
              </a:solidFill>
            </a:endParaRPr>
          </a:p>
          <a:p>
            <a:pPr marL="285750" indent="-285750">
              <a:buFont typeface="Arial" panose="020B0604020202020204" pitchFamily="34" charset="0"/>
              <a:buChar char="•"/>
              <a:defRPr/>
            </a:pPr>
            <a:r>
              <a:rPr lang="zh-CN" altLang="en-US" sz="1400" b="1" dirty="0">
                <a:solidFill>
                  <a:schemeClr val="tx1"/>
                </a:solidFill>
              </a:rPr>
              <a:t>验收测试</a:t>
            </a:r>
            <a:r>
              <a:rPr lang="zh-CN" altLang="en-US" sz="1400" dirty="0">
                <a:solidFill>
                  <a:schemeClr val="tx1"/>
                </a:solidFill>
              </a:rPr>
              <a:t>：用户故事要包含确认信息，可以看成是从功能性角度的验收测试用例。</a:t>
            </a:r>
            <a:endParaRPr lang="en-US" altLang="zh-CN" sz="1400" dirty="0">
              <a:solidFill>
                <a:schemeClr val="tx1"/>
              </a:solidFill>
            </a:endParaRPr>
          </a:p>
          <a:p>
            <a:pPr marL="342900" indent="-342900">
              <a:buFontTx/>
              <a:buAutoNum type="arabicPeriod" startAt="3"/>
              <a:defRPr/>
            </a:pPr>
            <a:endParaRPr lang="en-US" altLang="zh-CN" sz="1400" dirty="0">
              <a:solidFill>
                <a:schemeClr val="tx1"/>
              </a:solidFill>
            </a:endParaRPr>
          </a:p>
          <a:p>
            <a:pPr>
              <a:defRPr/>
            </a:pPr>
            <a:r>
              <a:rPr lang="en-US" altLang="zh-CN" sz="1400" dirty="0">
                <a:solidFill>
                  <a:schemeClr val="tx1"/>
                </a:solidFill>
              </a:rPr>
              <a:t>2  </a:t>
            </a:r>
            <a:r>
              <a:rPr lang="zh-CN" altLang="en-US" sz="1400" dirty="0">
                <a:solidFill>
                  <a:schemeClr val="tx1"/>
                </a:solidFill>
              </a:rPr>
              <a:t>用户故事卡的描述格式：</a:t>
            </a:r>
            <a:endParaRPr lang="en-US" altLang="zh-CN" sz="1400" dirty="0">
              <a:solidFill>
                <a:schemeClr val="tx1"/>
              </a:solidFill>
            </a:endParaRPr>
          </a:p>
          <a:p>
            <a:pPr>
              <a:defRPr/>
            </a:pPr>
            <a:r>
              <a:rPr lang="en-US" altLang="zh-CN" sz="1400" dirty="0">
                <a:solidFill>
                  <a:schemeClr val="tx1"/>
                </a:solidFill>
              </a:rPr>
              <a:t>1</a:t>
            </a:r>
            <a:r>
              <a:rPr lang="zh-CN" altLang="en-US" sz="1400" dirty="0">
                <a:solidFill>
                  <a:schemeClr val="tx1"/>
                </a:solidFill>
              </a:rPr>
              <a:t>）通常情况下，可以按照如下的格式来建立用户故事：</a:t>
            </a:r>
            <a:endParaRPr lang="en-US" altLang="zh-CN" sz="1400" dirty="0">
              <a:solidFill>
                <a:schemeClr val="tx1"/>
              </a:solidFill>
            </a:endParaRPr>
          </a:p>
          <a:p>
            <a:pPr lvl="1">
              <a:defRPr/>
            </a:pPr>
            <a:r>
              <a:rPr lang="zh-CN" altLang="en-US" sz="1400" b="1" dirty="0">
                <a:solidFill>
                  <a:schemeClr val="tx1"/>
                </a:solidFill>
              </a:rPr>
              <a:t>作为一个</a:t>
            </a:r>
            <a:r>
              <a:rPr lang="en-US" altLang="zh-CN" sz="1400" b="1" dirty="0">
                <a:solidFill>
                  <a:schemeClr val="tx1"/>
                </a:solidFill>
              </a:rPr>
              <a:t>&lt;</a:t>
            </a:r>
            <a:r>
              <a:rPr lang="zh-CN" altLang="en-US" sz="1400" b="1" dirty="0">
                <a:solidFill>
                  <a:schemeClr val="tx1"/>
                </a:solidFill>
              </a:rPr>
              <a:t>角色</a:t>
            </a:r>
            <a:r>
              <a:rPr lang="en-US" altLang="zh-CN" sz="1400" b="1" dirty="0">
                <a:solidFill>
                  <a:schemeClr val="tx1"/>
                </a:solidFill>
              </a:rPr>
              <a:t>&gt;, </a:t>
            </a:r>
            <a:r>
              <a:rPr lang="zh-CN" altLang="en-US" sz="1400" b="1" dirty="0">
                <a:solidFill>
                  <a:schemeClr val="tx1"/>
                </a:solidFill>
              </a:rPr>
              <a:t>我想要</a:t>
            </a:r>
            <a:r>
              <a:rPr lang="en-US" altLang="zh-CN" sz="1400" b="1" dirty="0">
                <a:solidFill>
                  <a:schemeClr val="tx1"/>
                </a:solidFill>
              </a:rPr>
              <a:t>&lt;</a:t>
            </a:r>
            <a:r>
              <a:rPr lang="zh-CN" altLang="en-US" sz="1400" b="1" dirty="0">
                <a:solidFill>
                  <a:schemeClr val="tx1"/>
                </a:solidFill>
              </a:rPr>
              <a:t>功能</a:t>
            </a:r>
            <a:r>
              <a:rPr lang="en-US" altLang="zh-CN" sz="1400" b="1" dirty="0">
                <a:solidFill>
                  <a:schemeClr val="tx1"/>
                </a:solidFill>
              </a:rPr>
              <a:t>&gt;, </a:t>
            </a:r>
            <a:r>
              <a:rPr lang="zh-CN" altLang="en-US" sz="1400" b="1" dirty="0">
                <a:solidFill>
                  <a:schemeClr val="tx1"/>
                </a:solidFill>
              </a:rPr>
              <a:t>以便于</a:t>
            </a:r>
            <a:r>
              <a:rPr lang="en-US" altLang="zh-CN" sz="1400" b="1" dirty="0">
                <a:solidFill>
                  <a:schemeClr val="tx1"/>
                </a:solidFill>
              </a:rPr>
              <a:t>&lt;</a:t>
            </a:r>
            <a:r>
              <a:rPr lang="zh-CN" altLang="en-US" sz="1400" b="1" dirty="0">
                <a:solidFill>
                  <a:schemeClr val="tx1"/>
                </a:solidFill>
              </a:rPr>
              <a:t>商业价值</a:t>
            </a:r>
            <a:r>
              <a:rPr lang="en-US" altLang="zh-CN" sz="1400" b="1" dirty="0">
                <a:solidFill>
                  <a:schemeClr val="tx1"/>
                </a:solidFill>
              </a:rPr>
              <a:t>&gt;</a:t>
            </a:r>
            <a:r>
              <a:rPr lang="zh-CN" altLang="en-US" sz="1400" b="1" dirty="0">
                <a:solidFill>
                  <a:schemeClr val="tx1"/>
                </a:solidFill>
              </a:rPr>
              <a:t>，</a:t>
            </a:r>
            <a:r>
              <a:rPr lang="en-US" altLang="zh-CN" sz="1400" b="1" dirty="0">
                <a:solidFill>
                  <a:schemeClr val="tx1"/>
                </a:solidFill>
              </a:rPr>
              <a:t>&lt;</a:t>
            </a:r>
            <a:r>
              <a:rPr lang="zh-CN" altLang="en-US" sz="1400" b="1" dirty="0">
                <a:solidFill>
                  <a:schemeClr val="tx1"/>
                </a:solidFill>
              </a:rPr>
              <a:t>验收测试</a:t>
            </a:r>
            <a:r>
              <a:rPr lang="en-US" altLang="zh-CN" sz="1400" b="1" dirty="0">
                <a:solidFill>
                  <a:schemeClr val="tx1"/>
                </a:solidFill>
              </a:rPr>
              <a:t>&gt;</a:t>
            </a:r>
          </a:p>
          <a:p>
            <a:pPr>
              <a:defRPr/>
            </a:pPr>
            <a:r>
              <a:rPr lang="zh-CN" altLang="en-US" sz="1400" dirty="0">
                <a:solidFill>
                  <a:schemeClr val="tx1"/>
                </a:solidFill>
              </a:rPr>
              <a:t>举例：</a:t>
            </a:r>
          </a:p>
          <a:p>
            <a:pPr>
              <a:defRPr/>
            </a:pPr>
            <a:endParaRPr lang="en-US" altLang="zh-CN" sz="1400" dirty="0">
              <a:solidFill>
                <a:schemeClr val="tx1"/>
              </a:solidFill>
            </a:endParaRPr>
          </a:p>
          <a:p>
            <a:pPr>
              <a:defRPr/>
            </a:pPr>
            <a:endParaRPr lang="en-US" altLang="zh-CN" sz="1400" dirty="0">
              <a:solidFill>
                <a:schemeClr val="tx1"/>
              </a:solidFill>
            </a:endParaRPr>
          </a:p>
          <a:p>
            <a:pPr>
              <a:defRPr/>
            </a:pPr>
            <a:endParaRPr lang="en-US" altLang="zh-CN" sz="1400" dirty="0">
              <a:solidFill>
                <a:schemeClr val="tx1"/>
              </a:solidFill>
            </a:endParaRPr>
          </a:p>
          <a:p>
            <a:pPr>
              <a:defRPr/>
            </a:pPr>
            <a:endParaRPr lang="en-US" altLang="zh-CN" sz="1400" dirty="0">
              <a:solidFill>
                <a:schemeClr val="tx1"/>
              </a:solidFill>
            </a:endParaRPr>
          </a:p>
          <a:p>
            <a:pPr>
              <a:defRPr/>
            </a:pPr>
            <a:endParaRPr lang="en-US" altLang="zh-CN" sz="1400" dirty="0">
              <a:solidFill>
                <a:schemeClr val="tx1"/>
              </a:solidFill>
            </a:endParaRPr>
          </a:p>
          <a:p>
            <a:pPr>
              <a:defRPr/>
            </a:pPr>
            <a:endParaRPr lang="en-US" altLang="zh-CN" sz="1400" dirty="0">
              <a:solidFill>
                <a:schemeClr val="tx1"/>
              </a:solidFill>
            </a:endParaRPr>
          </a:p>
          <a:p>
            <a:pPr>
              <a:defRPr/>
            </a:pPr>
            <a:endParaRPr lang="en-US" altLang="zh-CN" sz="1400" dirty="0">
              <a:solidFill>
                <a:schemeClr val="tx1"/>
              </a:solidFill>
            </a:endParaRPr>
          </a:p>
          <a:p>
            <a:pPr>
              <a:defRPr/>
            </a:pPr>
            <a:endParaRPr lang="en-US" altLang="zh-CN" sz="1400" dirty="0">
              <a:solidFill>
                <a:schemeClr val="tx1"/>
              </a:solidFill>
            </a:endParaRPr>
          </a:p>
          <a:p>
            <a:pPr>
              <a:defRPr/>
            </a:pPr>
            <a:r>
              <a:rPr lang="zh-CN" altLang="en-US" sz="1400" dirty="0">
                <a:solidFill>
                  <a:schemeClr val="tx1"/>
                </a:solidFill>
              </a:rPr>
              <a:t>需要注意的是：用户故事不能够使用技术语言来描述，要使用用户可以理解的业务语言来描述。</a:t>
            </a:r>
            <a:endParaRPr lang="en-US" altLang="zh-CN" sz="1400" dirty="0">
              <a:solidFill>
                <a:schemeClr val="tx1"/>
              </a:solidFill>
            </a:endParaRPr>
          </a:p>
          <a:p>
            <a:pPr>
              <a:defRPr/>
            </a:pPr>
            <a:endParaRPr lang="en-US" altLang="zh-CN" sz="1400" dirty="0">
              <a:solidFill>
                <a:schemeClr val="tx1"/>
              </a:solidFill>
            </a:endParaRPr>
          </a:p>
          <a:p>
            <a:pPr>
              <a:defRPr/>
            </a:pPr>
            <a:r>
              <a:rPr lang="en-US" altLang="zh-CN" sz="1400" dirty="0">
                <a:solidFill>
                  <a:schemeClr val="tx1"/>
                </a:solidFill>
              </a:rPr>
              <a:t>2</a:t>
            </a:r>
            <a:r>
              <a:rPr lang="zh-CN" altLang="en-US" sz="1400" dirty="0">
                <a:solidFill>
                  <a:schemeClr val="tx1"/>
                </a:solidFill>
              </a:rPr>
              <a:t>）在</a:t>
            </a:r>
            <a:r>
              <a:rPr lang="en-US" altLang="zh-CN" sz="1400" dirty="0">
                <a:solidFill>
                  <a:schemeClr val="tx1"/>
                </a:solidFill>
              </a:rPr>
              <a:t>PO</a:t>
            </a:r>
            <a:r>
              <a:rPr lang="zh-CN" altLang="en-US" sz="1400" dirty="0">
                <a:solidFill>
                  <a:schemeClr val="tx1"/>
                </a:solidFill>
              </a:rPr>
              <a:t>和</a:t>
            </a:r>
            <a:r>
              <a:rPr lang="en-US" altLang="zh-CN" sz="1400" dirty="0">
                <a:solidFill>
                  <a:schemeClr val="tx1"/>
                </a:solidFill>
              </a:rPr>
              <a:t>Team</a:t>
            </a:r>
            <a:r>
              <a:rPr lang="zh-CN" altLang="en-US" sz="1400" dirty="0">
                <a:solidFill>
                  <a:schemeClr val="tx1"/>
                </a:solidFill>
              </a:rPr>
              <a:t>都能明白用户故事的某个要素的情况下，可以对此要素的描述进行简化或者省略。</a:t>
            </a:r>
            <a:endParaRPr lang="en-US" altLang="zh-CN" sz="1400" dirty="0">
              <a:solidFill>
                <a:schemeClr val="tx1"/>
              </a:solidFill>
            </a:endParaRPr>
          </a:p>
          <a:p>
            <a:pPr>
              <a:defRPr/>
            </a:pPr>
            <a:r>
              <a:rPr lang="zh-CN" altLang="en-US" sz="1400" dirty="0">
                <a:solidFill>
                  <a:schemeClr val="tx1"/>
                </a:solidFill>
              </a:rPr>
              <a:t>举例：</a:t>
            </a:r>
            <a:endParaRPr lang="en-US" altLang="zh-CN" sz="1400" dirty="0">
              <a:solidFill>
                <a:schemeClr val="tx1"/>
              </a:solidFill>
            </a:endParaRPr>
          </a:p>
          <a:p>
            <a:pPr lvl="1">
              <a:defRPr/>
            </a:pPr>
            <a:r>
              <a:rPr lang="zh-CN" altLang="en-US" sz="1400" dirty="0">
                <a:solidFill>
                  <a:schemeClr val="tx1"/>
                </a:solidFill>
              </a:rPr>
              <a:t>对于用户故事：作为一个“网站管理员”，我想要“统计每天有多少人访问了我的网站”，以便于“我的赞助商了解我的网站会给他们带来什么收益。”</a:t>
            </a:r>
            <a:endParaRPr lang="en-US" altLang="zh-CN" sz="1400" dirty="0">
              <a:solidFill>
                <a:schemeClr val="tx1"/>
              </a:solidFill>
            </a:endParaRPr>
          </a:p>
          <a:p>
            <a:pPr>
              <a:defRPr/>
            </a:pPr>
            <a:r>
              <a:rPr lang="zh-CN" altLang="en-US" sz="1400" dirty="0">
                <a:solidFill>
                  <a:schemeClr val="tx1"/>
                </a:solidFill>
              </a:rPr>
              <a:t>           由于商业价值是非常明确的，所以描述可以省略此部分的描述：作为一个“网站管理员”，我想要“统计每天有多少人访问了我的网站”。</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138488"/>
            <a:ext cx="5538788"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484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敏捷思维诠释</a:t>
            </a:r>
            <a:endParaRPr lang="en-US" altLang="en-US" smtClean="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89881596"/>
              </p:ext>
            </p:extLst>
          </p:nvPr>
        </p:nvGraphicFramePr>
        <p:xfrm>
          <a:off x="457200" y="1270000"/>
          <a:ext cx="8229600" cy="3663950"/>
        </p:xfrm>
        <a:graphic>
          <a:graphicData uri="http://schemas.openxmlformats.org/drawingml/2006/table">
            <a:tbl>
              <a:tblPr/>
              <a:tblGrid>
                <a:gridCol w="2093913"/>
                <a:gridCol w="6135687"/>
              </a:tblGrid>
              <a:tr h="371539">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敏捷思维</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诠释</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914559">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价值驱动</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用户需求不是一成不变的，而是涌现式的。</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要采用产品列表的形式，强制进行需求优先级排序；</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从高优先级需求开始，快速开发、快速交付。</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1188926">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mn-ea"/>
                          <a:ea typeface="+mn-ea"/>
                        </a:rPr>
                        <a:t>适应变化</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采用固定周期的冲刺开发。</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采用增量方式的交付产品。</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快速获取用户反馈和纠正产品。</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快速评审和调整开发过程。</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1188926">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自组织团队</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800" b="0" i="0" u="none" strike="noStrike" cap="none" normalizeH="0" baseline="0" dirty="0" smtClean="0">
                          <a:ln>
                            <a:noFill/>
                          </a:ln>
                          <a:solidFill>
                            <a:srgbClr val="000000"/>
                          </a:solidFill>
                          <a:effectLst/>
                          <a:latin typeface="+mn-ea"/>
                          <a:ea typeface="+mn-ea"/>
                        </a:rPr>
                        <a:t>PO</a:t>
                      </a:r>
                      <a:r>
                        <a:rPr kumimoji="0" lang="zh-CN" altLang="en-US" sz="1800" b="0" i="0" u="none" strike="noStrike" cap="none" normalizeH="0" baseline="0" dirty="0" smtClean="0">
                          <a:ln>
                            <a:noFill/>
                          </a:ln>
                          <a:solidFill>
                            <a:srgbClr val="000000"/>
                          </a:solidFill>
                          <a:effectLst/>
                          <a:latin typeface="+mn-ea"/>
                          <a:ea typeface="+mn-ea"/>
                        </a:rPr>
                        <a:t>团队，用户和业务驱动，确定目标和需求。</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开发团队，目标驱动，自主自发，保证目标达成和过程可视化。</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管理层，关注打造团队、引导团队实现目标。</a:t>
                      </a:r>
                    </a:p>
                  </a:txBody>
                  <a:tcPr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457200" y="161925"/>
            <a:ext cx="7685088"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描述非功能性需求和技术故事（指南）</a:t>
            </a:r>
            <a:endParaRPr lang="en-US" altLang="en-US" smtClean="0"/>
          </a:p>
        </p:txBody>
      </p:sp>
      <p:sp>
        <p:nvSpPr>
          <p:cNvPr id="4" name="矩形 7"/>
          <p:cNvSpPr/>
          <p:nvPr/>
        </p:nvSpPr>
        <p:spPr>
          <a:xfrm>
            <a:off x="315913" y="1055688"/>
            <a:ext cx="8388350" cy="580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CN" sz="1400" dirty="0">
                <a:solidFill>
                  <a:schemeClr val="tx1"/>
                </a:solidFill>
              </a:rPr>
              <a:t>1 </a:t>
            </a:r>
            <a:r>
              <a:rPr lang="zh-CN" altLang="en-US" sz="1400" dirty="0">
                <a:solidFill>
                  <a:schemeClr val="tx1"/>
                </a:solidFill>
              </a:rPr>
              <a:t>非功能性需求和约束：</a:t>
            </a:r>
            <a:endParaRPr lang="en-US" altLang="zh-CN" sz="1400" dirty="0">
              <a:solidFill>
                <a:schemeClr val="tx1"/>
              </a:solidFill>
            </a:endParaRPr>
          </a:p>
          <a:p>
            <a:pPr>
              <a:defRPr/>
            </a:pPr>
            <a:r>
              <a:rPr lang="zh-CN" altLang="en-US" sz="1400" dirty="0">
                <a:solidFill>
                  <a:schemeClr val="tx1"/>
                </a:solidFill>
              </a:rPr>
              <a:t>对于非功能性需求和约束，可以照搬三段论方式，但是写起来会很别扭，直接描述更好。</a:t>
            </a:r>
            <a:endParaRPr lang="en-US" altLang="zh-CN" sz="1400" dirty="0">
              <a:solidFill>
                <a:schemeClr val="tx1"/>
              </a:solidFill>
            </a:endParaRPr>
          </a:p>
          <a:p>
            <a:pPr>
              <a:defRPr/>
            </a:pPr>
            <a:r>
              <a:rPr lang="zh-CN" altLang="en-US" sz="1400" dirty="0">
                <a:solidFill>
                  <a:schemeClr val="tx1"/>
                </a:solidFill>
              </a:rPr>
              <a:t>举例：</a:t>
            </a:r>
            <a:endParaRPr lang="en-US" altLang="zh-CN" sz="1400" dirty="0">
              <a:solidFill>
                <a:schemeClr val="tx1"/>
              </a:solidFill>
            </a:endParaRPr>
          </a:p>
          <a:p>
            <a:pPr lvl="1">
              <a:defRPr/>
            </a:pPr>
            <a:r>
              <a:rPr lang="zh-CN" altLang="en-US" sz="1400" dirty="0">
                <a:solidFill>
                  <a:schemeClr val="tx1"/>
                </a:solidFill>
              </a:rPr>
              <a:t>对于兼容性需求，如果按照用户故事形式描述成下面的形式</a:t>
            </a:r>
            <a:r>
              <a:rPr lang="en-US" altLang="zh-CN" sz="1400" dirty="0">
                <a:solidFill>
                  <a:schemeClr val="tx1"/>
                </a:solidFill>
              </a:rPr>
              <a:t>:</a:t>
            </a:r>
          </a:p>
          <a:p>
            <a:pPr lvl="1">
              <a:defRPr/>
            </a:pPr>
            <a:r>
              <a:rPr lang="zh-CN" altLang="en-US" sz="1400" dirty="0">
                <a:solidFill>
                  <a:schemeClr val="tx1"/>
                </a:solidFill>
              </a:rPr>
              <a:t>作为一个“网站管理员”，我想要“网站能够在</a:t>
            </a:r>
            <a:r>
              <a:rPr lang="en-US" altLang="zh-CN" sz="1400" dirty="0">
                <a:solidFill>
                  <a:schemeClr val="tx1"/>
                </a:solidFill>
              </a:rPr>
              <a:t>IE8</a:t>
            </a:r>
            <a:r>
              <a:rPr lang="zh-CN" altLang="en-US" sz="1400" dirty="0">
                <a:solidFill>
                  <a:schemeClr val="tx1"/>
                </a:solidFill>
              </a:rPr>
              <a:t>、</a:t>
            </a:r>
            <a:r>
              <a:rPr lang="en-US" altLang="zh-CN" sz="1400" dirty="0">
                <a:solidFill>
                  <a:schemeClr val="tx1"/>
                </a:solidFill>
              </a:rPr>
              <a:t>IE9</a:t>
            </a:r>
            <a:r>
              <a:rPr lang="zh-CN" altLang="en-US" sz="1400" dirty="0">
                <a:solidFill>
                  <a:schemeClr val="tx1"/>
                </a:solidFill>
              </a:rPr>
              <a:t>、</a:t>
            </a:r>
            <a:r>
              <a:rPr lang="en-US" altLang="zh-CN" sz="1400" dirty="0">
                <a:solidFill>
                  <a:schemeClr val="tx1"/>
                </a:solidFill>
              </a:rPr>
              <a:t>Firefox6</a:t>
            </a:r>
            <a:r>
              <a:rPr lang="zh-CN" altLang="en-US" sz="1400" dirty="0">
                <a:solidFill>
                  <a:schemeClr val="tx1"/>
                </a:solidFill>
              </a:rPr>
              <a:t>、</a:t>
            </a:r>
            <a:r>
              <a:rPr lang="en-US" altLang="zh-CN" sz="1400" dirty="0">
                <a:solidFill>
                  <a:schemeClr val="tx1"/>
                </a:solidFill>
              </a:rPr>
              <a:t>Firefox7</a:t>
            </a:r>
            <a:r>
              <a:rPr lang="zh-CN" altLang="en-US" sz="1400" dirty="0">
                <a:solidFill>
                  <a:schemeClr val="tx1"/>
                </a:solidFill>
              </a:rPr>
              <a:t>、</a:t>
            </a:r>
            <a:r>
              <a:rPr lang="en-US" altLang="zh-CN" sz="1400" dirty="0">
                <a:solidFill>
                  <a:schemeClr val="tx1"/>
                </a:solidFill>
              </a:rPr>
              <a:t>Safari</a:t>
            </a:r>
            <a:r>
              <a:rPr lang="zh-CN" altLang="en-US" sz="1400" dirty="0">
                <a:solidFill>
                  <a:schemeClr val="tx1"/>
                </a:solidFill>
              </a:rPr>
              <a:t>和</a:t>
            </a:r>
            <a:r>
              <a:rPr lang="en-US" altLang="zh-CN" sz="1400" dirty="0">
                <a:solidFill>
                  <a:schemeClr val="tx1"/>
                </a:solidFill>
              </a:rPr>
              <a:t>Chrome15</a:t>
            </a:r>
            <a:r>
              <a:rPr lang="zh-CN" altLang="en-US" sz="1400" dirty="0">
                <a:solidFill>
                  <a:schemeClr val="tx1"/>
                </a:solidFill>
              </a:rPr>
              <a:t>中都能够正常打开”，以便“能有更多的人能够正常访问网站”。</a:t>
            </a:r>
            <a:endParaRPr lang="en-US" altLang="zh-CN" sz="1400" dirty="0">
              <a:solidFill>
                <a:schemeClr val="tx1"/>
              </a:solidFill>
            </a:endParaRPr>
          </a:p>
          <a:p>
            <a:pPr lvl="1">
              <a:defRPr/>
            </a:pPr>
            <a:endParaRPr lang="en-US" altLang="zh-CN" sz="1400" dirty="0">
              <a:solidFill>
                <a:schemeClr val="tx1"/>
              </a:solidFill>
            </a:endParaRPr>
          </a:p>
          <a:p>
            <a:pPr lvl="1">
              <a:defRPr/>
            </a:pPr>
            <a:r>
              <a:rPr lang="zh-CN" altLang="en-US" sz="1400" dirty="0">
                <a:solidFill>
                  <a:schemeClr val="tx1"/>
                </a:solidFill>
              </a:rPr>
              <a:t>感觉会非常别扭，不如直接就描述成：</a:t>
            </a:r>
            <a:endParaRPr lang="en-US" altLang="zh-CN" sz="1400" dirty="0">
              <a:solidFill>
                <a:schemeClr val="tx1"/>
              </a:solidFill>
            </a:endParaRPr>
          </a:p>
          <a:p>
            <a:pPr lvl="1">
              <a:defRPr/>
            </a:pPr>
            <a:r>
              <a:rPr lang="zh-CN" altLang="en-US" sz="1400" dirty="0">
                <a:solidFill>
                  <a:schemeClr val="tx1"/>
                </a:solidFill>
              </a:rPr>
              <a:t>网站必须支持</a:t>
            </a:r>
            <a:r>
              <a:rPr lang="en-US" altLang="zh-CN" sz="1400" dirty="0">
                <a:solidFill>
                  <a:schemeClr val="tx1"/>
                </a:solidFill>
              </a:rPr>
              <a:t>IE8</a:t>
            </a:r>
            <a:r>
              <a:rPr lang="zh-CN" altLang="en-US" sz="1400" dirty="0">
                <a:solidFill>
                  <a:schemeClr val="tx1"/>
                </a:solidFill>
              </a:rPr>
              <a:t>、</a:t>
            </a:r>
            <a:r>
              <a:rPr lang="en-US" altLang="zh-CN" sz="1400" dirty="0">
                <a:solidFill>
                  <a:schemeClr val="tx1"/>
                </a:solidFill>
              </a:rPr>
              <a:t>IE9</a:t>
            </a:r>
            <a:r>
              <a:rPr lang="zh-CN" altLang="en-US" sz="1400" dirty="0">
                <a:solidFill>
                  <a:schemeClr val="tx1"/>
                </a:solidFill>
              </a:rPr>
              <a:t>、</a:t>
            </a:r>
            <a:r>
              <a:rPr lang="en-US" altLang="zh-CN" sz="1400" dirty="0">
                <a:solidFill>
                  <a:schemeClr val="tx1"/>
                </a:solidFill>
              </a:rPr>
              <a:t>Firefox6</a:t>
            </a:r>
            <a:r>
              <a:rPr lang="zh-CN" altLang="en-US" sz="1400" dirty="0">
                <a:solidFill>
                  <a:schemeClr val="tx1"/>
                </a:solidFill>
              </a:rPr>
              <a:t>、</a:t>
            </a:r>
            <a:r>
              <a:rPr lang="en-US" altLang="zh-CN" sz="1400" dirty="0">
                <a:solidFill>
                  <a:schemeClr val="tx1"/>
                </a:solidFill>
              </a:rPr>
              <a:t>Firefox7</a:t>
            </a:r>
            <a:r>
              <a:rPr lang="zh-CN" altLang="en-US" sz="1400" dirty="0">
                <a:solidFill>
                  <a:schemeClr val="tx1"/>
                </a:solidFill>
              </a:rPr>
              <a:t>、</a:t>
            </a:r>
            <a:r>
              <a:rPr lang="en-US" altLang="zh-CN" sz="1400" dirty="0">
                <a:solidFill>
                  <a:schemeClr val="tx1"/>
                </a:solidFill>
              </a:rPr>
              <a:t>Safari</a:t>
            </a:r>
            <a:r>
              <a:rPr lang="zh-CN" altLang="en-US" sz="1400" dirty="0">
                <a:solidFill>
                  <a:schemeClr val="tx1"/>
                </a:solidFill>
              </a:rPr>
              <a:t>和</a:t>
            </a:r>
            <a:r>
              <a:rPr lang="en-US" altLang="zh-CN" sz="1400" dirty="0">
                <a:solidFill>
                  <a:schemeClr val="tx1"/>
                </a:solidFill>
              </a:rPr>
              <a:t>Chrome15</a:t>
            </a:r>
            <a:r>
              <a:rPr lang="zh-CN" altLang="en-US" sz="1400" dirty="0">
                <a:solidFill>
                  <a:schemeClr val="tx1"/>
                </a:solidFill>
              </a:rPr>
              <a:t>。</a:t>
            </a:r>
            <a:endParaRPr lang="en-US" altLang="zh-CN" sz="1400" dirty="0">
              <a:solidFill>
                <a:schemeClr val="tx1"/>
              </a:solidFill>
            </a:endParaRPr>
          </a:p>
          <a:p>
            <a:pPr>
              <a:defRPr/>
            </a:pPr>
            <a:endParaRPr lang="en-US" altLang="zh-CN" sz="1400" dirty="0">
              <a:solidFill>
                <a:schemeClr val="tx1"/>
              </a:solidFill>
            </a:endParaRPr>
          </a:p>
          <a:p>
            <a:pPr>
              <a:defRPr/>
            </a:pPr>
            <a:r>
              <a:rPr lang="en-US" altLang="zh-CN" sz="1400" dirty="0">
                <a:solidFill>
                  <a:schemeClr val="tx1"/>
                </a:solidFill>
              </a:rPr>
              <a:t>2 </a:t>
            </a:r>
            <a:r>
              <a:rPr lang="zh-CN" altLang="en-US" sz="1400" dirty="0">
                <a:solidFill>
                  <a:schemeClr val="tx1"/>
                </a:solidFill>
              </a:rPr>
              <a:t>技术故事</a:t>
            </a:r>
            <a:endParaRPr lang="en-US" altLang="zh-CN" sz="1400" dirty="0">
              <a:solidFill>
                <a:schemeClr val="tx1"/>
              </a:solidFill>
            </a:endParaRPr>
          </a:p>
          <a:p>
            <a:pPr>
              <a:defRPr/>
            </a:pPr>
            <a:r>
              <a:rPr lang="zh-CN" altLang="en-US" sz="1400" dirty="0">
                <a:solidFill>
                  <a:schemeClr val="tx1"/>
                </a:solidFill>
              </a:rPr>
              <a:t>产</a:t>
            </a:r>
            <a:r>
              <a:rPr lang="zh-CN" altLang="en-US" sz="1400" dirty="0" smtClean="0">
                <a:solidFill>
                  <a:schemeClr val="tx1"/>
                </a:solidFill>
              </a:rPr>
              <a:t>品列表中</a:t>
            </a:r>
            <a:r>
              <a:rPr lang="zh-CN" altLang="en-US" sz="1400" dirty="0">
                <a:solidFill>
                  <a:schemeClr val="tx1"/>
                </a:solidFill>
              </a:rPr>
              <a:t>，出了用户提出的故事外，还可能出现由团队提出的、用户不可感知的技术故事。</a:t>
            </a:r>
            <a:endParaRPr lang="en-US" altLang="zh-CN" sz="1400" dirty="0">
              <a:solidFill>
                <a:schemeClr val="tx1"/>
              </a:solidFill>
            </a:endParaRPr>
          </a:p>
          <a:p>
            <a:pPr>
              <a:defRPr/>
            </a:pPr>
            <a:r>
              <a:rPr lang="zh-CN" altLang="en-US" sz="1400" dirty="0">
                <a:solidFill>
                  <a:schemeClr val="tx1"/>
                </a:solidFill>
              </a:rPr>
              <a:t>可能的情况：</a:t>
            </a:r>
            <a:endParaRPr lang="en-US" altLang="zh-CN" sz="1400" dirty="0">
              <a:solidFill>
                <a:schemeClr val="tx1"/>
              </a:solidFill>
            </a:endParaRPr>
          </a:p>
          <a:p>
            <a:pPr marL="285750" indent="-285750">
              <a:buFont typeface="Arial" panose="020B0604020202020204" pitchFamily="34" charset="0"/>
              <a:buChar char="•"/>
              <a:defRPr/>
            </a:pPr>
            <a:r>
              <a:rPr lang="zh-CN" altLang="en-US" sz="1400" dirty="0">
                <a:solidFill>
                  <a:schemeClr val="tx1"/>
                </a:solidFill>
              </a:rPr>
              <a:t>代码结构非常糟糕，需要进行一次代码重构。</a:t>
            </a:r>
            <a:endParaRPr lang="en-US" altLang="zh-CN" sz="1400" dirty="0">
              <a:solidFill>
                <a:schemeClr val="tx1"/>
              </a:solidFill>
            </a:endParaRPr>
          </a:p>
          <a:p>
            <a:pPr marL="285750" indent="-285750">
              <a:buFont typeface="Arial" panose="020B0604020202020204" pitchFamily="34" charset="0"/>
              <a:buChar char="•"/>
              <a:defRPr/>
            </a:pPr>
            <a:r>
              <a:rPr lang="zh-CN" altLang="en-US" sz="1400" dirty="0">
                <a:solidFill>
                  <a:schemeClr val="tx1"/>
                </a:solidFill>
              </a:rPr>
              <a:t>团队技术储备不足，需要进行某些探索和验证。</a:t>
            </a:r>
            <a:endParaRPr lang="en-US" altLang="zh-CN" sz="1400" dirty="0">
              <a:solidFill>
                <a:schemeClr val="tx1"/>
              </a:solidFill>
            </a:endParaRPr>
          </a:p>
          <a:p>
            <a:pPr>
              <a:defRPr/>
            </a:pPr>
            <a:endParaRPr lang="en-US" altLang="zh-CN" sz="1400" dirty="0">
              <a:solidFill>
                <a:schemeClr val="tx1"/>
              </a:solidFill>
            </a:endParaRPr>
          </a:p>
          <a:p>
            <a:pPr>
              <a:defRPr/>
            </a:pPr>
            <a:r>
              <a:rPr lang="zh-CN" altLang="en-US" sz="1400" dirty="0">
                <a:solidFill>
                  <a:schemeClr val="tx1"/>
                </a:solidFill>
              </a:rPr>
              <a:t>一种可能的处理方式是：直接描述为一个技术故事。</a:t>
            </a:r>
            <a:endParaRPr lang="en-US" altLang="zh-CN" sz="1400" dirty="0">
              <a:solidFill>
                <a:schemeClr val="tx1"/>
              </a:solidFill>
            </a:endParaRPr>
          </a:p>
          <a:p>
            <a:pPr>
              <a:defRPr/>
            </a:pPr>
            <a:r>
              <a:rPr lang="zh-CN" altLang="en-US" sz="1400" dirty="0">
                <a:solidFill>
                  <a:schemeClr val="tx1"/>
                </a:solidFill>
              </a:rPr>
              <a:t>举例：</a:t>
            </a:r>
            <a:endParaRPr lang="en-US" altLang="zh-CN" sz="1400" dirty="0">
              <a:solidFill>
                <a:schemeClr val="tx1"/>
              </a:solidFill>
            </a:endParaRPr>
          </a:p>
          <a:p>
            <a:pPr>
              <a:defRPr/>
            </a:pPr>
            <a:r>
              <a:rPr lang="en-US" altLang="zh-CN" sz="1400" dirty="0">
                <a:solidFill>
                  <a:schemeClr val="tx1"/>
                </a:solidFill>
              </a:rPr>
              <a:t>            </a:t>
            </a:r>
            <a:r>
              <a:rPr lang="zh-CN" altLang="en-US" sz="1400" dirty="0">
                <a:solidFill>
                  <a:schemeClr val="tx1"/>
                </a:solidFill>
              </a:rPr>
              <a:t>团队想评估新过滤引擎的两套可行架构，为此决定要做两个原型，并进行针对性的测试。</a:t>
            </a:r>
            <a:endParaRPr lang="en-US" altLang="zh-CN" sz="1400" dirty="0">
              <a:solidFill>
                <a:schemeClr val="tx1"/>
              </a:solidFill>
            </a:endParaRPr>
          </a:p>
          <a:p>
            <a:pPr lvl="1">
              <a:defRPr/>
            </a:pPr>
            <a:r>
              <a:rPr lang="zh-CN" altLang="en-US" sz="1400" dirty="0">
                <a:solidFill>
                  <a:schemeClr val="tx1"/>
                </a:solidFill>
              </a:rPr>
              <a:t>于是有了以下知识获取型的故事：</a:t>
            </a:r>
            <a:endParaRPr lang="en-US" altLang="zh-CN" sz="1400" dirty="0">
              <a:solidFill>
                <a:schemeClr val="tx1"/>
              </a:solidFill>
            </a:endParaRPr>
          </a:p>
          <a:p>
            <a:pPr lvl="1">
              <a:defRPr/>
            </a:pPr>
            <a:r>
              <a:rPr lang="zh-CN" altLang="en-US" sz="1400" dirty="0">
                <a:solidFill>
                  <a:schemeClr val="tx1"/>
                </a:solidFill>
              </a:rPr>
              <a:t>作为“开发人员”，我想为新的过滤引擎做两个参考原型，从而知道哪个才是更好的方案。</a:t>
            </a:r>
            <a:endParaRPr lang="en-US" altLang="zh-CN" sz="1400" dirty="0">
              <a:solidFill>
                <a:schemeClr val="tx1"/>
              </a:solidFill>
            </a:endParaRPr>
          </a:p>
          <a:p>
            <a:pPr>
              <a:defRPr/>
            </a:pPr>
            <a:endParaRPr lang="en-US" altLang="zh-CN" sz="1400" dirty="0">
              <a:solidFill>
                <a:schemeClr val="tx1"/>
              </a:solidFill>
            </a:endParaRPr>
          </a:p>
          <a:p>
            <a:pPr>
              <a:defRPr/>
            </a:pPr>
            <a:r>
              <a:rPr lang="zh-CN" altLang="en-US" sz="1400" dirty="0">
                <a:solidFill>
                  <a:schemeClr val="tx1"/>
                </a:solidFill>
              </a:rPr>
              <a:t>另一种可能的处理方式是：作为某个用户故事的任务。</a:t>
            </a:r>
            <a:endParaRPr lang="en-US" altLang="zh-CN" sz="1400" dirty="0">
              <a:solidFill>
                <a:schemeClr val="tx1"/>
              </a:solidFill>
            </a:endParaRPr>
          </a:p>
          <a:p>
            <a:pPr>
              <a:defRPr/>
            </a:pPr>
            <a:r>
              <a:rPr lang="zh-CN" altLang="en-US" sz="1400" dirty="0">
                <a:solidFill>
                  <a:schemeClr val="tx1"/>
                </a:solidFill>
              </a:rPr>
              <a:t>举例：</a:t>
            </a:r>
            <a:endParaRPr lang="en-US" altLang="zh-CN" sz="1400" dirty="0">
              <a:solidFill>
                <a:schemeClr val="tx1"/>
              </a:solidFill>
            </a:endParaRPr>
          </a:p>
          <a:p>
            <a:pPr lvl="1">
              <a:defRPr/>
            </a:pPr>
            <a:r>
              <a:rPr lang="zh-CN" altLang="en-US" sz="1400" dirty="0">
                <a:solidFill>
                  <a:schemeClr val="tx1"/>
                </a:solidFill>
              </a:rPr>
              <a:t>团队需要对某个模块的代码做一次重构，可以把它作为相关用户故事实现中的一个任务来处理。</a:t>
            </a:r>
            <a:endParaRPr lang="en-US" altLang="zh-CN" sz="1400" dirty="0">
              <a:solidFill>
                <a:schemeClr val="tx1"/>
              </a:solidFill>
            </a:endParaRPr>
          </a:p>
        </p:txBody>
      </p:sp>
    </p:spTree>
    <p:extLst>
      <p:ext uri="{BB962C8B-B14F-4D97-AF65-F5344CB8AC3E}">
        <p14:creationId xmlns:p14="http://schemas.microsoft.com/office/powerpoint/2010/main" val="1720735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产品愿景</a:t>
            </a:r>
            <a:endParaRPr lang="en-US" altLang="en-US" smtClean="0"/>
          </a:p>
        </p:txBody>
      </p:sp>
      <p:pic>
        <p:nvPicPr>
          <p:cNvPr id="3789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125" y="1147763"/>
            <a:ext cx="2965450" cy="571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8"/>
          <p:cNvSpPr txBox="1">
            <a:spLocks noChangeArrowheads="1"/>
          </p:cNvSpPr>
          <p:nvPr/>
        </p:nvSpPr>
        <p:spPr bwMode="auto">
          <a:xfrm>
            <a:off x="457200" y="1230313"/>
            <a:ext cx="476091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Char char="Ø"/>
            </a:pPr>
            <a:r>
              <a:rPr lang="zh-CN" altLang="en-US"/>
              <a:t>产品规划过程只针对较大规模的开发活动。如果该需求为新项目建设类或者较大规模应用开发和技术改造类的需求，将进入后续产品规划过程。如果该需求为日常开发类的需求，则直接进入产品列表梳理过程。</a:t>
            </a:r>
            <a:endParaRPr lang="en-US" altLang="en-US"/>
          </a:p>
          <a:p>
            <a:pPr>
              <a:buFont typeface="Wingdings" panose="05000000000000000000" pitchFamily="2" charset="2"/>
              <a:buChar char="Ø"/>
            </a:pPr>
            <a:endParaRPr lang="en-US" altLang="zh-CN"/>
          </a:p>
          <a:p>
            <a:pPr>
              <a:buFont typeface="Wingdings" panose="05000000000000000000" pitchFamily="2" charset="2"/>
              <a:buChar char="Ø"/>
            </a:pPr>
            <a:r>
              <a:rPr lang="zh-CN" altLang="en-US"/>
              <a:t>产品愿景文档是敏捷开发的纲领性文档，是产品经理对产品核心竞争力、重要卖点功能的详细阐述、是产品规划过程的最重要的产物。</a:t>
            </a:r>
            <a:endParaRPr lang="en-US" altLang="zh-CN"/>
          </a:p>
          <a:p>
            <a:pPr>
              <a:buFont typeface="Wingdings" panose="05000000000000000000" pitchFamily="2" charset="2"/>
              <a:buChar char="Ø"/>
            </a:pPr>
            <a:endParaRPr lang="en-US" altLang="zh-CN"/>
          </a:p>
          <a:p>
            <a:pPr>
              <a:buFont typeface="Wingdings" panose="05000000000000000000" pitchFamily="2" charset="2"/>
              <a:buChar char="Ø"/>
            </a:pPr>
            <a:r>
              <a:rPr lang="zh-CN" altLang="en-US"/>
              <a:t>从开发团队的角度、按照敏捷理念，业务需求是在各个冲刺过程中逐步定义和分析，因此在前期规划阶段产品愿景承担了主要的需求说明书的职责、详细阐述业务功能需求和非功能需求，是后续各类项目产出物的输入。</a:t>
            </a:r>
            <a:endParaRPr lang="en-US" altLang="zh-CN"/>
          </a:p>
        </p:txBody>
      </p:sp>
    </p:spTree>
    <p:extLst>
      <p:ext uri="{BB962C8B-B14F-4D97-AF65-F5344CB8AC3E}">
        <p14:creationId xmlns:p14="http://schemas.microsoft.com/office/powerpoint/2010/main" val="3932094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创建概要的产品列表</a:t>
            </a:r>
            <a:endParaRPr lang="en-US" altLang="en-US" smtClean="0"/>
          </a:p>
        </p:txBody>
      </p:sp>
      <p:sp>
        <p:nvSpPr>
          <p:cNvPr id="2" name="Rectangle 1"/>
          <p:cNvSpPr/>
          <p:nvPr/>
        </p:nvSpPr>
        <p:spPr>
          <a:xfrm>
            <a:off x="320675" y="1393825"/>
            <a:ext cx="8491538" cy="3378200"/>
          </a:xfrm>
          <a:prstGeom prst="rect">
            <a:avLst/>
          </a:prstGeom>
        </p:spPr>
        <p:txBody>
          <a:bodyPr>
            <a:spAutoFit/>
          </a:bodyPr>
          <a:lstStyle>
            <a:lvl1pPr marL="269875">
              <a:tabLst>
                <a:tab pos="685800" algn="l"/>
                <a:tab pos="914400" algn="l"/>
              </a:tabLst>
              <a:defRPr kumimoji="1">
                <a:solidFill>
                  <a:schemeClr val="tx1"/>
                </a:solidFill>
                <a:latin typeface="Calibri" panose="020F0502020204030204" pitchFamily="34" charset="0"/>
                <a:ea typeface="宋体" panose="02010600030101010101" pitchFamily="2" charset="-122"/>
              </a:defRPr>
            </a:lvl1pPr>
            <a:lvl2pPr marL="742950" indent="-285750">
              <a:tabLst>
                <a:tab pos="685800" algn="l"/>
                <a:tab pos="914400" algn="l"/>
              </a:tabLst>
              <a:defRPr kumimoji="1">
                <a:solidFill>
                  <a:schemeClr val="tx1"/>
                </a:solidFill>
                <a:latin typeface="Calibri" panose="020F0502020204030204" pitchFamily="34" charset="0"/>
                <a:ea typeface="宋体" panose="02010600030101010101" pitchFamily="2" charset="-122"/>
              </a:defRPr>
            </a:lvl2pPr>
            <a:lvl3pPr marL="263525" indent="-228600">
              <a:tabLst>
                <a:tab pos="685800" algn="l"/>
                <a:tab pos="914400" algn="l"/>
              </a:tabLst>
              <a:defRPr kumimoji="1">
                <a:solidFill>
                  <a:schemeClr val="tx1"/>
                </a:solidFill>
                <a:latin typeface="Calibri" panose="020F0502020204030204" pitchFamily="34" charset="0"/>
                <a:ea typeface="宋体" panose="02010600030101010101" pitchFamily="2" charset="-122"/>
              </a:defRPr>
            </a:lvl3pPr>
            <a:lvl4pPr marL="1600200" indent="-228600">
              <a:tabLst>
                <a:tab pos="685800" algn="l"/>
                <a:tab pos="914400" algn="l"/>
              </a:tabLst>
              <a:defRPr kumimoji="1">
                <a:solidFill>
                  <a:schemeClr val="tx1"/>
                </a:solidFill>
                <a:latin typeface="Calibri" panose="020F0502020204030204" pitchFamily="34" charset="0"/>
                <a:ea typeface="宋体" panose="02010600030101010101" pitchFamily="2" charset="-122"/>
              </a:defRPr>
            </a:lvl4pPr>
            <a:lvl5pPr marL="2057400" indent="-228600">
              <a:tabLst>
                <a:tab pos="685800" algn="l"/>
                <a:tab pos="914400" algn="l"/>
              </a:tabLst>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tabLst>
                <a:tab pos="685800" algn="l"/>
                <a:tab pos="914400" algn="l"/>
              </a:tabLs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tabLst>
                <a:tab pos="685800" algn="l"/>
                <a:tab pos="914400" algn="l"/>
              </a:tabLs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tabLst>
                <a:tab pos="685800" algn="l"/>
                <a:tab pos="914400" algn="l"/>
              </a:tabLs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tabLst>
                <a:tab pos="685800" algn="l"/>
                <a:tab pos="914400" algn="l"/>
              </a:tabLst>
              <a:defRPr kumimoji="1">
                <a:solidFill>
                  <a:schemeClr val="tx1"/>
                </a:solidFill>
                <a:latin typeface="Calibri" panose="020F0502020204030204" pitchFamily="34" charset="0"/>
                <a:ea typeface="宋体" panose="02010600030101010101" pitchFamily="2" charset="-122"/>
              </a:defRPr>
            </a:lvl9pPr>
          </a:lstStyle>
          <a:p>
            <a:pPr lvl="2">
              <a:spcBef>
                <a:spcPts val="1200"/>
              </a:spcBef>
              <a:spcAft>
                <a:spcPts val="300"/>
              </a:spcAft>
              <a:buFont typeface="Wingdings" panose="05000000000000000000" pitchFamily="2" charset="2"/>
              <a:buChar char="Ø"/>
            </a:pPr>
            <a:r>
              <a:rPr lang="zh-CN" altLang="en-US" sz="1400" b="1">
                <a:latin typeface="Futura Hv" panose="020B0702020204020204" pitchFamily="34" charset="0"/>
                <a:cs typeface="Times New Roman" panose="02020603050405020304" pitchFamily="18" charset="0"/>
              </a:rPr>
              <a:t>特性梳理</a:t>
            </a:r>
            <a:endParaRPr lang="en-US" altLang="en-US" sz="1400" b="1">
              <a:latin typeface="Futura Hv" panose="020B0702020204020204" pitchFamily="34" charset="0"/>
              <a:cs typeface="Times New Roman" panose="02020603050405020304" pitchFamily="18" charset="0"/>
            </a:endParaRPr>
          </a:p>
          <a:p>
            <a:pPr>
              <a:lnSpc>
                <a:spcPct val="150000"/>
              </a:lnSpc>
            </a:pPr>
            <a:r>
              <a:rPr lang="en-US" altLang="en-US" sz="1200">
                <a:latin typeface="Futura Bk" panose="020B0502020204020303" pitchFamily="34" charset="0"/>
                <a:cs typeface="Times New Roman" panose="02020603050405020304" pitchFamily="18" charset="0"/>
              </a:rPr>
              <a:t>       </a:t>
            </a:r>
            <a:r>
              <a:rPr lang="zh-CN" altLang="en-US" sz="1200">
                <a:latin typeface="Futura Bk" panose="020B0502020204020303" pitchFamily="34" charset="0"/>
                <a:cs typeface="Times New Roman" panose="02020603050405020304" pitchFamily="18" charset="0"/>
              </a:rPr>
              <a:t>业务分析师、产品负责人针对业务需求草案，通过与需求提出人的访谈活动对需求进行进一步的澄清。在访谈结束后，业务分析师将需求草案中的产品特性进行抽取，并以抽象的用户故事的表达形式来描述，并生成概要的产品列表（项目集代办事项）</a:t>
            </a:r>
            <a:endParaRPr lang="en-US" altLang="en-US" sz="1000">
              <a:latin typeface="Futura Bk" panose="020B0502020204020303" pitchFamily="34" charset="0"/>
              <a:cs typeface="Times New Roman" panose="02020603050405020304" pitchFamily="18" charset="0"/>
            </a:endParaRPr>
          </a:p>
          <a:p>
            <a:pPr lvl="2">
              <a:spcBef>
                <a:spcPts val="1200"/>
              </a:spcBef>
              <a:spcAft>
                <a:spcPts val="300"/>
              </a:spcAft>
              <a:buFont typeface="Wingdings" panose="05000000000000000000" pitchFamily="2" charset="2"/>
              <a:buChar char="Ø"/>
            </a:pPr>
            <a:r>
              <a:rPr lang="zh-CN" altLang="en-US" sz="1400" b="1">
                <a:latin typeface="Futura Hv" panose="020B0702020204020204" pitchFamily="34" charset="0"/>
                <a:cs typeface="Times New Roman" panose="02020603050405020304" pitchFamily="18" charset="0"/>
              </a:rPr>
              <a:t>特性评估</a:t>
            </a:r>
            <a:endParaRPr lang="en-US" altLang="en-US" sz="1400" b="1">
              <a:latin typeface="Futura Hv" panose="020B0702020204020204" pitchFamily="34" charset="0"/>
              <a:cs typeface="Times New Roman" panose="02020603050405020304" pitchFamily="18" charset="0"/>
            </a:endParaRPr>
          </a:p>
          <a:p>
            <a:pPr>
              <a:lnSpc>
                <a:spcPct val="150000"/>
              </a:lnSpc>
            </a:pPr>
            <a:r>
              <a:rPr lang="en-US" altLang="en-US" sz="1000">
                <a:latin typeface="Futura Bk" panose="020B0502020204020303" pitchFamily="34" charset="0"/>
                <a:cs typeface="Times New Roman" panose="02020603050405020304" pitchFamily="18" charset="0"/>
              </a:rPr>
              <a:t>       </a:t>
            </a:r>
            <a:r>
              <a:rPr lang="zh-CN" altLang="en-US" sz="1200">
                <a:latin typeface="Futura Bk" panose="020B0502020204020303" pitchFamily="34" charset="0"/>
                <a:cs typeface="Times New Roman" panose="02020603050405020304" pitchFamily="18" charset="0"/>
              </a:rPr>
              <a:t>业务分析师、产品负责人需要将新特性的工作量估值折算到故事点，并且基于团队历史数据中相似规模特性所消耗的故事点进行对比，得到提炼后的特性估值。在必要的情况下还可以邀请部分开发团队成员参与到特性评估活动，从而改进估算的准确性。最后根据故事点成本，获得每个特性的开发成本和开发时间。</a:t>
            </a:r>
            <a:endParaRPr lang="en-US" altLang="en-US" sz="1000">
              <a:latin typeface="Futura Bk" panose="020B0502020204020303" pitchFamily="34" charset="0"/>
              <a:cs typeface="Times New Roman" panose="02020603050405020304" pitchFamily="18" charset="0"/>
            </a:endParaRPr>
          </a:p>
          <a:p>
            <a:pPr lvl="2">
              <a:spcBef>
                <a:spcPts val="1200"/>
              </a:spcBef>
              <a:spcAft>
                <a:spcPts val="300"/>
              </a:spcAft>
              <a:buFont typeface="Wingdings" panose="05000000000000000000" pitchFamily="2" charset="2"/>
              <a:buChar char="Ø"/>
            </a:pPr>
            <a:r>
              <a:rPr lang="zh-CN" altLang="en-US" sz="1400" b="1">
                <a:latin typeface="Futura Hv" panose="020B0702020204020204" pitchFamily="34" charset="0"/>
                <a:cs typeface="Times New Roman" panose="02020603050405020304" pitchFamily="18" charset="0"/>
              </a:rPr>
              <a:t>特性的优先级排列</a:t>
            </a:r>
            <a:endParaRPr lang="en-US" altLang="en-US" sz="1400" b="1">
              <a:latin typeface="Futura Hv" panose="020B0702020204020204" pitchFamily="34" charset="0"/>
              <a:cs typeface="Times New Roman" panose="02020603050405020304" pitchFamily="18" charset="0"/>
            </a:endParaRPr>
          </a:p>
          <a:p>
            <a:pPr>
              <a:lnSpc>
                <a:spcPct val="150000"/>
              </a:lnSpc>
            </a:pPr>
            <a:r>
              <a:rPr lang="en-US" altLang="en-US" sz="1000">
                <a:latin typeface="Futura Bk" panose="020B0502020204020303" pitchFamily="34" charset="0"/>
                <a:cs typeface="Times New Roman" panose="02020603050405020304" pitchFamily="18" charset="0"/>
              </a:rPr>
              <a:t>        </a:t>
            </a:r>
            <a:r>
              <a:rPr lang="zh-CN" altLang="en-US" sz="1200">
                <a:latin typeface="Futura Bk" panose="020B0502020204020303" pitchFamily="34" charset="0"/>
                <a:cs typeface="Times New Roman" panose="02020603050405020304" pitchFamily="18" charset="0"/>
              </a:rPr>
              <a:t>业务分析师、产品负责人与需求提出人需要共同评估特性的延迟成本（</a:t>
            </a:r>
            <a:r>
              <a:rPr lang="en-US" altLang="en-US" sz="1200">
                <a:latin typeface="Futura Bk" panose="020B0502020204020303" pitchFamily="34" charset="0"/>
                <a:cs typeface="Times New Roman" panose="02020603050405020304" pitchFamily="18" charset="0"/>
              </a:rPr>
              <a:t>Cod</a:t>
            </a:r>
            <a:r>
              <a:rPr lang="zh-CN" altLang="en-US" sz="1200">
                <a:latin typeface="Futura Bk" panose="020B0502020204020303" pitchFamily="34" charset="0"/>
                <a:cs typeface="Times New Roman" panose="02020603050405020304" pitchFamily="18" charset="0"/>
              </a:rPr>
              <a:t>），并根据加权最短任务优先（</a:t>
            </a:r>
            <a:r>
              <a:rPr lang="en-US" altLang="en-US" sz="1200">
                <a:latin typeface="Futura Bk" panose="020B0502020204020303" pitchFamily="34" charset="0"/>
                <a:cs typeface="Times New Roman" panose="02020603050405020304" pitchFamily="18" charset="0"/>
              </a:rPr>
              <a:t>WSJF</a:t>
            </a:r>
            <a:r>
              <a:rPr lang="zh-CN" altLang="en-US" sz="1200">
                <a:latin typeface="Futura Bk" panose="020B0502020204020303" pitchFamily="34" charset="0"/>
                <a:cs typeface="Times New Roman" panose="02020603050405020304" pitchFamily="18" charset="0"/>
              </a:rPr>
              <a:t>）法对特性进行特性优先级排序</a:t>
            </a:r>
            <a:r>
              <a:rPr lang="en-US" altLang="en-US" sz="1200">
                <a:latin typeface="Futura Bk" panose="020B0502020204020303" pitchFamily="34" charset="0"/>
                <a:cs typeface="Times New Roman" panose="02020603050405020304" pitchFamily="18" charset="0"/>
              </a:rPr>
              <a:t>,</a:t>
            </a:r>
            <a:r>
              <a:rPr lang="zh-CN" altLang="en-US" sz="1200">
                <a:latin typeface="Futura Bk" panose="020B0502020204020303" pitchFamily="34" charset="0"/>
                <a:cs typeface="Times New Roman" panose="02020603050405020304" pitchFamily="18" charset="0"/>
              </a:rPr>
              <a:t>从而初步确定开发和发布计划。</a:t>
            </a:r>
            <a:endParaRPr lang="en-US" altLang="en-US" sz="1000">
              <a:latin typeface="Futura Bk" panose="020B0502020204020303"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773238" y="4989513"/>
          <a:ext cx="5597525" cy="1655766"/>
        </p:xfrm>
        <a:graphic>
          <a:graphicData uri="http://schemas.openxmlformats.org/drawingml/2006/table">
            <a:tbl>
              <a:tblPr/>
              <a:tblGrid>
                <a:gridCol w="892175"/>
                <a:gridCol w="892175"/>
                <a:gridCol w="892175"/>
                <a:gridCol w="892175"/>
                <a:gridCol w="460375"/>
                <a:gridCol w="784225"/>
                <a:gridCol w="784225"/>
              </a:tblGrid>
              <a:tr h="236538">
                <a:tc rowSpan="2">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 </a:t>
                      </a:r>
                      <a:endParaRPr kumimoji="0" lang="en-US" altLang="en-US" sz="1000" b="1" i="0" u="none" strike="noStrike" cap="none" normalizeH="0" baseline="0" dirty="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4">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延迟成本</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工作量</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WSJF</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36538">
                <a:tc vMerge="1">
                  <a:txBody>
                    <a:bodyPr/>
                    <a:lstStyle/>
                    <a:p>
                      <a:endParaRPr lang="en-US"/>
                    </a:p>
                  </a:txBody>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用户价值</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时间价值</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风险降低</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合计</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vMerge="1">
                  <a:txBody>
                    <a:bodyPr/>
                    <a:lstStyle/>
                    <a:p>
                      <a:endParaRPr lang="en-US"/>
                    </a:p>
                  </a:txBody>
                  <a:tcPr/>
                </a:tc>
                <a:tc vMerge="1">
                  <a:txBody>
                    <a:bodyPr/>
                    <a:lstStyle/>
                    <a:p>
                      <a:endParaRPr lang="en-US"/>
                    </a:p>
                  </a:txBody>
                  <a:tcPr/>
                </a:tc>
              </a:tr>
              <a:tr h="236538">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特性</a:t>
                      </a:r>
                      <a:r>
                        <a:rPr kumimoji="0" lang="en-US" altLang="en-US" sz="11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1</a:t>
                      </a:r>
                      <a:endParaRPr kumimoji="0" lang="en-US" altLang="en-US" sz="1000" b="1" i="0" u="none" strike="noStrike" cap="none" normalizeH="0" baseline="0" dirty="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9</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8</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21</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5.3</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6538">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特性</a:t>
                      </a:r>
                      <a:r>
                        <a:rPr kumimoji="0" lang="en-US"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2</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8</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15</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2.5</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6538">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特性</a:t>
                      </a:r>
                      <a:r>
                        <a:rPr kumimoji="0" lang="en-US"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3</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18</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3.6</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36538">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特性</a:t>
                      </a:r>
                      <a:r>
                        <a:rPr kumimoji="0" lang="en-US"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4</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9</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36538">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特性</a:t>
                      </a:r>
                      <a:r>
                        <a:rPr kumimoji="0" lang="en-US" altLang="en-US" sz="11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5</a:t>
                      </a:r>
                      <a:endParaRPr kumimoji="0" lang="en-US" altLang="en-US" sz="1000" b="1" i="0" u="none" strike="noStrike" cap="none" normalizeH="0" baseline="0" smtClean="0">
                        <a:ln>
                          <a:noFill/>
                        </a:ln>
                        <a:solidFill>
                          <a:srgbClr val="FFFFFF"/>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8</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kumimoji="1"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kumimoji="1"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defRPr kumimoji="1">
                          <a:solidFill>
                            <a:schemeClr val="tx1"/>
                          </a:solidFill>
                          <a:latin typeface="Calibri" panose="020F0502020204030204" pitchFamily="34" charset="0"/>
                          <a:ea typeface="宋体" panose="0201060003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2.7</a:t>
                      </a:r>
                      <a:endParaRPr kumimoji="0" lang="en-US" altLang="en-US" sz="1000" b="0" i="0" u="none" strike="noStrike" cap="none" normalizeH="0" baseline="0" smtClean="0">
                        <a:ln>
                          <a:noFill/>
                        </a:ln>
                        <a:solidFill>
                          <a:srgbClr val="000000"/>
                        </a:solidFill>
                        <a:effectLst/>
                        <a:latin typeface="Futura Bk" panose="020B0502020204020303" pitchFamily="34" charset="0"/>
                        <a:ea typeface="宋体" panose="02010600030101010101" pitchFamily="2" charset="-122"/>
                        <a:cs typeface="Times New Roman" panose="02020603050405020304" pitchFamily="18" charset="0"/>
                      </a:endParaRPr>
                    </a:p>
                  </a:txBody>
                  <a:tcPr marL="68580" marR="6858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8982" name="TextBox 3"/>
          <p:cNvSpPr txBox="1">
            <a:spLocks noChangeArrowheads="1"/>
          </p:cNvSpPr>
          <p:nvPr/>
        </p:nvSpPr>
        <p:spPr bwMode="auto">
          <a:xfrm>
            <a:off x="3360738" y="4699000"/>
            <a:ext cx="2114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sz="1400" b="1">
                <a:latin typeface="Futura Bk" panose="020B0502020204020303" pitchFamily="34" charset="0"/>
                <a:cs typeface="Times New Roman" panose="02020603050405020304" pitchFamily="18" charset="0"/>
              </a:rPr>
              <a:t>最短任务优先（</a:t>
            </a:r>
            <a:r>
              <a:rPr lang="en-US" altLang="en-US" sz="1400" b="1">
                <a:latin typeface="Futura Bk" panose="020B0502020204020303" pitchFamily="34" charset="0"/>
                <a:cs typeface="Times New Roman" panose="02020603050405020304" pitchFamily="18" charset="0"/>
              </a:rPr>
              <a:t>WSJF</a:t>
            </a:r>
            <a:r>
              <a:rPr lang="zh-CN" altLang="en-US" sz="1400" b="1">
                <a:latin typeface="Futura Bk" panose="020B0502020204020303" pitchFamily="34" charset="0"/>
                <a:cs typeface="Times New Roman" panose="02020603050405020304" pitchFamily="18" charset="0"/>
              </a:rPr>
              <a:t>）</a:t>
            </a:r>
            <a:endParaRPr lang="en-US" altLang="en-US" sz="1400" b="1"/>
          </a:p>
        </p:txBody>
      </p:sp>
    </p:spTree>
    <p:extLst>
      <p:ext uri="{BB962C8B-B14F-4D97-AF65-F5344CB8AC3E}">
        <p14:creationId xmlns:p14="http://schemas.microsoft.com/office/powerpoint/2010/main" val="3977025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产品路线图</a:t>
            </a:r>
            <a:endParaRPr lang="en-US" altLang="en-US" dirty="0" smtClean="0"/>
          </a:p>
        </p:txBody>
      </p:sp>
      <p:pic>
        <p:nvPicPr>
          <p:cNvPr id="399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924050"/>
            <a:ext cx="8143875"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Box 1"/>
          <p:cNvSpPr txBox="1">
            <a:spLocks noChangeArrowheads="1"/>
          </p:cNvSpPr>
          <p:nvPr/>
        </p:nvSpPr>
        <p:spPr bwMode="auto">
          <a:xfrm>
            <a:off x="331788" y="1200150"/>
            <a:ext cx="859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r>
              <a:rPr lang="zh-CN" altLang="en-US" sz="1600" b="1"/>
              <a:t>产品路线图是对增量开发和部署的初步总结，需要定义最小可发布特性集（最小可行产品）。</a:t>
            </a:r>
            <a:endParaRPr lang="en-US" altLang="en-US" sz="1600" b="1"/>
          </a:p>
        </p:txBody>
      </p:sp>
    </p:spTree>
    <p:extLst>
      <p:ext uri="{BB962C8B-B14F-4D97-AF65-F5344CB8AC3E}">
        <p14:creationId xmlns:p14="http://schemas.microsoft.com/office/powerpoint/2010/main" val="2489906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aphicFrame>
        <p:nvGraphicFramePr>
          <p:cNvPr id="6" name="Diagram 5"/>
          <p:cNvGraphicFramePr/>
          <p:nvPr/>
        </p:nvGraphicFramePr>
        <p:xfrm>
          <a:off x="2716923" y="2635171"/>
          <a:ext cx="3427541"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版本规划与跟踪</a:t>
            </a:r>
            <a:endParaRPr lang="en-US" altLang="en-US" smtClean="0"/>
          </a:p>
        </p:txBody>
      </p:sp>
      <p:pic>
        <p:nvPicPr>
          <p:cNvPr id="3" name="Content Placeholder 2"/>
          <p:cNvPicPr>
            <a:picLocks noGrp="1" noChangeAspect="1"/>
          </p:cNvPicPr>
          <p:nvPr>
            <p:ph idx="1"/>
          </p:nvPr>
        </p:nvPicPr>
        <p:blipFill>
          <a:blip r:embed="rId2"/>
          <a:stretch>
            <a:fillRect/>
          </a:stretch>
        </p:blipFill>
        <p:spPr>
          <a:xfrm>
            <a:off x="457200" y="1736442"/>
            <a:ext cx="8229600" cy="4156640"/>
          </a:xfrm>
          <a:prstGeom prst="rect">
            <a:avLst/>
          </a:prstGeom>
        </p:spPr>
      </p:pic>
    </p:spTree>
    <p:extLst>
      <p:ext uri="{BB962C8B-B14F-4D97-AF65-F5344CB8AC3E}">
        <p14:creationId xmlns:p14="http://schemas.microsoft.com/office/powerpoint/2010/main" val="2202256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版本规划</a:t>
            </a:r>
            <a:endParaRPr lang="en-US" altLang="en-US" smtClean="0"/>
          </a:p>
        </p:txBody>
      </p:sp>
      <p:sp>
        <p:nvSpPr>
          <p:cNvPr id="4" name="Content Placeholder 3"/>
          <p:cNvSpPr txBox="1">
            <a:spLocks noGrp="1"/>
          </p:cNvSpPr>
          <p:nvPr>
            <p:ph idx="1"/>
          </p:nvPr>
        </p:nvSpPr>
        <p:spPr>
          <a:xfrm>
            <a:off x="457199" y="1057049"/>
            <a:ext cx="8460377" cy="5558445"/>
          </a:xfrm>
        </p:spPr>
        <p:txBody>
          <a:bodyPr wrap="square" rtlCol="0">
            <a:spAutoFit/>
          </a:bodyPr>
          <a:lstStyle/>
          <a:p>
            <a:pPr marL="285750" indent="-285750">
              <a:lnSpc>
                <a:spcPct val="100000"/>
              </a:lnSpc>
              <a:buFont typeface="Arial" panose="020B0604020202020204" pitchFamily="34" charset="0"/>
              <a:buChar char="•"/>
              <a:defRPr/>
            </a:pPr>
            <a:r>
              <a:rPr lang="zh-CN" altLang="en-US" sz="1600" dirty="0">
                <a:latin typeface="+mn-ea"/>
                <a:ea typeface="+mn-ea"/>
              </a:rPr>
              <a:t>目的：</a:t>
            </a:r>
          </a:p>
          <a:p>
            <a:pPr lvl="1">
              <a:buFont typeface="Arial" panose="020B0604020202020204" pitchFamily="34" charset="0"/>
              <a:buChar char="•"/>
              <a:defRPr/>
            </a:pPr>
            <a:r>
              <a:rPr lang="zh-CN" altLang="en-US" sz="1600" dirty="0">
                <a:latin typeface="+mn-ea"/>
              </a:rPr>
              <a:t>在明确的进度和预算约束下，如何最大化的交付客户价值。</a:t>
            </a:r>
          </a:p>
          <a:p>
            <a:pPr marL="285750" indent="-285750">
              <a:lnSpc>
                <a:spcPct val="100000"/>
              </a:lnSpc>
              <a:buFont typeface="Arial" panose="020B0604020202020204" pitchFamily="34" charset="0"/>
              <a:buChar char="•"/>
              <a:defRPr/>
            </a:pPr>
            <a:r>
              <a:rPr lang="zh-CN" altLang="en-US" sz="1600" dirty="0" smtClean="0">
                <a:latin typeface="+mn-ea"/>
                <a:ea typeface="+mn-ea"/>
              </a:rPr>
              <a:t>时机</a:t>
            </a:r>
            <a:endParaRPr lang="en-US" altLang="zh-CN" sz="1600" dirty="0" smtClean="0">
              <a:latin typeface="+mn-ea"/>
              <a:ea typeface="+mn-ea"/>
            </a:endParaRPr>
          </a:p>
          <a:p>
            <a:pPr lvl="1">
              <a:buFont typeface="Arial" panose="020B0604020202020204" pitchFamily="34" charset="0"/>
              <a:buChar char="•"/>
              <a:defRPr/>
            </a:pPr>
            <a:r>
              <a:rPr lang="zh-CN" altLang="en-US" sz="1600" dirty="0" smtClean="0">
                <a:latin typeface="+mn-ea"/>
              </a:rPr>
              <a:t>在完成产品规划后，开始第一个和版本相关的冲刺之前，要完成初步的版本规划。</a:t>
            </a:r>
            <a:endParaRPr lang="en-US" altLang="zh-CN" sz="1600" dirty="0" smtClean="0">
              <a:latin typeface="+mn-ea"/>
            </a:endParaRPr>
          </a:p>
          <a:p>
            <a:pPr marL="285750" indent="-285750">
              <a:lnSpc>
                <a:spcPct val="100000"/>
              </a:lnSpc>
              <a:buFont typeface="Arial" panose="020B0604020202020204" pitchFamily="34" charset="0"/>
              <a:buChar char="•"/>
              <a:defRPr/>
            </a:pPr>
            <a:r>
              <a:rPr lang="zh-CN" altLang="en-US" sz="1600" dirty="0" smtClean="0">
                <a:latin typeface="+mn-ea"/>
                <a:ea typeface="+mn-ea"/>
              </a:rPr>
              <a:t>做</a:t>
            </a:r>
            <a:r>
              <a:rPr lang="zh-CN" altLang="en-US" sz="1600" dirty="0">
                <a:latin typeface="+mn-ea"/>
                <a:ea typeface="+mn-ea"/>
              </a:rPr>
              <a:t>什么：</a:t>
            </a:r>
          </a:p>
          <a:p>
            <a:pPr lvl="1">
              <a:buFont typeface="Arial" panose="020B0604020202020204" pitchFamily="34" charset="0"/>
              <a:buChar char="•"/>
              <a:defRPr/>
            </a:pPr>
            <a:r>
              <a:rPr lang="zh-CN" altLang="en-US" sz="1600" dirty="0">
                <a:latin typeface="+mn-ea"/>
              </a:rPr>
              <a:t>把</a:t>
            </a:r>
            <a:r>
              <a:rPr lang="zh-CN" altLang="en-US" sz="1600" dirty="0" smtClean="0">
                <a:latin typeface="+mn-ea"/>
              </a:rPr>
              <a:t>史诗故事细化成特性故事。</a:t>
            </a:r>
            <a:endParaRPr lang="en-US" altLang="zh-CN" sz="1600" dirty="0" smtClean="0">
              <a:latin typeface="+mn-ea"/>
            </a:endParaRPr>
          </a:p>
          <a:p>
            <a:pPr lvl="1">
              <a:buFont typeface="Arial" panose="020B0604020202020204" pitchFamily="34" charset="0"/>
              <a:buChar char="•"/>
              <a:defRPr/>
            </a:pPr>
            <a:r>
              <a:rPr lang="zh-CN" altLang="en-US" sz="1600" dirty="0" smtClean="0">
                <a:latin typeface="+mn-ea"/>
              </a:rPr>
              <a:t>对</a:t>
            </a:r>
            <a:r>
              <a:rPr lang="zh-CN" altLang="en-US" sz="1600" dirty="0">
                <a:latin typeface="+mn-ea"/>
              </a:rPr>
              <a:t>特性</a:t>
            </a:r>
            <a:r>
              <a:rPr lang="zh-CN" altLang="en-US" sz="1600" dirty="0" smtClean="0">
                <a:latin typeface="+mn-ea"/>
              </a:rPr>
              <a:t>故事进行估算。</a:t>
            </a:r>
            <a:endParaRPr lang="en-US" altLang="zh-CN" sz="1600" dirty="0" smtClean="0">
              <a:latin typeface="+mn-ea"/>
            </a:endParaRPr>
          </a:p>
          <a:p>
            <a:pPr lvl="1">
              <a:buFont typeface="Arial" panose="020B0604020202020204" pitchFamily="34" charset="0"/>
              <a:buChar char="•"/>
              <a:defRPr/>
            </a:pPr>
            <a:r>
              <a:rPr lang="zh-CN" altLang="en-US" sz="1600" dirty="0" smtClean="0">
                <a:latin typeface="+mn-ea"/>
              </a:rPr>
              <a:t>对特性故事排优先级。</a:t>
            </a:r>
            <a:endParaRPr lang="en-US" altLang="zh-CN" sz="1600" dirty="0" smtClean="0">
              <a:latin typeface="+mn-ea"/>
            </a:endParaRPr>
          </a:p>
          <a:p>
            <a:pPr lvl="1">
              <a:buFont typeface="Arial" panose="020B0604020202020204" pitchFamily="34" charset="0"/>
              <a:buChar char="•"/>
              <a:defRPr/>
            </a:pPr>
            <a:r>
              <a:rPr lang="zh-CN" altLang="en-US" sz="1600" dirty="0">
                <a:latin typeface="+mn-ea"/>
              </a:rPr>
              <a:t>划分</a:t>
            </a:r>
            <a:r>
              <a:rPr lang="zh-CN" altLang="en-US" sz="1600" dirty="0" smtClean="0">
                <a:latin typeface="+mn-ea"/>
              </a:rPr>
              <a:t>冲刺。</a:t>
            </a:r>
            <a:endParaRPr lang="en-US" altLang="zh-CN" sz="1600" dirty="0" smtClean="0">
              <a:latin typeface="+mn-ea"/>
            </a:endParaRPr>
          </a:p>
          <a:p>
            <a:pPr lvl="1">
              <a:buFont typeface="Arial" panose="020B0604020202020204" pitchFamily="34" charset="0"/>
              <a:buChar char="•"/>
              <a:defRPr/>
            </a:pPr>
            <a:r>
              <a:rPr lang="zh-CN" altLang="en-US" sz="1600" dirty="0" smtClean="0">
                <a:latin typeface="+mn-ea"/>
              </a:rPr>
              <a:t>制定版本管理计划</a:t>
            </a:r>
            <a:endParaRPr lang="en-US" altLang="zh-CN" sz="1600" dirty="0" smtClean="0">
              <a:latin typeface="+mn-ea"/>
            </a:endParaRPr>
          </a:p>
          <a:p>
            <a:pPr marL="285750" indent="-285750">
              <a:lnSpc>
                <a:spcPct val="100000"/>
              </a:lnSpc>
              <a:buFont typeface="Arial" panose="020B0604020202020204" pitchFamily="34" charset="0"/>
              <a:buChar char="•"/>
              <a:defRPr/>
            </a:pPr>
            <a:r>
              <a:rPr lang="zh-CN" altLang="en-US" sz="1600" dirty="0" smtClean="0">
                <a:latin typeface="+mn-ea"/>
                <a:ea typeface="+mn-ea"/>
              </a:rPr>
              <a:t>输出什么：</a:t>
            </a:r>
            <a:endParaRPr lang="en-US" altLang="zh-CN" sz="1600" dirty="0" smtClean="0">
              <a:latin typeface="+mn-ea"/>
              <a:ea typeface="+mn-ea"/>
            </a:endParaRPr>
          </a:p>
          <a:p>
            <a:pPr marL="800100" lvl="1" indent="-342900">
              <a:buFont typeface="Arial" panose="020B0604020202020204" pitchFamily="34" charset="0"/>
              <a:buChar char="•"/>
              <a:defRPr/>
            </a:pPr>
            <a:r>
              <a:rPr lang="zh-CN" altLang="en-US" sz="1600" dirty="0">
                <a:latin typeface="+mn-ea"/>
              </a:rPr>
              <a:t>特性</a:t>
            </a:r>
            <a:r>
              <a:rPr lang="zh-CN" altLang="en-US" sz="1600" dirty="0" smtClean="0">
                <a:latin typeface="+mn-ea"/>
              </a:rPr>
              <a:t>故事的冲刺划分、问题与风险</a:t>
            </a:r>
            <a:endParaRPr lang="en-US" altLang="zh-CN" sz="1600" dirty="0" smtClean="0">
              <a:latin typeface="+mn-ea"/>
            </a:endParaRPr>
          </a:p>
          <a:p>
            <a:pPr marL="800100" lvl="1" indent="-342900">
              <a:buFont typeface="Arial" panose="020B0604020202020204" pitchFamily="34" charset="0"/>
              <a:buChar char="•"/>
              <a:defRPr/>
            </a:pPr>
            <a:r>
              <a:rPr lang="zh-CN" altLang="en-US" sz="1600" dirty="0" smtClean="0">
                <a:latin typeface="+mn-ea"/>
              </a:rPr>
              <a:t>版本管理计划（</a:t>
            </a:r>
            <a:r>
              <a:rPr lang="zh-CN" altLang="en-US" sz="1600" dirty="0">
                <a:latin typeface="+mn-ea"/>
              </a:rPr>
              <a:t>内容包括</a:t>
            </a:r>
            <a:r>
              <a:rPr lang="zh-CN" altLang="en-US" sz="1600" dirty="0" smtClean="0">
                <a:latin typeface="+mn-ea"/>
              </a:rPr>
              <a:t>：过程</a:t>
            </a:r>
            <a:r>
              <a:rPr lang="zh-CN" altLang="en-US" sz="1600" dirty="0">
                <a:latin typeface="+mn-ea"/>
              </a:rPr>
              <a:t>定制说明</a:t>
            </a:r>
            <a:r>
              <a:rPr lang="zh-CN" altLang="en-US" sz="1600" dirty="0" smtClean="0">
                <a:latin typeface="+mn-ea"/>
              </a:rPr>
              <a:t>、</a:t>
            </a:r>
            <a:r>
              <a:rPr lang="en-US" altLang="zh-CN" sz="1600" dirty="0" err="1" smtClean="0">
                <a:latin typeface="+mn-ea"/>
              </a:rPr>
              <a:t>DoD</a:t>
            </a:r>
            <a:r>
              <a:rPr lang="zh-CN" altLang="en-US" sz="1600" dirty="0">
                <a:latin typeface="+mn-ea"/>
              </a:rPr>
              <a:t>要求、例行安排、知识</a:t>
            </a:r>
            <a:r>
              <a:rPr lang="zh-CN" altLang="en-US" sz="1600" dirty="0" smtClean="0">
                <a:latin typeface="+mn-ea"/>
              </a:rPr>
              <a:t>能力管理、交付件管理、</a:t>
            </a:r>
            <a:r>
              <a:rPr lang="zh-CN" altLang="en-US" sz="1600" dirty="0">
                <a:latin typeface="+mn-ea"/>
              </a:rPr>
              <a:t>外部</a:t>
            </a:r>
            <a:r>
              <a:rPr lang="zh-CN" altLang="en-US" sz="1600" dirty="0" smtClean="0">
                <a:latin typeface="+mn-ea"/>
              </a:rPr>
              <a:t>依赖管理）</a:t>
            </a:r>
            <a:endParaRPr lang="en-US" altLang="zh-CN" sz="1600" dirty="0">
              <a:latin typeface="+mn-ea"/>
            </a:endParaRPr>
          </a:p>
          <a:p>
            <a:pPr marL="285750" indent="-285750">
              <a:lnSpc>
                <a:spcPct val="100000"/>
              </a:lnSpc>
              <a:buFont typeface="Arial" panose="020B0604020202020204" pitchFamily="34" charset="0"/>
              <a:buChar char="•"/>
              <a:defRPr/>
            </a:pPr>
            <a:r>
              <a:rPr lang="zh-CN" altLang="en-US" sz="1600" dirty="0" smtClean="0">
                <a:latin typeface="+mn-ea"/>
                <a:ea typeface="+mn-ea"/>
              </a:rPr>
              <a:t>谁会参与：</a:t>
            </a:r>
            <a:endParaRPr lang="zh-CN" altLang="en-US" sz="1600" dirty="0">
              <a:latin typeface="+mn-ea"/>
              <a:ea typeface="+mn-ea"/>
            </a:endParaRPr>
          </a:p>
          <a:p>
            <a:pPr lvl="1">
              <a:buFont typeface="Arial" panose="020B0604020202020204" pitchFamily="34" charset="0"/>
              <a:buChar char="•"/>
              <a:defRPr/>
            </a:pPr>
            <a:r>
              <a:rPr lang="zh-CN" altLang="en-US" sz="1600" dirty="0" smtClean="0">
                <a:latin typeface="+mn-ea"/>
              </a:rPr>
              <a:t>产品负责人、</a:t>
            </a:r>
            <a:r>
              <a:rPr lang="en-US" altLang="zh-CN" sz="1600" dirty="0" smtClean="0">
                <a:latin typeface="+mn-ea"/>
              </a:rPr>
              <a:t>SM</a:t>
            </a:r>
            <a:r>
              <a:rPr lang="zh-CN" altLang="en-US" sz="1600" dirty="0" smtClean="0">
                <a:latin typeface="+mn-ea"/>
              </a:rPr>
              <a:t>、开发团队、相关干系人</a:t>
            </a:r>
            <a:endParaRPr lang="en-US" altLang="zh-CN" sz="1600" dirty="0" smtClean="0">
              <a:latin typeface="+mn-ea"/>
            </a:endParaRPr>
          </a:p>
          <a:p>
            <a:pPr marL="285750" indent="-285750">
              <a:lnSpc>
                <a:spcPct val="100000"/>
              </a:lnSpc>
              <a:buFont typeface="Arial" panose="020B0604020202020204" pitchFamily="34" charset="0"/>
              <a:buChar char="•"/>
              <a:defRPr/>
            </a:pPr>
            <a:r>
              <a:rPr lang="zh-CN" altLang="en-US" sz="1600" dirty="0" smtClean="0">
                <a:latin typeface="+mn-ea"/>
                <a:ea typeface="+mn-ea"/>
              </a:rPr>
              <a:t>说明：</a:t>
            </a:r>
            <a:endParaRPr lang="en-US" altLang="zh-CN" sz="1600" dirty="0" smtClean="0">
              <a:latin typeface="+mn-ea"/>
              <a:ea typeface="+mn-ea"/>
            </a:endParaRPr>
          </a:p>
          <a:p>
            <a:pPr lvl="1">
              <a:buFont typeface="Arial" panose="020B0604020202020204" pitchFamily="34" charset="0"/>
              <a:buChar char="•"/>
              <a:defRPr/>
            </a:pPr>
            <a:r>
              <a:rPr lang="zh-CN" altLang="en-US" sz="1600" dirty="0" smtClean="0">
                <a:latin typeface="+mn-ea"/>
              </a:rPr>
              <a:t>在做版本规划时，要考虑当前技术债对未来交付可能带来的影响，规划技术债的偿还计划。</a:t>
            </a:r>
            <a:endParaRPr lang="zh-CN" altLang="en-US" sz="1600" dirty="0">
              <a:latin typeface="+mn-ea"/>
            </a:endParaRPr>
          </a:p>
        </p:txBody>
      </p:sp>
    </p:spTree>
    <p:extLst>
      <p:ext uri="{BB962C8B-B14F-4D97-AF65-F5344CB8AC3E}">
        <p14:creationId xmlns:p14="http://schemas.microsoft.com/office/powerpoint/2010/main" val="203121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版本跟踪</a:t>
            </a:r>
            <a:endParaRPr lang="en-US" altLang="en-US" smtClean="0"/>
          </a:p>
        </p:txBody>
      </p:sp>
      <p:sp>
        <p:nvSpPr>
          <p:cNvPr id="39939" name="Content Placeholder 3"/>
          <p:cNvSpPr txBox="1">
            <a:spLocks noGrp="1"/>
          </p:cNvSpPr>
          <p:nvPr>
            <p:ph idx="1"/>
          </p:nvPr>
        </p:nvSpPr>
        <p:spPr bwMode="auto">
          <a:xfrm>
            <a:off x="457200" y="1181100"/>
            <a:ext cx="8229600" cy="43581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nSpc>
                <a:spcPct val="100000"/>
              </a:lnSpc>
              <a:buFont typeface="Arial" panose="020B0604020202020204" pitchFamily="34" charset="0"/>
              <a:buChar char="•"/>
            </a:pPr>
            <a:r>
              <a:rPr lang="zh-CN" altLang="en-US" dirty="0" smtClean="0">
                <a:latin typeface="+mn-ea"/>
                <a:ea typeface="+mn-ea"/>
              </a:rPr>
              <a:t>目的：</a:t>
            </a:r>
            <a:endParaRPr lang="en-US" altLang="zh-CN" dirty="0" smtClean="0">
              <a:latin typeface="+mn-ea"/>
              <a:ea typeface="+mn-ea"/>
            </a:endParaRPr>
          </a:p>
          <a:p>
            <a:pPr lvl="1">
              <a:buFont typeface="Arial" panose="020B0604020202020204" pitchFamily="34" charset="0"/>
              <a:buChar char="•"/>
            </a:pPr>
            <a:r>
              <a:rPr lang="zh-CN" altLang="en-US" sz="1800" dirty="0" smtClean="0">
                <a:latin typeface="+mn-ea"/>
              </a:rPr>
              <a:t>检视版本状态和问题，进行适应性调整。</a:t>
            </a:r>
            <a:endParaRPr lang="en-US" altLang="zh-CN" sz="1800" dirty="0" smtClean="0">
              <a:latin typeface="+mn-ea"/>
            </a:endParaRPr>
          </a:p>
          <a:p>
            <a:pPr marL="285750" indent="-285750">
              <a:lnSpc>
                <a:spcPct val="100000"/>
              </a:lnSpc>
              <a:buFont typeface="Arial" panose="020B0604020202020204" pitchFamily="34" charset="0"/>
              <a:buChar char="•"/>
            </a:pPr>
            <a:r>
              <a:rPr lang="zh-CN" altLang="en-US" dirty="0" smtClean="0">
                <a:latin typeface="+mn-ea"/>
                <a:ea typeface="+mn-ea"/>
              </a:rPr>
              <a:t>时机和活动：</a:t>
            </a:r>
            <a:endParaRPr lang="en-US" altLang="zh-CN" dirty="0" smtClean="0">
              <a:latin typeface="+mn-ea"/>
              <a:ea typeface="+mn-ea"/>
            </a:endParaRPr>
          </a:p>
          <a:p>
            <a:pPr lvl="1">
              <a:buFont typeface="Arial" panose="020B0604020202020204" pitchFamily="34" charset="0"/>
              <a:buChar char="•"/>
            </a:pPr>
            <a:r>
              <a:rPr lang="zh-CN" altLang="en-US" sz="1800" dirty="0" smtClean="0">
                <a:latin typeface="+mn-ea"/>
              </a:rPr>
              <a:t>在每个冲刺结束时：</a:t>
            </a:r>
            <a:endParaRPr lang="en-US" altLang="zh-CN" sz="1800" dirty="0" smtClean="0">
              <a:latin typeface="+mn-ea"/>
            </a:endParaRPr>
          </a:p>
          <a:p>
            <a:pPr marL="1200150" lvl="2" indent="-285750"/>
            <a:r>
              <a:rPr lang="zh-CN" altLang="en-US" sz="1800" dirty="0" smtClean="0">
                <a:latin typeface="+mn-ea"/>
              </a:rPr>
              <a:t>更新特性故事完成状态。</a:t>
            </a:r>
            <a:endParaRPr lang="en-US" altLang="zh-CN" sz="1800" dirty="0" smtClean="0">
              <a:latin typeface="+mn-ea"/>
            </a:endParaRPr>
          </a:p>
          <a:p>
            <a:pPr marL="1200150" lvl="2" indent="-285750"/>
            <a:r>
              <a:rPr lang="zh-CN" altLang="en-US" sz="1800" dirty="0" smtClean="0">
                <a:latin typeface="+mn-ea"/>
              </a:rPr>
              <a:t>更新版本燃尽图。</a:t>
            </a:r>
            <a:endParaRPr lang="en-US" altLang="zh-CN" sz="1800" dirty="0" smtClean="0">
              <a:latin typeface="+mn-ea"/>
            </a:endParaRPr>
          </a:p>
          <a:p>
            <a:pPr marL="1200150" lvl="2" indent="-285750"/>
            <a:r>
              <a:rPr lang="zh-CN" altLang="en-US" sz="1800" dirty="0" smtClean="0">
                <a:latin typeface="+mn-ea"/>
              </a:rPr>
              <a:t>分析进展是否正常。</a:t>
            </a:r>
            <a:endParaRPr lang="en-US" altLang="zh-CN" sz="1800" dirty="0" smtClean="0">
              <a:latin typeface="+mn-ea"/>
            </a:endParaRPr>
          </a:p>
          <a:p>
            <a:pPr marL="1200150" lvl="2" indent="-285750"/>
            <a:r>
              <a:rPr lang="zh-CN" altLang="en-US" sz="1800" dirty="0" smtClean="0">
                <a:latin typeface="+mn-ea"/>
              </a:rPr>
              <a:t>对问题和风险做识别和跟踪，并制成应对计划。</a:t>
            </a:r>
            <a:endParaRPr lang="en-US" altLang="zh-CN" sz="1800" dirty="0" smtClean="0">
              <a:latin typeface="+mn-ea"/>
            </a:endParaRPr>
          </a:p>
          <a:p>
            <a:pPr marL="1200150" lvl="2" indent="-285750"/>
            <a:r>
              <a:rPr lang="zh-CN" altLang="en-US" sz="1800" dirty="0" smtClean="0">
                <a:latin typeface="+mn-ea"/>
              </a:rPr>
              <a:t>对后续主题故事的冲刺划分进行必要的调整。</a:t>
            </a:r>
          </a:p>
          <a:p>
            <a:pPr marL="285750" indent="-285750">
              <a:lnSpc>
                <a:spcPct val="100000"/>
              </a:lnSpc>
              <a:buFont typeface="Arial" panose="020B0604020202020204" pitchFamily="34" charset="0"/>
              <a:buChar char="•"/>
            </a:pPr>
            <a:r>
              <a:rPr lang="zh-CN" altLang="en-US" dirty="0" smtClean="0">
                <a:latin typeface="+mn-ea"/>
                <a:ea typeface="+mn-ea"/>
              </a:rPr>
              <a:t>输出：</a:t>
            </a:r>
            <a:endParaRPr lang="en-US" altLang="zh-CN" dirty="0" smtClean="0">
              <a:latin typeface="+mn-ea"/>
              <a:ea typeface="+mn-ea"/>
            </a:endParaRPr>
          </a:p>
          <a:p>
            <a:pPr lvl="1">
              <a:buFont typeface="Arial" panose="020B0604020202020204" pitchFamily="34" charset="0"/>
              <a:buChar char="•"/>
            </a:pPr>
            <a:r>
              <a:rPr lang="zh-CN" altLang="en-US" sz="1800" dirty="0" smtClean="0">
                <a:latin typeface="+mn-ea"/>
              </a:rPr>
              <a:t>版本燃尽图</a:t>
            </a:r>
            <a:endParaRPr lang="en-US" altLang="zh-CN" sz="1800" dirty="0" smtClean="0">
              <a:latin typeface="+mn-ea"/>
            </a:endParaRPr>
          </a:p>
          <a:p>
            <a:pPr lvl="1">
              <a:buFont typeface="Arial" panose="020B0604020202020204" pitchFamily="34" charset="0"/>
              <a:buChar char="•"/>
            </a:pPr>
            <a:r>
              <a:rPr lang="zh-CN" altLang="en-US" sz="1800" dirty="0" smtClean="0">
                <a:latin typeface="+mn-ea"/>
              </a:rPr>
              <a:t>特性故事的冲刺划分（调整后）</a:t>
            </a:r>
            <a:endParaRPr lang="en-US" altLang="zh-CN" sz="1800" dirty="0" smtClean="0">
              <a:latin typeface="+mn-ea"/>
            </a:endParaRPr>
          </a:p>
          <a:p>
            <a:pPr lvl="1">
              <a:buFont typeface="Arial" panose="020B0604020202020204" pitchFamily="34" charset="0"/>
              <a:buChar char="•"/>
            </a:pPr>
            <a:r>
              <a:rPr lang="zh-CN" altLang="en-US" sz="1800" dirty="0" smtClean="0">
                <a:latin typeface="+mn-ea"/>
              </a:rPr>
              <a:t>识别的问题和风险，以及应对计划</a:t>
            </a:r>
            <a:endParaRPr lang="en-US" altLang="zh-CN" sz="1800" dirty="0" smtClean="0">
              <a:latin typeface="+mn-ea"/>
            </a:endParaRPr>
          </a:p>
        </p:txBody>
      </p:sp>
    </p:spTree>
    <p:extLst>
      <p:ext uri="{BB962C8B-B14F-4D97-AF65-F5344CB8AC3E}">
        <p14:creationId xmlns:p14="http://schemas.microsoft.com/office/powerpoint/2010/main" val="35856104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pSp>
        <p:nvGrpSpPr>
          <p:cNvPr id="43011" name="Group 3"/>
          <p:cNvGrpSpPr>
            <a:grpSpLocks/>
          </p:cNvGrpSpPr>
          <p:nvPr/>
        </p:nvGrpSpPr>
        <p:grpSpPr bwMode="auto">
          <a:xfrm>
            <a:off x="2857500" y="1750422"/>
            <a:ext cx="3429000" cy="3918857"/>
            <a:chOff x="0" y="8728"/>
            <a:chExt cx="3427541" cy="628875"/>
          </a:xfrm>
        </p:grpSpPr>
        <p:sp>
          <p:nvSpPr>
            <p:cNvPr id="5" name="Rounded Rectangle 4"/>
            <p:cNvSpPr/>
            <p:nvPr/>
          </p:nvSpPr>
          <p:spPr>
            <a:xfrm>
              <a:off x="0" y="8728"/>
              <a:ext cx="3427541" cy="62887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Rounded Rectangle 4"/>
            <p:cNvSpPr/>
            <p:nvPr/>
          </p:nvSpPr>
          <p:spPr>
            <a:xfrm>
              <a:off x="30150" y="68504"/>
              <a:ext cx="3367242" cy="568528"/>
            </a:xfrm>
            <a:prstGeom prst="rect">
              <a:avLst/>
            </a:prstGeom>
          </p:spPr>
          <p:style>
            <a:lnRef idx="0">
              <a:scrgbClr r="0" g="0" b="0"/>
            </a:lnRef>
            <a:fillRef idx="0">
              <a:scrgbClr r="0" g="0" b="0"/>
            </a:fillRef>
            <a:effectRef idx="0">
              <a:scrgbClr r="0" g="0" b="0"/>
            </a:effectRef>
            <a:fontRef idx="minor">
              <a:schemeClr val="lt1"/>
            </a:fontRef>
          </p:style>
          <p:txBody>
            <a:bodyPr lIns="95250" tIns="95250" rIns="95250" bIns="95250" spcCol="1270" anchor="ctr"/>
            <a:lstStyle/>
            <a:p>
              <a:pPr defTabSz="1111250">
                <a:lnSpc>
                  <a:spcPct val="90000"/>
                </a:lnSpc>
                <a:spcAft>
                  <a:spcPct val="35000"/>
                </a:spcAft>
                <a:defRPr/>
              </a:pPr>
              <a:r>
                <a:rPr lang="zh-CN" altLang="en-US" sz="2500" b="1" dirty="0"/>
                <a:t>冲</a:t>
              </a:r>
              <a:r>
                <a:rPr lang="zh-CN" altLang="en-US" sz="2500" b="1" dirty="0" smtClean="0"/>
                <a:t>刺</a:t>
              </a:r>
              <a:endParaRPr lang="en-US" altLang="zh-CN" sz="2500" b="1" dirty="0" smtClean="0"/>
            </a:p>
            <a:p>
              <a:pPr marL="342900" indent="-342900" defTabSz="1111250">
                <a:lnSpc>
                  <a:spcPct val="90000"/>
                </a:lnSpc>
                <a:spcAft>
                  <a:spcPct val="35000"/>
                </a:spcAft>
                <a:buFont typeface="Arial" panose="020B0604020202020204" pitchFamily="34" charset="0"/>
                <a:buChar char="•"/>
                <a:defRPr/>
              </a:pPr>
              <a:r>
                <a:rPr lang="zh-CN" altLang="en-US" sz="2500" b="1" dirty="0" smtClean="0">
                  <a:latin typeface="+mn-ea"/>
                </a:rPr>
                <a:t>产品列表梳</a:t>
              </a:r>
              <a:r>
                <a:rPr lang="zh-CN" altLang="en-US" sz="2500" b="1" dirty="0">
                  <a:latin typeface="+mn-ea"/>
                </a:rPr>
                <a:t>理</a:t>
              </a:r>
            </a:p>
            <a:p>
              <a:pPr marL="342900" indent="-342900" defTabSz="1111250">
                <a:lnSpc>
                  <a:spcPct val="90000"/>
                </a:lnSpc>
                <a:spcAft>
                  <a:spcPct val="35000"/>
                </a:spcAft>
                <a:buFont typeface="Arial" panose="020B0604020202020204" pitchFamily="34" charset="0"/>
                <a:buChar char="•"/>
                <a:defRPr/>
              </a:pPr>
              <a:r>
                <a:rPr lang="zh-CN" altLang="en-US" sz="2500" b="1" dirty="0" smtClean="0">
                  <a:latin typeface="+mn-ea"/>
                </a:rPr>
                <a:t>冲刺计</a:t>
              </a:r>
              <a:r>
                <a:rPr lang="zh-CN" altLang="en-US" sz="2500" b="1" dirty="0">
                  <a:latin typeface="+mn-ea"/>
                </a:rPr>
                <a:t>划会议</a:t>
              </a:r>
            </a:p>
            <a:p>
              <a:pPr marL="342900" indent="-342900" defTabSz="1111250">
                <a:lnSpc>
                  <a:spcPct val="90000"/>
                </a:lnSpc>
                <a:spcAft>
                  <a:spcPct val="35000"/>
                </a:spcAft>
                <a:buFont typeface="Arial" panose="020B0604020202020204" pitchFamily="34" charset="0"/>
                <a:buChar char="•"/>
                <a:defRPr/>
              </a:pPr>
              <a:r>
                <a:rPr lang="zh-CN" altLang="en-US" sz="2500" b="1" dirty="0" smtClean="0">
                  <a:latin typeface="+mn-ea"/>
                </a:rPr>
                <a:t>冲刺开</a:t>
              </a:r>
              <a:r>
                <a:rPr lang="zh-CN" altLang="en-US" sz="2500" b="1" dirty="0">
                  <a:latin typeface="+mn-ea"/>
                </a:rPr>
                <a:t>发</a:t>
              </a:r>
            </a:p>
            <a:p>
              <a:pPr marL="342900" indent="-342900" defTabSz="1111250">
                <a:lnSpc>
                  <a:spcPct val="90000"/>
                </a:lnSpc>
                <a:spcAft>
                  <a:spcPct val="35000"/>
                </a:spcAft>
                <a:buFont typeface="Arial" panose="020B0604020202020204" pitchFamily="34" charset="0"/>
                <a:buChar char="•"/>
                <a:defRPr/>
              </a:pPr>
              <a:r>
                <a:rPr lang="zh-CN" altLang="en-US" sz="2500" b="1" dirty="0">
                  <a:latin typeface="+mn-ea"/>
                </a:rPr>
                <a:t>每日例会</a:t>
              </a:r>
            </a:p>
            <a:p>
              <a:pPr marL="342900" indent="-342900" defTabSz="1111250">
                <a:lnSpc>
                  <a:spcPct val="90000"/>
                </a:lnSpc>
                <a:spcAft>
                  <a:spcPct val="35000"/>
                </a:spcAft>
                <a:buFont typeface="Arial" panose="020B0604020202020204" pitchFamily="34" charset="0"/>
                <a:buChar char="•"/>
                <a:defRPr/>
              </a:pPr>
              <a:r>
                <a:rPr lang="zh-CN" altLang="en-US" sz="2500" b="1" dirty="0" smtClean="0">
                  <a:latin typeface="+mn-ea"/>
                </a:rPr>
                <a:t>冲刺评</a:t>
              </a:r>
              <a:r>
                <a:rPr lang="zh-CN" altLang="en-US" sz="2500" b="1" dirty="0">
                  <a:latin typeface="+mn-ea"/>
                </a:rPr>
                <a:t>审会议</a:t>
              </a:r>
            </a:p>
            <a:p>
              <a:pPr marL="342900" indent="-342900" defTabSz="1111250">
                <a:lnSpc>
                  <a:spcPct val="90000"/>
                </a:lnSpc>
                <a:spcAft>
                  <a:spcPct val="35000"/>
                </a:spcAft>
                <a:buFont typeface="Arial" panose="020B0604020202020204" pitchFamily="34" charset="0"/>
                <a:buChar char="•"/>
                <a:defRPr/>
              </a:pPr>
              <a:r>
                <a:rPr lang="zh-CN" altLang="en-US" sz="2500" b="1" dirty="0" smtClean="0">
                  <a:latin typeface="+mn-ea"/>
                </a:rPr>
                <a:t>冲刺回</a:t>
              </a:r>
              <a:r>
                <a:rPr lang="zh-CN" altLang="en-US" sz="2500" b="1" dirty="0">
                  <a:latin typeface="+mn-ea"/>
                </a:rPr>
                <a:t>顾会议</a:t>
              </a:r>
            </a:p>
            <a:p>
              <a:pPr defTabSz="1111250">
                <a:lnSpc>
                  <a:spcPct val="90000"/>
                </a:lnSpc>
                <a:spcAft>
                  <a:spcPct val="35000"/>
                </a:spcAft>
                <a:defRPr/>
              </a:pPr>
              <a:endParaRPr lang="en-US" altLang="zh-CN" sz="2500" b="1" dirty="0" smtClean="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产品列表梳理</a:t>
            </a:r>
            <a:endParaRPr lang="en-US" dirty="0"/>
          </a:p>
        </p:txBody>
      </p:sp>
      <p:sp>
        <p:nvSpPr>
          <p:cNvPr id="4" name="TextBox 3"/>
          <p:cNvSpPr txBox="1"/>
          <p:nvPr/>
        </p:nvSpPr>
        <p:spPr>
          <a:xfrm>
            <a:off x="266596" y="1093290"/>
            <a:ext cx="8572603" cy="535531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目的：</a:t>
            </a:r>
          </a:p>
          <a:p>
            <a:pPr marL="742950" lvl="1" indent="-285750">
              <a:buFont typeface="Arial" panose="020B0604020202020204" pitchFamily="34" charset="0"/>
              <a:buChar char="•"/>
            </a:pPr>
            <a:r>
              <a:rPr lang="zh-CN" altLang="en-US" dirty="0" smtClean="0"/>
              <a:t>对接下来的冲刺的产品列表进行细化、讨论、估算和优先级排序，以为下个冲刺的规划做准备。</a:t>
            </a:r>
          </a:p>
          <a:p>
            <a:pPr marL="285750" indent="-285750">
              <a:buFont typeface="Arial" panose="020B0604020202020204" pitchFamily="34" charset="0"/>
              <a:buChar char="•"/>
            </a:pPr>
            <a:r>
              <a:rPr lang="zh-CN" altLang="en-US" dirty="0" smtClean="0"/>
              <a:t>时机</a:t>
            </a:r>
            <a:endParaRPr lang="en-US" altLang="zh-CN" dirty="0" smtClean="0"/>
          </a:p>
          <a:p>
            <a:pPr marL="742950" lvl="1" indent="-285750">
              <a:buFont typeface="Arial" panose="020B0604020202020204" pitchFamily="34" charset="0"/>
              <a:buChar char="•"/>
            </a:pPr>
            <a:r>
              <a:rPr lang="zh-CN" altLang="en-US" dirty="0" smtClean="0"/>
              <a:t>在下个冲刺计划会议前</a:t>
            </a:r>
            <a:r>
              <a:rPr lang="zh-CN" altLang="en-US" dirty="0"/>
              <a:t>，必须</a:t>
            </a:r>
            <a:r>
              <a:rPr lang="zh-CN" altLang="en-US" dirty="0" smtClean="0"/>
              <a:t>完成下个冲刺的产品列表梳理。</a:t>
            </a:r>
            <a:endParaRPr lang="en-US" altLang="zh-CN" dirty="0" smtClean="0"/>
          </a:p>
          <a:p>
            <a:pPr marL="285750" indent="-285750">
              <a:buFont typeface="Arial" panose="020B0604020202020204" pitchFamily="34" charset="0"/>
              <a:buChar char="•"/>
            </a:pPr>
            <a:r>
              <a:rPr lang="zh-CN" altLang="en-US" dirty="0" smtClean="0"/>
              <a:t>做</a:t>
            </a:r>
            <a:r>
              <a:rPr lang="zh-CN" altLang="en-US" dirty="0"/>
              <a:t>什么：</a:t>
            </a:r>
          </a:p>
          <a:p>
            <a:pPr marL="742950" lvl="1" indent="-285750">
              <a:buFont typeface="Arial" panose="020B0604020202020204" pitchFamily="34" charset="0"/>
              <a:buChar char="•"/>
            </a:pPr>
            <a:r>
              <a:rPr lang="zh-CN" altLang="en-US" dirty="0" smtClean="0"/>
              <a:t>把主题故事细化成用户故事。</a:t>
            </a:r>
            <a:endParaRPr lang="en-US" altLang="zh-CN" dirty="0" smtClean="0"/>
          </a:p>
          <a:p>
            <a:pPr marL="742950" lvl="1" indent="-285750">
              <a:buFont typeface="Arial" panose="020B0604020202020204" pitchFamily="34" charset="0"/>
              <a:buChar char="•"/>
            </a:pPr>
            <a:r>
              <a:rPr lang="zh-CN" altLang="en-US" dirty="0" smtClean="0"/>
              <a:t>沟通和明确用户故事的细节（背景信息、</a:t>
            </a:r>
            <a:r>
              <a:rPr lang="en-US" altLang="zh-CN" dirty="0" smtClean="0"/>
              <a:t>UI</a:t>
            </a:r>
            <a:r>
              <a:rPr lang="zh-CN" altLang="en-US" dirty="0" smtClean="0"/>
              <a:t>和交互设计、测试要点）</a:t>
            </a:r>
            <a:endParaRPr lang="en-US" altLang="zh-CN" dirty="0" smtClean="0"/>
          </a:p>
          <a:p>
            <a:pPr marL="742950" lvl="1" indent="-285750">
              <a:buFont typeface="Arial" panose="020B0604020202020204" pitchFamily="34" charset="0"/>
              <a:buChar char="•"/>
            </a:pPr>
            <a:r>
              <a:rPr lang="zh-CN" altLang="en-US" dirty="0" smtClean="0"/>
              <a:t>确定用户故事的技术实现方案，识别技术风险和知识能力短板，完成估算。</a:t>
            </a:r>
            <a:endParaRPr lang="en-US" altLang="zh-CN" dirty="0" smtClean="0"/>
          </a:p>
          <a:p>
            <a:pPr marL="742950" lvl="1" indent="-285750">
              <a:buFont typeface="Arial" panose="020B0604020202020204" pitchFamily="34" charset="0"/>
              <a:buChar char="•"/>
            </a:pPr>
            <a:r>
              <a:rPr lang="zh-CN" altLang="en-US" dirty="0" smtClean="0"/>
              <a:t>对用户故事排优先级。</a:t>
            </a:r>
            <a:endParaRPr lang="en-US" altLang="zh-CN" dirty="0" smtClean="0"/>
          </a:p>
          <a:p>
            <a:pPr marL="285750" indent="-285750">
              <a:buFont typeface="Arial" panose="020B0604020202020204" pitchFamily="34" charset="0"/>
              <a:buChar char="•"/>
            </a:pPr>
            <a:r>
              <a:rPr lang="zh-CN" altLang="en-US" dirty="0" smtClean="0"/>
              <a:t>输出什么：</a:t>
            </a:r>
            <a:endParaRPr lang="en-US" altLang="zh-CN" dirty="0" smtClean="0"/>
          </a:p>
          <a:p>
            <a:pPr marL="742950" lvl="1" indent="-285750">
              <a:buFont typeface="Arial" panose="020B0604020202020204" pitchFamily="34" charset="0"/>
              <a:buChar char="•"/>
            </a:pPr>
            <a:r>
              <a:rPr lang="zh-CN" altLang="en-US" dirty="0" smtClean="0"/>
              <a:t>梳理后的产品列表。</a:t>
            </a:r>
            <a:endParaRPr lang="en-US" altLang="zh-CN" dirty="0" smtClean="0"/>
          </a:p>
          <a:p>
            <a:pPr marL="742950" lvl="1" indent="-285750">
              <a:buFont typeface="Arial" panose="020B0604020202020204" pitchFamily="34" charset="0"/>
              <a:buChar char="•"/>
            </a:pPr>
            <a:r>
              <a:rPr lang="zh-CN" altLang="en-US" dirty="0" smtClean="0"/>
              <a:t>测试要点。</a:t>
            </a:r>
            <a:endParaRPr lang="zh-CN" altLang="en-US" dirty="0"/>
          </a:p>
          <a:p>
            <a:pPr marL="285750" indent="-285750">
              <a:buFont typeface="Arial" panose="020B0604020202020204" pitchFamily="34" charset="0"/>
              <a:buChar char="•"/>
            </a:pPr>
            <a:r>
              <a:rPr lang="zh-CN" altLang="en-US" dirty="0"/>
              <a:t>谁会参与：</a:t>
            </a:r>
          </a:p>
          <a:p>
            <a:pPr marL="742950" lvl="1" indent="-285750">
              <a:buFont typeface="Arial" panose="020B0604020202020204" pitchFamily="34" charset="0"/>
              <a:buChar char="•"/>
            </a:pPr>
            <a:r>
              <a:rPr lang="zh-CN" altLang="en-US" dirty="0" smtClean="0"/>
              <a:t>产品</a:t>
            </a:r>
            <a:r>
              <a:rPr lang="zh-CN" altLang="en-US" dirty="0"/>
              <a:t>经理</a:t>
            </a:r>
            <a:r>
              <a:rPr lang="zh-CN" altLang="en-US" dirty="0" smtClean="0"/>
              <a:t>、</a:t>
            </a:r>
            <a:r>
              <a:rPr lang="en-US" altLang="zh-CN" dirty="0" smtClean="0"/>
              <a:t>SM</a:t>
            </a:r>
            <a:r>
              <a:rPr lang="zh-CN" altLang="en-US" dirty="0" smtClean="0"/>
              <a:t>、团队</a:t>
            </a:r>
            <a:endParaRPr lang="zh-CN" altLang="en-US" dirty="0"/>
          </a:p>
          <a:p>
            <a:pPr marL="285750" indent="-285750">
              <a:buFont typeface="Arial" panose="020B0604020202020204" pitchFamily="34" charset="0"/>
              <a:buChar char="•"/>
            </a:pPr>
            <a:r>
              <a:rPr lang="zh-CN" altLang="en-US" dirty="0"/>
              <a:t>时间投</a:t>
            </a:r>
            <a:r>
              <a:rPr lang="zh-CN" altLang="en-US" dirty="0" smtClean="0"/>
              <a:t>⼊：</a:t>
            </a:r>
            <a:endParaRPr lang="en-US" altLang="zh-CN" dirty="0" smtClean="0"/>
          </a:p>
          <a:p>
            <a:pPr marL="742950" lvl="1" indent="-285750">
              <a:buFont typeface="Arial" panose="020B0604020202020204" pitchFamily="34" charset="0"/>
              <a:buChar char="•"/>
            </a:pPr>
            <a:r>
              <a:rPr lang="zh-CN" altLang="en-US" dirty="0" smtClean="0"/>
              <a:t>团队</a:t>
            </a:r>
            <a:r>
              <a:rPr lang="zh-CN" altLang="en-US" dirty="0"/>
              <a:t>每</a:t>
            </a:r>
            <a:r>
              <a:rPr lang="zh-CN" altLang="en-US" dirty="0" smtClean="0"/>
              <a:t>个冲刺的</a:t>
            </a:r>
            <a:r>
              <a:rPr lang="en-US" altLang="zh-CN" dirty="0"/>
              <a:t>5%</a:t>
            </a:r>
            <a:r>
              <a:rPr lang="zh-CN" altLang="en-US" dirty="0"/>
              <a:t>－</a:t>
            </a:r>
            <a:r>
              <a:rPr lang="en-US" altLang="zh-CN" dirty="0"/>
              <a:t>10%</a:t>
            </a:r>
            <a:r>
              <a:rPr lang="zh-CN" altLang="en-US" dirty="0"/>
              <a:t>的</a:t>
            </a:r>
            <a:r>
              <a:rPr lang="zh-CN" altLang="en-US" dirty="0" smtClean="0"/>
              <a:t>时间。</a:t>
            </a:r>
            <a:endParaRPr lang="en-US" altLang="zh-CN" dirty="0" smtClean="0"/>
          </a:p>
          <a:p>
            <a:pPr marL="285750" indent="-285750">
              <a:buFont typeface="Arial" panose="020B0604020202020204" pitchFamily="34" charset="0"/>
              <a:buChar char="•"/>
            </a:pPr>
            <a:r>
              <a:rPr lang="zh-CN" altLang="en-US" dirty="0" smtClean="0"/>
              <a:t>要求：</a:t>
            </a:r>
            <a:endParaRPr lang="en-US" altLang="zh-CN" dirty="0" smtClean="0"/>
          </a:p>
          <a:p>
            <a:pPr marL="742950" lvl="1" indent="-285750">
              <a:buFont typeface="Arial" panose="020B0604020202020204" pitchFamily="34" charset="0"/>
              <a:buChar char="•"/>
            </a:pPr>
            <a:r>
              <a:rPr lang="zh-CN" altLang="en-US" dirty="0" smtClean="0"/>
              <a:t>梳理后的用户故事符合</a:t>
            </a:r>
            <a:r>
              <a:rPr lang="en-US" altLang="zh-CN" dirty="0" smtClean="0"/>
              <a:t>INVEST</a:t>
            </a:r>
            <a:r>
              <a:rPr lang="zh-CN" altLang="en-US" dirty="0" smtClean="0"/>
              <a:t>原则</a:t>
            </a:r>
            <a:endParaRPr lang="zh-CN" altLang="en-US" dirty="0"/>
          </a:p>
        </p:txBody>
      </p:sp>
    </p:spTree>
    <p:extLst>
      <p:ext uri="{BB962C8B-B14F-4D97-AF65-F5344CB8AC3E}">
        <p14:creationId xmlns:p14="http://schemas.microsoft.com/office/powerpoint/2010/main" val="4213835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过程政</a:t>
            </a:r>
            <a:r>
              <a:rPr lang="zh-CN" altLang="en-US" dirty="0" smtClean="0"/>
              <a:t>策 </a:t>
            </a:r>
            <a:r>
              <a:rPr lang="en-US" altLang="zh-CN" dirty="0" smtClean="0"/>
              <a:t>- </a:t>
            </a:r>
            <a:r>
              <a:rPr lang="zh-CN" altLang="en-US" dirty="0" smtClean="0"/>
              <a:t>管理过程</a:t>
            </a:r>
            <a:endParaRPr lang="en-US" altLang="en-US" dirty="0" smtClean="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829186383"/>
              </p:ext>
            </p:extLst>
          </p:nvPr>
        </p:nvGraphicFramePr>
        <p:xfrm>
          <a:off x="457200" y="1130663"/>
          <a:ext cx="8229600" cy="2468880"/>
        </p:xfrm>
        <a:graphic>
          <a:graphicData uri="http://schemas.openxmlformats.org/drawingml/2006/table">
            <a:tbl>
              <a:tblPr/>
              <a:tblGrid>
                <a:gridCol w="2093913"/>
                <a:gridCol w="6135687"/>
              </a:tblGrid>
              <a:tr h="31496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过程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指导原则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628468">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产品管理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就收集的度量和问题进行客观科学的分析，及时采取纠错措施，持续跟踪直至问题关闭。</a:t>
                      </a:r>
                      <a:endParaRPr kumimoji="0" lang="en-US"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1116013">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版本规划及跟踪</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根据产品的版本规划计划和需求完成情况，完成版本管理计划和跟踪表，跟踪项目进度，对项目潜在风险进行把控。</a:t>
                      </a:r>
                      <a:endParaRPr kumimoji="0" lang="en-US"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版本跟踪的度量数据需及时正确收集，为持续项目改进和过程改进建立客观依据。</a:t>
                      </a:r>
                      <a:r>
                        <a:rPr kumimoji="0" lang="en-US"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57170191"/>
              </p:ext>
            </p:extLst>
          </p:nvPr>
        </p:nvGraphicFramePr>
        <p:xfrm>
          <a:off x="458153" y="3325223"/>
          <a:ext cx="8229600" cy="2560320"/>
        </p:xfrm>
        <a:graphic>
          <a:graphicData uri="http://schemas.openxmlformats.org/drawingml/2006/table">
            <a:tbl>
              <a:tblPr/>
              <a:tblGrid>
                <a:gridCol w="2093913"/>
                <a:gridCol w="6135687"/>
              </a:tblGrid>
              <a:tr h="637177">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冲刺规划</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团队成员需在冲刺规划会议中了解规划的需求及其约束。</a:t>
                      </a:r>
                      <a:endParaRPr kumimoji="0" lang="en-US" altLang="zh-CN"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冲刺目标不是一个人的承诺，是集体的承诺。</a:t>
                      </a:r>
                      <a:endPar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545737">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冲刺跟踪</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采用每日站会、燃尽图、看板来监控进度。</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以可用的软件作为进度的衡量标准。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576263">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冲刺回顾</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marL="342900" indent="-34290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2"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冲刺回顾是持续改进的保证，防止流于形式的改进计划，对团队认可的改进项需持续进行计划、实施和跟踪。</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风险管理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marL="342900" indent="-34290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2"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风险管理在产品规划阶段就已经开始，并且在整个产品生命周期持续进行。</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100354" cy="510598"/>
          </a:xfrm>
        </p:spPr>
        <p:txBody>
          <a:bodyPr/>
          <a:lstStyle/>
          <a:p>
            <a:r>
              <a:rPr lang="zh-CN" altLang="en-US" dirty="0"/>
              <a:t>用户故事的</a:t>
            </a:r>
            <a:r>
              <a:rPr lang="en-US" altLang="zh-CN" dirty="0"/>
              <a:t>INVEST</a:t>
            </a:r>
            <a:r>
              <a:rPr lang="zh-CN" altLang="en-US" dirty="0"/>
              <a:t>原则（指南）</a:t>
            </a:r>
            <a:endParaRPr lang="en-US" dirty="0"/>
          </a:p>
        </p:txBody>
      </p:sp>
      <p:sp>
        <p:nvSpPr>
          <p:cNvPr id="4" name="矩形 7"/>
          <p:cNvSpPr/>
          <p:nvPr/>
        </p:nvSpPr>
        <p:spPr>
          <a:xfrm>
            <a:off x="118552" y="948690"/>
            <a:ext cx="8856984" cy="5909310"/>
          </a:xfrm>
          <a:prstGeom prst="rect">
            <a:avLst/>
          </a:prstGeom>
        </p:spPr>
        <p:txBody>
          <a:bodyPr wrap="square">
            <a:spAutoFit/>
          </a:bodyPr>
          <a:lstStyle/>
          <a:p>
            <a:r>
              <a:rPr lang="zh-CN" altLang="en-US" dirty="0"/>
              <a:t>一个好的用户故事应该遵循</a:t>
            </a:r>
            <a:r>
              <a:rPr lang="en-US" altLang="zh-CN" dirty="0"/>
              <a:t>INVEST</a:t>
            </a:r>
            <a:r>
              <a:rPr lang="zh-CN" altLang="en-US" dirty="0"/>
              <a:t>原则。</a:t>
            </a:r>
          </a:p>
          <a:p>
            <a:pPr marL="285750" indent="-285750">
              <a:buFont typeface="Arial" panose="020B0604020202020204" pitchFamily="34" charset="0"/>
              <a:buChar char="•"/>
            </a:pPr>
            <a:r>
              <a:rPr lang="zh-CN" altLang="en-US" b="1" dirty="0" smtClean="0"/>
              <a:t>独立（</a:t>
            </a:r>
            <a:r>
              <a:rPr lang="en-US" altLang="zh-CN" b="1" dirty="0"/>
              <a:t>Independent</a:t>
            </a:r>
            <a:r>
              <a:rPr lang="zh-CN" altLang="en-US" b="1" dirty="0" smtClean="0"/>
              <a:t>）</a:t>
            </a:r>
            <a:r>
              <a:rPr lang="zh-CN" altLang="en-US" dirty="0" smtClean="0"/>
              <a:t>：</a:t>
            </a:r>
            <a:r>
              <a:rPr lang="zh-CN" altLang="zh-CN" dirty="0" smtClean="0"/>
              <a:t>在</a:t>
            </a:r>
            <a:r>
              <a:rPr lang="zh-CN" altLang="zh-CN" dirty="0"/>
              <a:t>进</a:t>
            </a:r>
            <a:r>
              <a:rPr lang="zh-CN" altLang="zh-CN" dirty="0" smtClean="0"/>
              <a:t>入</a:t>
            </a:r>
            <a:r>
              <a:rPr lang="zh-CN" altLang="en-US" dirty="0" smtClean="0"/>
              <a:t>冲刺</a:t>
            </a:r>
            <a:r>
              <a:rPr lang="zh-CN" altLang="zh-CN" dirty="0" smtClean="0"/>
              <a:t>前</a:t>
            </a:r>
            <a:r>
              <a:rPr lang="zh-CN" altLang="zh-CN" dirty="0"/>
              <a:t>，用户故事间的依赖程度必须是已经解耦到了这样一种程度：可以在一</a:t>
            </a:r>
            <a:r>
              <a:rPr lang="zh-CN" altLang="zh-CN" dirty="0" smtClean="0"/>
              <a:t>个</a:t>
            </a:r>
            <a:r>
              <a:rPr lang="zh-CN" altLang="en-US" dirty="0" smtClean="0"/>
              <a:t>冲刺</a:t>
            </a:r>
            <a:r>
              <a:rPr lang="zh-CN" altLang="zh-CN" dirty="0" smtClean="0"/>
              <a:t>内</a:t>
            </a:r>
            <a:r>
              <a:rPr lang="zh-CN" altLang="zh-CN" dirty="0"/>
              <a:t>实现所有强依赖的用户故事。如果不能在一</a:t>
            </a:r>
            <a:r>
              <a:rPr lang="zh-CN" altLang="zh-CN" dirty="0" smtClean="0"/>
              <a:t>个</a:t>
            </a:r>
            <a:r>
              <a:rPr lang="zh-CN" altLang="en-US" dirty="0" smtClean="0"/>
              <a:t>冲刺</a:t>
            </a:r>
            <a:r>
              <a:rPr lang="zh-CN" altLang="zh-CN" dirty="0" smtClean="0"/>
              <a:t>内</a:t>
            </a:r>
            <a:r>
              <a:rPr lang="zh-CN" altLang="zh-CN" dirty="0"/>
              <a:t>实现所有强依赖的用户故事，则意味着需要对用户故事重新进行定义和拆分</a:t>
            </a:r>
            <a:r>
              <a:rPr lang="zh-CN" altLang="zh-CN" dirty="0" smtClean="0"/>
              <a:t>。</a:t>
            </a:r>
            <a:endParaRPr lang="zh-CN" altLang="en-US" dirty="0"/>
          </a:p>
          <a:p>
            <a:pPr marL="285750" indent="-285750">
              <a:buFont typeface="Arial" panose="020B0604020202020204" pitchFamily="34" charset="0"/>
              <a:buChar char="•"/>
            </a:pPr>
            <a:r>
              <a:rPr lang="zh-CN" altLang="en-US" b="1" dirty="0"/>
              <a:t>可</a:t>
            </a:r>
            <a:r>
              <a:rPr lang="zh-CN" altLang="en-US" b="1" dirty="0" smtClean="0"/>
              <a:t>协商（</a:t>
            </a:r>
            <a:r>
              <a:rPr lang="en-US" altLang="zh-CN" b="1" dirty="0"/>
              <a:t>Negotiable</a:t>
            </a:r>
            <a:r>
              <a:rPr lang="zh-CN" altLang="en-US" b="1" dirty="0" smtClean="0"/>
              <a:t>）</a:t>
            </a:r>
            <a:r>
              <a:rPr lang="zh-CN" altLang="en-US" dirty="0" smtClean="0"/>
              <a:t>：</a:t>
            </a:r>
            <a:r>
              <a:rPr lang="en-US" altLang="zh-CN" dirty="0" smtClean="0"/>
              <a:t>PO</a:t>
            </a:r>
            <a:r>
              <a:rPr lang="zh-CN" altLang="zh-CN" dirty="0"/>
              <a:t>和</a:t>
            </a:r>
            <a:r>
              <a:rPr lang="en-US" altLang="zh-CN" dirty="0"/>
              <a:t>Team</a:t>
            </a:r>
            <a:r>
              <a:rPr lang="zh-CN" altLang="zh-CN" dirty="0"/>
              <a:t>对用户故事已经沟通到基本达成一致理解的程度，</a:t>
            </a:r>
            <a:r>
              <a:rPr lang="en-US" altLang="zh-CN" dirty="0"/>
              <a:t>Team</a:t>
            </a:r>
            <a:r>
              <a:rPr lang="zh-CN" altLang="zh-CN" dirty="0"/>
              <a:t>对用户故事的理解已经基本上没有什么疑问。如果还存在疑问，则说明沟通未达成一致</a:t>
            </a:r>
            <a:r>
              <a:rPr lang="zh-CN" altLang="zh-CN" dirty="0" smtClean="0"/>
              <a:t>。</a:t>
            </a:r>
            <a:endParaRPr lang="zh-CN" altLang="en-US" dirty="0"/>
          </a:p>
          <a:p>
            <a:pPr marL="285750" indent="-285750">
              <a:buFont typeface="Arial" panose="020B0604020202020204" pitchFamily="34" charset="0"/>
              <a:buChar char="•"/>
            </a:pPr>
            <a:r>
              <a:rPr lang="zh-CN" altLang="en-US" b="1" dirty="0"/>
              <a:t>有价值（</a:t>
            </a:r>
            <a:r>
              <a:rPr lang="en-US" altLang="zh-CN" b="1" dirty="0"/>
              <a:t>Valuable</a:t>
            </a:r>
            <a:r>
              <a:rPr lang="zh-CN" altLang="en-US" b="1" dirty="0" smtClean="0"/>
              <a:t>）</a:t>
            </a:r>
            <a:r>
              <a:rPr lang="zh-CN" altLang="en-US" dirty="0" smtClean="0"/>
              <a:t>：所有的故事都应该能够满足用户的某个价值诉求，并且</a:t>
            </a:r>
            <a:r>
              <a:rPr lang="zh-CN" altLang="zh-CN" dirty="0" smtClean="0"/>
              <a:t>对</a:t>
            </a:r>
            <a:r>
              <a:rPr lang="zh-CN" altLang="zh-CN" dirty="0"/>
              <a:t>当前所有用户故事的价值，在</a:t>
            </a:r>
            <a:r>
              <a:rPr lang="en-US" altLang="zh-CN" dirty="0"/>
              <a:t>PO</a:t>
            </a:r>
            <a:r>
              <a:rPr lang="zh-CN" altLang="zh-CN" dirty="0"/>
              <a:t>和</a:t>
            </a:r>
            <a:r>
              <a:rPr lang="en-US" altLang="zh-CN" dirty="0"/>
              <a:t>Team</a:t>
            </a:r>
            <a:r>
              <a:rPr lang="zh-CN" altLang="zh-CN" dirty="0"/>
              <a:t>间已经理解达成一致，以便确认下一</a:t>
            </a:r>
            <a:r>
              <a:rPr lang="zh-CN" altLang="zh-CN" dirty="0" smtClean="0"/>
              <a:t>个</a:t>
            </a:r>
            <a:r>
              <a:rPr lang="zh-CN" altLang="en-US" dirty="0" smtClean="0"/>
              <a:t>冲刺</a:t>
            </a:r>
            <a:r>
              <a:rPr lang="zh-CN" altLang="zh-CN" dirty="0" smtClean="0"/>
              <a:t>的</a:t>
            </a:r>
            <a:r>
              <a:rPr lang="zh-CN" altLang="zh-CN" dirty="0"/>
              <a:t>目标和优先级</a:t>
            </a:r>
            <a:r>
              <a:rPr lang="zh-CN" altLang="zh-CN" dirty="0" smtClean="0"/>
              <a:t>。我们</a:t>
            </a:r>
            <a:r>
              <a:rPr lang="zh-CN" altLang="zh-CN" dirty="0"/>
              <a:t>往往容易出现的一个问题是：由于非技术出身，</a:t>
            </a:r>
            <a:r>
              <a:rPr lang="en-US" altLang="zh-CN" dirty="0"/>
              <a:t>PO</a:t>
            </a:r>
            <a:r>
              <a:rPr lang="zh-CN" altLang="zh-CN" dirty="0"/>
              <a:t>团队不理解目前产品中已经欠下的技术债，而导致技术债始终无法得到偿还，进而变得修复成本越来越高。</a:t>
            </a:r>
            <a:r>
              <a:rPr lang="zh-CN" altLang="zh-CN" dirty="0" smtClean="0"/>
              <a:t>在</a:t>
            </a:r>
            <a:r>
              <a:rPr lang="zh-CN" altLang="en-US" dirty="0" smtClean="0"/>
              <a:t>冲刺</a:t>
            </a:r>
            <a:r>
              <a:rPr lang="zh-CN" altLang="zh-CN" dirty="0" smtClean="0"/>
              <a:t>前</a:t>
            </a:r>
            <a:r>
              <a:rPr lang="zh-CN" altLang="zh-CN" dirty="0"/>
              <a:t>，</a:t>
            </a:r>
            <a:r>
              <a:rPr lang="en-US" altLang="zh-CN" dirty="0"/>
              <a:t>PO</a:t>
            </a:r>
            <a:r>
              <a:rPr lang="zh-CN" altLang="zh-CN" dirty="0"/>
              <a:t>和团队应该一起审视下技术债的情况，以及确认是否对其价值达成一致</a:t>
            </a:r>
            <a:r>
              <a:rPr lang="zh-CN" altLang="zh-CN" dirty="0" smtClean="0"/>
              <a:t>。</a:t>
            </a:r>
            <a:endParaRPr lang="zh-CN" altLang="en-US" dirty="0"/>
          </a:p>
          <a:p>
            <a:pPr marL="285750" indent="-285750">
              <a:buFont typeface="Arial" panose="020B0604020202020204" pitchFamily="34" charset="0"/>
              <a:buChar char="•"/>
            </a:pPr>
            <a:r>
              <a:rPr lang="zh-CN" altLang="en-US" b="1" dirty="0" smtClean="0"/>
              <a:t>可估算（</a:t>
            </a:r>
            <a:r>
              <a:rPr lang="en-US" altLang="zh-CN" b="1" dirty="0"/>
              <a:t>Estimable</a:t>
            </a:r>
            <a:r>
              <a:rPr lang="zh-CN" altLang="en-US" b="1" dirty="0" smtClean="0"/>
              <a:t>）</a:t>
            </a:r>
            <a:r>
              <a:rPr lang="zh-CN" altLang="en-US" dirty="0" smtClean="0"/>
              <a:t>：</a:t>
            </a:r>
            <a:r>
              <a:rPr lang="zh-CN" altLang="zh-CN" dirty="0"/>
              <a:t>有两个因素会影响到估算的准确性：故事太大、相关知识的缺乏</a:t>
            </a:r>
            <a:r>
              <a:rPr lang="zh-CN" altLang="zh-CN" dirty="0" smtClean="0"/>
              <a:t>。这</a:t>
            </a:r>
            <a:r>
              <a:rPr lang="zh-CN" altLang="zh-CN" dirty="0"/>
              <a:t>就要求我们确认故事的规模是否已经足够小，以及确认我们是否已经对故事有足够的</a:t>
            </a:r>
            <a:r>
              <a:rPr lang="zh-CN" altLang="zh-CN" dirty="0" smtClean="0"/>
              <a:t>了解</a:t>
            </a:r>
            <a:r>
              <a:rPr lang="zh-CN" altLang="en-US" dirty="0"/>
              <a:t>（</a:t>
            </a:r>
            <a:r>
              <a:rPr lang="zh-CN" altLang="en-US" dirty="0" smtClean="0"/>
              <a:t>主要体现在验收测试上）</a:t>
            </a:r>
            <a:r>
              <a:rPr lang="zh-CN" altLang="zh-CN" dirty="0" smtClean="0"/>
              <a:t>，</a:t>
            </a:r>
            <a:r>
              <a:rPr lang="zh-CN" altLang="zh-CN" dirty="0"/>
              <a:t>并对技术实现</a:t>
            </a:r>
            <a:r>
              <a:rPr lang="zh-CN" altLang="zh-CN" dirty="0" smtClean="0"/>
              <a:t>方案</a:t>
            </a:r>
            <a:r>
              <a:rPr lang="zh-CN" altLang="en-US" dirty="0" smtClean="0"/>
              <a:t>和技术风险的理解上。</a:t>
            </a:r>
            <a:endParaRPr lang="zh-CN" altLang="en-US" dirty="0"/>
          </a:p>
          <a:p>
            <a:pPr marL="285750" indent="-285750">
              <a:buFont typeface="Arial" panose="020B0604020202020204" pitchFamily="34" charset="0"/>
              <a:buChar char="•"/>
            </a:pPr>
            <a:r>
              <a:rPr lang="zh-CN" altLang="en-US" b="1" dirty="0" smtClean="0"/>
              <a:t>短小</a:t>
            </a:r>
            <a:r>
              <a:rPr lang="zh-CN" altLang="en-US" b="1" dirty="0"/>
              <a:t>（</a:t>
            </a:r>
            <a:r>
              <a:rPr lang="en-US" altLang="zh-CN" b="1" dirty="0"/>
              <a:t>Small</a:t>
            </a:r>
            <a:r>
              <a:rPr lang="zh-CN" altLang="en-US" b="1" dirty="0" smtClean="0"/>
              <a:t>）</a:t>
            </a:r>
            <a:r>
              <a:rPr lang="zh-CN" altLang="en-US" dirty="0" smtClean="0"/>
              <a:t>：</a:t>
            </a:r>
            <a:r>
              <a:rPr lang="zh-CN" altLang="zh-CN" dirty="0"/>
              <a:t>要进</a:t>
            </a:r>
            <a:r>
              <a:rPr lang="zh-CN" altLang="zh-CN" dirty="0" smtClean="0"/>
              <a:t>入</a:t>
            </a:r>
            <a:r>
              <a:rPr lang="zh-CN" altLang="en-US" dirty="0" smtClean="0"/>
              <a:t>冲刺</a:t>
            </a:r>
            <a:r>
              <a:rPr lang="zh-CN" altLang="zh-CN" dirty="0" smtClean="0"/>
              <a:t>的</a:t>
            </a:r>
            <a:r>
              <a:rPr lang="zh-CN" altLang="zh-CN" dirty="0"/>
              <a:t>故事粒度必须是足够短小的，按照要求是应该能够在</a:t>
            </a:r>
            <a:r>
              <a:rPr lang="en-US" altLang="zh-CN" dirty="0"/>
              <a:t>1-2</a:t>
            </a:r>
            <a:r>
              <a:rPr lang="zh-CN" altLang="zh-CN" dirty="0"/>
              <a:t>天完成。我们应该确认故事的粒度是否已经在此大小范围</a:t>
            </a:r>
            <a:r>
              <a:rPr lang="zh-CN" altLang="zh-CN" dirty="0" smtClean="0"/>
              <a:t>。</a:t>
            </a:r>
            <a:endParaRPr lang="zh-CN" altLang="en-US" dirty="0"/>
          </a:p>
          <a:p>
            <a:pPr marL="285750" indent="-285750">
              <a:buFont typeface="Arial" panose="020B0604020202020204" pitchFamily="34" charset="0"/>
              <a:buChar char="•"/>
            </a:pPr>
            <a:r>
              <a:rPr lang="zh-CN" altLang="en-US" b="1" dirty="0" smtClean="0"/>
              <a:t>可测试（</a:t>
            </a:r>
            <a:r>
              <a:rPr lang="en-US" altLang="zh-CN" b="1" dirty="0"/>
              <a:t>Testable</a:t>
            </a:r>
            <a:r>
              <a:rPr lang="zh-CN" altLang="en-US" b="1" dirty="0" smtClean="0"/>
              <a:t>）</a:t>
            </a:r>
            <a:r>
              <a:rPr lang="zh-CN" altLang="en-US" dirty="0" smtClean="0"/>
              <a:t>：</a:t>
            </a:r>
            <a:r>
              <a:rPr lang="zh-CN" altLang="zh-CN" dirty="0" smtClean="0"/>
              <a:t>在</a:t>
            </a:r>
            <a:r>
              <a:rPr lang="zh-CN" altLang="en-US" dirty="0" smtClean="0"/>
              <a:t>冲刺</a:t>
            </a:r>
            <a:r>
              <a:rPr lang="zh-CN" altLang="zh-CN" dirty="0" smtClean="0"/>
              <a:t>前</a:t>
            </a:r>
            <a:r>
              <a:rPr lang="zh-CN" altLang="zh-CN" dirty="0"/>
              <a:t>我们要</a:t>
            </a:r>
            <a:r>
              <a:rPr lang="zh-CN" altLang="zh-CN" dirty="0" smtClean="0"/>
              <a:t>确认是否</a:t>
            </a:r>
            <a:r>
              <a:rPr lang="zh-CN" altLang="zh-CN" dirty="0"/>
              <a:t>所有用户故事都已经</a:t>
            </a:r>
            <a:r>
              <a:rPr lang="zh-CN" altLang="zh-CN" dirty="0" smtClean="0"/>
              <a:t>完成</a:t>
            </a:r>
            <a:r>
              <a:rPr lang="zh-CN" altLang="en-US" dirty="0" smtClean="0"/>
              <a:t>验收</a:t>
            </a:r>
            <a:r>
              <a:rPr lang="zh-CN" altLang="zh-CN" dirty="0" smtClean="0"/>
              <a:t>测试</a:t>
            </a:r>
            <a:r>
              <a:rPr lang="zh-CN" altLang="zh-CN" dirty="0"/>
              <a:t>要点的讨论和整理</a:t>
            </a:r>
            <a:r>
              <a:rPr lang="zh-CN" altLang="zh-CN" dirty="0" smtClean="0"/>
              <a:t>。</a:t>
            </a:r>
            <a:endParaRPr lang="zh-CN" altLang="en-US" dirty="0"/>
          </a:p>
        </p:txBody>
      </p:sp>
    </p:spTree>
    <p:extLst>
      <p:ext uri="{BB962C8B-B14F-4D97-AF65-F5344CB8AC3E}">
        <p14:creationId xmlns:p14="http://schemas.microsoft.com/office/powerpoint/2010/main" val="1901512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冲刺规划会议</a:t>
            </a:r>
            <a:endParaRPr lang="en-US" dirty="0"/>
          </a:p>
        </p:txBody>
      </p:sp>
      <p:cxnSp>
        <p:nvCxnSpPr>
          <p:cNvPr id="4" name="直接连接符 4"/>
          <p:cNvCxnSpPr/>
          <p:nvPr/>
        </p:nvCxnSpPr>
        <p:spPr>
          <a:xfrm>
            <a:off x="4812135" y="866357"/>
            <a:ext cx="0" cy="5832648"/>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7"/>
          <p:cNvSpPr/>
          <p:nvPr/>
        </p:nvSpPr>
        <p:spPr>
          <a:xfrm>
            <a:off x="174944" y="3192098"/>
            <a:ext cx="4464496" cy="3506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会议议程（参考）：</a:t>
            </a:r>
            <a:endParaRPr lang="en-US" altLang="zh-CN" sz="1400" dirty="0" smtClean="0">
              <a:solidFill>
                <a:schemeClr val="tx1"/>
              </a:solidFill>
            </a:endParaRPr>
          </a:p>
          <a:p>
            <a:r>
              <a:rPr lang="zh-CN" altLang="en-US" sz="1400" dirty="0" smtClean="0">
                <a:solidFill>
                  <a:schemeClr val="tx1"/>
                </a:solidFill>
              </a:rPr>
              <a:t>① 产品经理根据团队速率，确定冲刺目标，选择纳入冲刺的用户故事，</a:t>
            </a:r>
            <a:r>
              <a:rPr lang="zh-CN" altLang="en-US" sz="1400" dirty="0">
                <a:solidFill>
                  <a:schemeClr val="tx1"/>
                </a:solidFill>
              </a:rPr>
              <a:t>确认</a:t>
            </a:r>
            <a:r>
              <a:rPr lang="en-US" altLang="zh-CN" sz="1400" dirty="0" smtClean="0">
                <a:solidFill>
                  <a:schemeClr val="tx1"/>
                </a:solidFill>
              </a:rPr>
              <a:t>DOD</a:t>
            </a:r>
            <a:r>
              <a:rPr lang="zh-CN" altLang="en-US" sz="1400" dirty="0" smtClean="0">
                <a:solidFill>
                  <a:schemeClr val="tx1"/>
                </a:solidFill>
              </a:rPr>
              <a:t>。（把用户故事卡从产品列表移入冲刺看板）</a:t>
            </a:r>
            <a:endParaRPr lang="en-US" altLang="zh-CN" sz="1400" dirty="0" smtClean="0">
              <a:solidFill>
                <a:schemeClr val="tx1"/>
              </a:solidFill>
            </a:endParaRPr>
          </a:p>
          <a:p>
            <a:r>
              <a:rPr lang="zh-CN" altLang="en-US" sz="1400" dirty="0" smtClean="0">
                <a:solidFill>
                  <a:schemeClr val="tx1"/>
                </a:solidFill>
              </a:rPr>
              <a:t>说明：</a:t>
            </a:r>
            <a:r>
              <a:rPr lang="zh-CN" altLang="en-US" sz="1400" dirty="0">
                <a:solidFill>
                  <a:schemeClr val="tx1"/>
                </a:solidFill>
              </a:rPr>
              <a:t>如果已经统计了团队速率，则直接使用；如果没有统计团队速率，可以先估算一个值</a:t>
            </a:r>
            <a:r>
              <a:rPr lang="zh-CN" altLang="en-US" sz="1400" dirty="0" smtClean="0">
                <a:solidFill>
                  <a:schemeClr val="tx1"/>
                </a:solidFill>
              </a:rPr>
              <a:t>。</a:t>
            </a:r>
            <a:endParaRPr lang="en-US" altLang="zh-CN" sz="1400" dirty="0" smtClean="0">
              <a:solidFill>
                <a:schemeClr val="tx1"/>
              </a:solidFill>
            </a:endParaRPr>
          </a:p>
          <a:p>
            <a:endParaRPr lang="en-US" altLang="zh-CN" sz="1400" dirty="0" smtClean="0">
              <a:solidFill>
                <a:schemeClr val="tx1"/>
              </a:solidFill>
            </a:endParaRPr>
          </a:p>
          <a:p>
            <a:r>
              <a:rPr lang="zh-CN" altLang="en-US" sz="1400" dirty="0" smtClean="0">
                <a:solidFill>
                  <a:schemeClr val="tx1"/>
                </a:solidFill>
              </a:rPr>
              <a:t>② </a:t>
            </a:r>
            <a:r>
              <a:rPr lang="zh-CN" altLang="en-US" sz="1400" dirty="0">
                <a:solidFill>
                  <a:schemeClr val="tx1"/>
                </a:solidFill>
              </a:rPr>
              <a:t>产品经理和团队一起再过一遍用户故事，确认用户故事本身、用户故事的优先级是否存在变化，进行必要的修订</a:t>
            </a:r>
            <a:r>
              <a:rPr lang="zh-CN" altLang="en-US" sz="1400" dirty="0" smtClean="0">
                <a:solidFill>
                  <a:schemeClr val="tx1"/>
                </a:solidFill>
              </a:rPr>
              <a:t>。（并更新用户故事卡）</a:t>
            </a:r>
            <a:endParaRPr lang="en-US" altLang="zh-CN" sz="1400" dirty="0" smtClean="0">
              <a:solidFill>
                <a:schemeClr val="tx1"/>
              </a:solidFill>
            </a:endParaRPr>
          </a:p>
          <a:p>
            <a:endParaRPr lang="en-US" altLang="zh-CN" sz="1400" dirty="0" smtClean="0">
              <a:solidFill>
                <a:schemeClr val="tx1"/>
              </a:solidFill>
            </a:endParaRPr>
          </a:p>
          <a:p>
            <a:r>
              <a:rPr lang="zh-CN" altLang="en-US" sz="1400" dirty="0" smtClean="0">
                <a:solidFill>
                  <a:schemeClr val="tx1"/>
                </a:solidFill>
              </a:rPr>
              <a:t>③ </a:t>
            </a:r>
            <a:r>
              <a:rPr lang="zh-CN" altLang="en-US" sz="1400" dirty="0">
                <a:solidFill>
                  <a:schemeClr val="tx1"/>
                </a:solidFill>
              </a:rPr>
              <a:t>团队根据用户故事的测试要点、技术</a:t>
            </a:r>
            <a:r>
              <a:rPr lang="zh-CN" altLang="en-US" sz="1400" dirty="0" smtClean="0">
                <a:solidFill>
                  <a:schemeClr val="tx1"/>
                </a:solidFill>
              </a:rPr>
              <a:t>实现方案、技术风险、知识能力短板，</a:t>
            </a:r>
            <a:r>
              <a:rPr lang="zh-CN" altLang="en-US" sz="1400" dirty="0">
                <a:solidFill>
                  <a:schemeClr val="tx1"/>
                </a:solidFill>
              </a:rPr>
              <a:t>进行任务</a:t>
            </a:r>
            <a:r>
              <a:rPr lang="zh-CN" altLang="en-US" sz="1400" dirty="0" smtClean="0">
                <a:solidFill>
                  <a:schemeClr val="tx1"/>
                </a:solidFill>
              </a:rPr>
              <a:t>拆分</a:t>
            </a:r>
            <a:r>
              <a:rPr lang="zh-CN" altLang="en-US" sz="1400" dirty="0">
                <a:solidFill>
                  <a:schemeClr val="tx1"/>
                </a:solidFill>
              </a:rPr>
              <a:t>，</a:t>
            </a:r>
            <a:r>
              <a:rPr lang="zh-CN" altLang="en-US" sz="1400" dirty="0" smtClean="0">
                <a:solidFill>
                  <a:schemeClr val="tx1"/>
                </a:solidFill>
              </a:rPr>
              <a:t>例如</a:t>
            </a:r>
            <a:r>
              <a:rPr lang="zh-CN" altLang="en-US" sz="1400" dirty="0">
                <a:solidFill>
                  <a:schemeClr val="tx1"/>
                </a:solidFill>
              </a:rPr>
              <a:t>：前端页面开发任务、后端逻辑开发任务、数据库开发任务、接口开发任务等</a:t>
            </a:r>
            <a:r>
              <a:rPr lang="zh-CN" altLang="en-US" sz="1400" dirty="0" smtClean="0">
                <a:solidFill>
                  <a:schemeClr val="tx1"/>
                </a:solidFill>
              </a:rPr>
              <a:t>。</a:t>
            </a:r>
            <a:r>
              <a:rPr lang="zh-CN" altLang="en-US" sz="1400" dirty="0">
                <a:solidFill>
                  <a:schemeClr val="tx1"/>
                </a:solidFill>
              </a:rPr>
              <a:t> （建立任务卡，贴</a:t>
            </a:r>
            <a:r>
              <a:rPr lang="zh-CN" altLang="en-US" sz="1400" dirty="0" smtClean="0">
                <a:solidFill>
                  <a:schemeClr val="tx1"/>
                </a:solidFill>
              </a:rPr>
              <a:t>上冲刺看</a:t>
            </a:r>
            <a:r>
              <a:rPr lang="zh-CN" altLang="en-US" sz="1400" dirty="0">
                <a:solidFill>
                  <a:schemeClr val="tx1"/>
                </a:solidFill>
              </a:rPr>
              <a:t>板</a:t>
            </a:r>
            <a:r>
              <a:rPr lang="zh-CN" altLang="en-US" sz="1400" dirty="0" smtClean="0">
                <a:solidFill>
                  <a:schemeClr val="tx1"/>
                </a:solidFill>
              </a:rPr>
              <a:t>）</a:t>
            </a:r>
            <a:endParaRPr lang="zh-CN" altLang="en-US" sz="1400" dirty="0">
              <a:solidFill>
                <a:schemeClr val="tx1"/>
              </a:solidFill>
            </a:endParaRPr>
          </a:p>
          <a:p>
            <a:endParaRPr lang="zh-CN" altLang="en-US" sz="1400" dirty="0">
              <a:solidFill>
                <a:schemeClr val="tx1"/>
              </a:solidFill>
            </a:endParaRPr>
          </a:p>
        </p:txBody>
      </p:sp>
      <p:sp>
        <p:nvSpPr>
          <p:cNvPr id="6" name="矩形 26"/>
          <p:cNvSpPr/>
          <p:nvPr/>
        </p:nvSpPr>
        <p:spPr>
          <a:xfrm>
            <a:off x="174944" y="997977"/>
            <a:ext cx="4473783"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会议</a:t>
            </a:r>
            <a:r>
              <a:rPr lang="zh-CN" altLang="en-US" sz="1400" dirty="0" smtClean="0">
                <a:solidFill>
                  <a:schemeClr val="tx1"/>
                </a:solidFill>
              </a:rPr>
              <a:t>目的：</a:t>
            </a:r>
            <a:endParaRPr lang="zh-CN" altLang="en-US" sz="1400" dirty="0">
              <a:solidFill>
                <a:schemeClr val="tx1"/>
              </a:solidFill>
            </a:endParaRPr>
          </a:p>
          <a:p>
            <a:r>
              <a:rPr lang="zh-CN" altLang="en-US" sz="1400" dirty="0" smtClean="0">
                <a:solidFill>
                  <a:schemeClr val="tx1"/>
                </a:solidFill>
              </a:rPr>
              <a:t>① 确定</a:t>
            </a:r>
            <a:r>
              <a:rPr lang="en-US" altLang="zh-CN" sz="1400" dirty="0" smtClean="0">
                <a:solidFill>
                  <a:schemeClr val="tx1"/>
                </a:solidFill>
              </a:rPr>
              <a:t>DoD</a:t>
            </a:r>
            <a:endParaRPr lang="zh-CN" altLang="en-US" sz="1400" dirty="0">
              <a:solidFill>
                <a:schemeClr val="tx1"/>
              </a:solidFill>
            </a:endParaRPr>
          </a:p>
          <a:p>
            <a:r>
              <a:rPr lang="zh-CN" altLang="en-US" sz="1400" dirty="0" smtClean="0">
                <a:solidFill>
                  <a:schemeClr val="tx1"/>
                </a:solidFill>
              </a:rPr>
              <a:t>② 确定冲刺列表：用户故事、任务</a:t>
            </a:r>
            <a:endParaRPr lang="en-US" altLang="zh-CN" sz="1400" dirty="0" smtClean="0">
              <a:solidFill>
                <a:schemeClr val="tx1"/>
              </a:solidFill>
            </a:endParaRPr>
          </a:p>
          <a:p>
            <a:r>
              <a:rPr lang="zh-CN" altLang="en-US" sz="1400" dirty="0" smtClean="0">
                <a:solidFill>
                  <a:schemeClr val="tx1"/>
                </a:solidFill>
              </a:rPr>
              <a:t>③ 识别和管理冲刺中的问题和风险</a:t>
            </a:r>
            <a:endParaRPr lang="en-US" altLang="zh-CN" sz="1400" dirty="0" smtClean="0">
              <a:solidFill>
                <a:schemeClr val="tx1"/>
              </a:solidFill>
            </a:endParaRPr>
          </a:p>
        </p:txBody>
      </p:sp>
      <p:sp>
        <p:nvSpPr>
          <p:cNvPr id="7" name="矩形 32"/>
          <p:cNvSpPr/>
          <p:nvPr/>
        </p:nvSpPr>
        <p:spPr>
          <a:xfrm>
            <a:off x="4956151" y="3192098"/>
            <a:ext cx="4057220"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注意事项（</a:t>
            </a:r>
            <a:r>
              <a:rPr lang="zh-CN" altLang="en-US" sz="1400" dirty="0">
                <a:solidFill>
                  <a:schemeClr val="tx1"/>
                </a:solidFill>
              </a:rPr>
              <a:t>指南</a:t>
            </a:r>
            <a:r>
              <a:rPr lang="zh-CN" altLang="en-US" sz="1400" dirty="0" smtClean="0">
                <a:solidFill>
                  <a:schemeClr val="tx1"/>
                </a:solidFill>
              </a:rPr>
              <a:t>）：</a:t>
            </a:r>
            <a:endParaRPr lang="en-US" altLang="zh-CN" sz="1400" dirty="0" smtClean="0">
              <a:solidFill>
                <a:schemeClr val="tx1"/>
              </a:solidFill>
            </a:endParaRPr>
          </a:p>
          <a:p>
            <a:r>
              <a:rPr lang="zh-CN" altLang="en-US" sz="1400" dirty="0" smtClean="0">
                <a:solidFill>
                  <a:schemeClr val="tx1"/>
                </a:solidFill>
              </a:rPr>
              <a:t>① 冲刺计</a:t>
            </a:r>
            <a:r>
              <a:rPr lang="zh-CN" altLang="en-US" sz="1400" dirty="0">
                <a:solidFill>
                  <a:schemeClr val="tx1"/>
                </a:solidFill>
              </a:rPr>
              <a:t>划会议要聚焦：确</a:t>
            </a:r>
            <a:r>
              <a:rPr lang="zh-CN" altLang="en-US" sz="1400" dirty="0" smtClean="0">
                <a:solidFill>
                  <a:schemeClr val="tx1"/>
                </a:solidFill>
              </a:rPr>
              <a:t>定冲刺目</a:t>
            </a:r>
            <a:r>
              <a:rPr lang="zh-CN" altLang="en-US" sz="1400" dirty="0">
                <a:solidFill>
                  <a:schemeClr val="tx1"/>
                </a:solidFill>
              </a:rPr>
              <a:t>标、选择用户故事、拆分</a:t>
            </a:r>
            <a:r>
              <a:rPr lang="zh-CN" altLang="en-US" sz="1400" dirty="0" smtClean="0">
                <a:solidFill>
                  <a:schemeClr val="tx1"/>
                </a:solidFill>
              </a:rPr>
              <a:t>任务。</a:t>
            </a:r>
            <a:endParaRPr lang="en-US" altLang="zh-CN" sz="1400" dirty="0" smtClean="0">
              <a:solidFill>
                <a:schemeClr val="tx1"/>
              </a:solidFill>
            </a:endParaRPr>
          </a:p>
          <a:p>
            <a:r>
              <a:rPr lang="zh-CN" altLang="en-US" sz="1400" dirty="0" smtClean="0">
                <a:solidFill>
                  <a:schemeClr val="tx1"/>
                </a:solidFill>
              </a:rPr>
              <a:t>② 不要在冲刺计</a:t>
            </a:r>
            <a:r>
              <a:rPr lang="zh-CN" altLang="en-US" sz="1400" dirty="0">
                <a:solidFill>
                  <a:schemeClr val="tx1"/>
                </a:solidFill>
              </a:rPr>
              <a:t>划会议上讨论详细的技术方案</a:t>
            </a:r>
            <a:r>
              <a:rPr lang="zh-CN" altLang="en-US" sz="1400" dirty="0" smtClean="0">
                <a:solidFill>
                  <a:schemeClr val="tx1"/>
                </a:solidFill>
              </a:rPr>
              <a:t>。</a:t>
            </a:r>
            <a:endParaRPr lang="en-US" altLang="zh-CN" sz="1400" dirty="0" smtClean="0">
              <a:solidFill>
                <a:schemeClr val="tx1"/>
              </a:solidFill>
            </a:endParaRPr>
          </a:p>
          <a:p>
            <a:r>
              <a:rPr lang="zh-CN" altLang="en-US" sz="1400" dirty="0" smtClean="0">
                <a:solidFill>
                  <a:schemeClr val="tx1"/>
                </a:solidFill>
              </a:rPr>
              <a:t>③ 不用估算任务的工作量。</a:t>
            </a:r>
          </a:p>
          <a:p>
            <a:r>
              <a:rPr lang="zh-CN" altLang="en-US" sz="1400" dirty="0" smtClean="0">
                <a:solidFill>
                  <a:schemeClr val="tx1"/>
                </a:solidFill>
              </a:rPr>
              <a:t>④ </a:t>
            </a:r>
            <a:r>
              <a:rPr lang="zh-CN" altLang="en-US" sz="1400" b="1" dirty="0" smtClean="0">
                <a:solidFill>
                  <a:srgbClr val="FF0000"/>
                </a:solidFill>
              </a:rPr>
              <a:t>不要在冲刺计划会议上就分配好所有的任务</a:t>
            </a:r>
            <a:r>
              <a:rPr lang="zh-CN" altLang="en-US" sz="1400" dirty="0" smtClean="0">
                <a:solidFill>
                  <a:schemeClr val="tx1"/>
                </a:solidFill>
              </a:rPr>
              <a:t>。</a:t>
            </a:r>
            <a:endParaRPr lang="zh-CN" altLang="en-US" sz="1400" dirty="0">
              <a:solidFill>
                <a:schemeClr val="tx1"/>
              </a:solidFill>
            </a:endParaRPr>
          </a:p>
        </p:txBody>
      </p:sp>
      <p:sp>
        <p:nvSpPr>
          <p:cNvPr id="8" name="矩形 35"/>
          <p:cNvSpPr/>
          <p:nvPr/>
        </p:nvSpPr>
        <p:spPr>
          <a:xfrm>
            <a:off x="4956151" y="997977"/>
            <a:ext cx="405722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会议时间盒：</a:t>
            </a:r>
            <a:endParaRPr lang="en-US" altLang="zh-CN" sz="1400" dirty="0">
              <a:solidFill>
                <a:schemeClr val="tx1"/>
              </a:solidFill>
            </a:endParaRPr>
          </a:p>
          <a:p>
            <a:r>
              <a:rPr lang="en-US" altLang="zh-CN" sz="1400" dirty="0" smtClean="0">
                <a:solidFill>
                  <a:schemeClr val="tx1"/>
                </a:solidFill>
              </a:rPr>
              <a:t>1</a:t>
            </a:r>
            <a:r>
              <a:rPr lang="zh-CN" altLang="en-US" sz="1400" dirty="0">
                <a:solidFill>
                  <a:schemeClr val="tx1"/>
                </a:solidFill>
              </a:rPr>
              <a:t>周</a:t>
            </a:r>
            <a:r>
              <a:rPr lang="zh-CN" altLang="en-US" sz="1400" dirty="0" smtClean="0">
                <a:solidFill>
                  <a:schemeClr val="tx1"/>
                </a:solidFill>
              </a:rPr>
              <a:t>的冲刺，</a:t>
            </a:r>
            <a:r>
              <a:rPr lang="en-US" altLang="zh-CN" sz="1400" dirty="0" smtClean="0">
                <a:solidFill>
                  <a:schemeClr val="tx1"/>
                </a:solidFill>
              </a:rPr>
              <a:t>2 </a:t>
            </a:r>
            <a:r>
              <a:rPr lang="zh-CN" altLang="en-US" sz="1400" dirty="0" smtClean="0">
                <a:solidFill>
                  <a:schemeClr val="tx1"/>
                </a:solidFill>
              </a:rPr>
              <a:t>小时的冲刺计</a:t>
            </a:r>
            <a:r>
              <a:rPr lang="zh-CN" altLang="en-US" sz="1400" dirty="0">
                <a:solidFill>
                  <a:schemeClr val="tx1"/>
                </a:solidFill>
              </a:rPr>
              <a:t>划</a:t>
            </a:r>
            <a:r>
              <a:rPr lang="zh-CN" altLang="en-US" sz="1400" dirty="0" smtClean="0">
                <a:solidFill>
                  <a:schemeClr val="tx1"/>
                </a:solidFill>
              </a:rPr>
              <a:t>会议。</a:t>
            </a:r>
            <a:endParaRPr lang="zh-CN" altLang="en-US" sz="1400" dirty="0">
              <a:solidFill>
                <a:schemeClr val="tx1"/>
              </a:solidFill>
            </a:endParaRPr>
          </a:p>
        </p:txBody>
      </p:sp>
      <p:sp>
        <p:nvSpPr>
          <p:cNvPr id="9" name="矩形 13"/>
          <p:cNvSpPr/>
          <p:nvPr/>
        </p:nvSpPr>
        <p:spPr>
          <a:xfrm>
            <a:off x="174944" y="2018485"/>
            <a:ext cx="4473784" cy="10081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关键输入：</a:t>
            </a:r>
            <a:endParaRPr lang="en-US" altLang="zh-CN" sz="1400" dirty="0">
              <a:solidFill>
                <a:schemeClr val="tx1"/>
              </a:solidFill>
            </a:endParaRPr>
          </a:p>
          <a:p>
            <a:r>
              <a:rPr lang="zh-CN" altLang="en-US" sz="1400" dirty="0" smtClean="0">
                <a:solidFill>
                  <a:schemeClr val="tx1"/>
                </a:solidFill>
              </a:rPr>
              <a:t>进入本冲刺的产品列表条目已经完成梳理，符合</a:t>
            </a:r>
            <a:r>
              <a:rPr lang="en-US" altLang="zh-CN" sz="1400" dirty="0" smtClean="0">
                <a:solidFill>
                  <a:schemeClr val="tx1"/>
                </a:solidFill>
              </a:rPr>
              <a:t>INVEST</a:t>
            </a:r>
            <a:r>
              <a:rPr lang="zh-CN" altLang="en-US" sz="1400" dirty="0" smtClean="0">
                <a:solidFill>
                  <a:schemeClr val="tx1"/>
                </a:solidFill>
              </a:rPr>
              <a:t>原则。</a:t>
            </a:r>
            <a:endParaRPr lang="zh-CN" altLang="en-US" sz="1400" dirty="0">
              <a:solidFill>
                <a:schemeClr val="tx1"/>
              </a:solidFill>
            </a:endParaRPr>
          </a:p>
        </p:txBody>
      </p:sp>
      <p:sp>
        <p:nvSpPr>
          <p:cNvPr id="10" name="矩形 8"/>
          <p:cNvSpPr/>
          <p:nvPr/>
        </p:nvSpPr>
        <p:spPr>
          <a:xfrm>
            <a:off x="4956151" y="2035734"/>
            <a:ext cx="4057220" cy="10081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参与人员：</a:t>
            </a:r>
            <a:endParaRPr lang="en-US" altLang="zh-CN" sz="1400" dirty="0">
              <a:solidFill>
                <a:schemeClr val="tx1"/>
              </a:solidFill>
            </a:endParaRPr>
          </a:p>
          <a:p>
            <a:r>
              <a:rPr lang="zh-CN" altLang="en-US" sz="1400" dirty="0" smtClean="0">
                <a:solidFill>
                  <a:schemeClr val="tx1"/>
                </a:solidFill>
              </a:rPr>
              <a:t>① 产品经理</a:t>
            </a:r>
            <a:endParaRPr lang="en-US" altLang="zh-CN" sz="1400" dirty="0">
              <a:solidFill>
                <a:schemeClr val="tx1"/>
              </a:solidFill>
            </a:endParaRPr>
          </a:p>
          <a:p>
            <a:r>
              <a:rPr lang="zh-CN" altLang="en-US" sz="1400" dirty="0" smtClean="0">
                <a:solidFill>
                  <a:schemeClr val="tx1"/>
                </a:solidFill>
              </a:rPr>
              <a:t>② </a:t>
            </a:r>
            <a:r>
              <a:rPr lang="en-US" altLang="zh-CN" sz="1400" dirty="0" smtClean="0">
                <a:solidFill>
                  <a:schemeClr val="tx1"/>
                </a:solidFill>
              </a:rPr>
              <a:t>SM</a:t>
            </a:r>
            <a:r>
              <a:rPr lang="zh-CN" altLang="en-US" sz="1400" dirty="0" smtClean="0">
                <a:solidFill>
                  <a:schemeClr val="tx1"/>
                </a:solidFill>
              </a:rPr>
              <a:t>（主持人）</a:t>
            </a:r>
            <a:endParaRPr lang="en-US" altLang="zh-CN" sz="1400" dirty="0">
              <a:solidFill>
                <a:schemeClr val="tx1"/>
              </a:solidFill>
            </a:endParaRPr>
          </a:p>
          <a:p>
            <a:r>
              <a:rPr lang="zh-CN" altLang="en-US" sz="1400" dirty="0" smtClean="0">
                <a:solidFill>
                  <a:schemeClr val="tx1"/>
                </a:solidFill>
              </a:rPr>
              <a:t>③ 所有参与冲刺开发的人员</a:t>
            </a:r>
            <a:endParaRPr lang="zh-CN" altLang="en-US" sz="1400" dirty="0">
              <a:solidFill>
                <a:schemeClr val="tx1"/>
              </a:solidFill>
            </a:endParaRPr>
          </a:p>
        </p:txBody>
      </p:sp>
      <p:sp>
        <p:nvSpPr>
          <p:cNvPr id="11" name="矩形 9"/>
          <p:cNvSpPr/>
          <p:nvPr/>
        </p:nvSpPr>
        <p:spPr>
          <a:xfrm>
            <a:off x="4956151" y="4826797"/>
            <a:ext cx="4057220" cy="1872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冲刺目标和用户故事的确定（</a:t>
            </a:r>
            <a:r>
              <a:rPr lang="zh-CN" altLang="en-US" sz="1400" dirty="0">
                <a:solidFill>
                  <a:schemeClr val="tx1"/>
                </a:solidFill>
              </a:rPr>
              <a:t>指南</a:t>
            </a:r>
            <a:r>
              <a:rPr lang="zh-CN" altLang="en-US" sz="1400" dirty="0" smtClean="0">
                <a:solidFill>
                  <a:schemeClr val="tx1"/>
                </a:solidFill>
              </a:rPr>
              <a:t>）：</a:t>
            </a:r>
            <a:endParaRPr lang="en-US" altLang="zh-CN" sz="1400" dirty="0">
              <a:solidFill>
                <a:schemeClr val="tx1"/>
              </a:solidFill>
            </a:endParaRPr>
          </a:p>
          <a:p>
            <a:r>
              <a:rPr lang="zh-CN" altLang="en-US" sz="1400" dirty="0" smtClean="0">
                <a:solidFill>
                  <a:schemeClr val="tx1"/>
                </a:solidFill>
              </a:rPr>
              <a:t>① 冲刺目标是指业务视角的目标，例如：完成合同录用功能，给某个用户体验，看看是否符合用户的使用场景。</a:t>
            </a:r>
            <a:endParaRPr lang="en-US" altLang="zh-CN" sz="1400" dirty="0" smtClean="0">
              <a:solidFill>
                <a:schemeClr val="tx1"/>
              </a:solidFill>
            </a:endParaRPr>
          </a:p>
          <a:p>
            <a:r>
              <a:rPr lang="zh-CN" altLang="en-US" sz="1400" dirty="0" smtClean="0">
                <a:solidFill>
                  <a:schemeClr val="tx1"/>
                </a:solidFill>
              </a:rPr>
              <a:t>② 基于业务视角，来确定需要完成那些用户故事才能达成冲刺目标。</a:t>
            </a:r>
            <a:endParaRPr lang="en-US" altLang="zh-CN" sz="1400" dirty="0" smtClean="0">
              <a:solidFill>
                <a:schemeClr val="tx1"/>
              </a:solidFill>
            </a:endParaRPr>
          </a:p>
          <a:p>
            <a:r>
              <a:rPr lang="zh-CN" altLang="en-US" sz="1400" dirty="0" smtClean="0">
                <a:solidFill>
                  <a:schemeClr val="tx1"/>
                </a:solidFill>
              </a:rPr>
              <a:t>③ 参考团队速率，来确定哪些哪些故事放入本冲刺。</a:t>
            </a:r>
            <a:endParaRPr lang="en-US" altLang="zh-CN" sz="1400" dirty="0">
              <a:solidFill>
                <a:schemeClr val="tx1"/>
              </a:solidFill>
            </a:endParaRPr>
          </a:p>
        </p:txBody>
      </p:sp>
    </p:spTree>
    <p:extLst>
      <p:ext uri="{BB962C8B-B14F-4D97-AF65-F5344CB8AC3E}">
        <p14:creationId xmlns:p14="http://schemas.microsoft.com/office/powerpoint/2010/main" val="2100124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冲刺看板 </a:t>
            </a:r>
            <a:r>
              <a:rPr lang="en-US" altLang="zh-CN" dirty="0" smtClean="0"/>
              <a:t>– </a:t>
            </a:r>
            <a:r>
              <a:rPr lang="zh-CN" altLang="en-US" dirty="0" smtClean="0"/>
              <a:t>故事板</a:t>
            </a:r>
            <a:endParaRPr lang="en-US" dirty="0"/>
          </a:p>
        </p:txBody>
      </p:sp>
      <p:cxnSp>
        <p:nvCxnSpPr>
          <p:cNvPr id="4" name="直接连接符 4"/>
          <p:cNvCxnSpPr/>
          <p:nvPr/>
        </p:nvCxnSpPr>
        <p:spPr>
          <a:xfrm>
            <a:off x="3239980" y="1012086"/>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直接连接符 13"/>
          <p:cNvCxnSpPr/>
          <p:nvPr/>
        </p:nvCxnSpPr>
        <p:spPr>
          <a:xfrm>
            <a:off x="1583796" y="1012086"/>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14"/>
          <p:cNvCxnSpPr/>
          <p:nvPr/>
        </p:nvCxnSpPr>
        <p:spPr>
          <a:xfrm>
            <a:off x="5040180" y="1012086"/>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15"/>
          <p:cNvCxnSpPr/>
          <p:nvPr/>
        </p:nvCxnSpPr>
        <p:spPr>
          <a:xfrm>
            <a:off x="6796852" y="988122"/>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3"/>
          <p:cNvCxnSpPr/>
          <p:nvPr/>
        </p:nvCxnSpPr>
        <p:spPr>
          <a:xfrm>
            <a:off x="215644" y="1444134"/>
            <a:ext cx="878497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1668" y="1012086"/>
            <a:ext cx="723275" cy="369332"/>
          </a:xfrm>
          <a:prstGeom prst="rect">
            <a:avLst/>
          </a:prstGeom>
          <a:noFill/>
        </p:spPr>
        <p:txBody>
          <a:bodyPr wrap="none" rtlCol="0">
            <a:spAutoFit/>
          </a:bodyPr>
          <a:lstStyle/>
          <a:p>
            <a:r>
              <a:rPr lang="en-US" altLang="zh-CN" dirty="0" smtClean="0"/>
              <a:t>Story</a:t>
            </a:r>
            <a:endParaRPr lang="zh-CN" altLang="en-US" dirty="0"/>
          </a:p>
        </p:txBody>
      </p:sp>
      <p:sp>
        <p:nvSpPr>
          <p:cNvPr id="10" name="TextBox 9"/>
          <p:cNvSpPr txBox="1"/>
          <p:nvPr/>
        </p:nvSpPr>
        <p:spPr>
          <a:xfrm>
            <a:off x="2015844" y="1012086"/>
            <a:ext cx="684867" cy="369332"/>
          </a:xfrm>
          <a:prstGeom prst="rect">
            <a:avLst/>
          </a:prstGeom>
          <a:noFill/>
        </p:spPr>
        <p:txBody>
          <a:bodyPr wrap="none" rtlCol="0">
            <a:spAutoFit/>
          </a:bodyPr>
          <a:lstStyle/>
          <a:p>
            <a:r>
              <a:rPr lang="en-US" altLang="zh-CN" dirty="0" err="1" smtClean="0"/>
              <a:t>Todo</a:t>
            </a:r>
            <a:endParaRPr lang="zh-CN" altLang="en-US" dirty="0"/>
          </a:p>
        </p:txBody>
      </p:sp>
      <p:sp>
        <p:nvSpPr>
          <p:cNvPr id="11" name="TextBox 10"/>
          <p:cNvSpPr txBox="1"/>
          <p:nvPr/>
        </p:nvSpPr>
        <p:spPr>
          <a:xfrm>
            <a:off x="3744036" y="1007999"/>
            <a:ext cx="787395" cy="369332"/>
          </a:xfrm>
          <a:prstGeom prst="rect">
            <a:avLst/>
          </a:prstGeom>
          <a:noFill/>
        </p:spPr>
        <p:txBody>
          <a:bodyPr wrap="none" rtlCol="0">
            <a:spAutoFit/>
          </a:bodyPr>
          <a:lstStyle/>
          <a:p>
            <a:r>
              <a:rPr lang="en-US" altLang="zh-CN" dirty="0"/>
              <a:t>D</a:t>
            </a:r>
            <a:r>
              <a:rPr lang="en-US" altLang="zh-CN" dirty="0" smtClean="0"/>
              <a:t>oing</a:t>
            </a:r>
            <a:endParaRPr lang="zh-CN" altLang="en-US" dirty="0"/>
          </a:p>
        </p:txBody>
      </p:sp>
      <p:sp>
        <p:nvSpPr>
          <p:cNvPr id="12" name="TextBox 11"/>
          <p:cNvSpPr txBox="1"/>
          <p:nvPr/>
        </p:nvSpPr>
        <p:spPr>
          <a:xfrm>
            <a:off x="5544236" y="988122"/>
            <a:ext cx="736099" cy="369332"/>
          </a:xfrm>
          <a:prstGeom prst="rect">
            <a:avLst/>
          </a:prstGeom>
          <a:noFill/>
        </p:spPr>
        <p:txBody>
          <a:bodyPr wrap="none" rtlCol="0">
            <a:spAutoFit/>
          </a:bodyPr>
          <a:lstStyle/>
          <a:p>
            <a:r>
              <a:rPr lang="en-US" altLang="zh-CN" dirty="0" smtClean="0"/>
              <a:t>Done</a:t>
            </a:r>
            <a:endParaRPr lang="zh-CN" altLang="en-US" dirty="0"/>
          </a:p>
        </p:txBody>
      </p:sp>
      <p:sp>
        <p:nvSpPr>
          <p:cNvPr id="13" name="矩形 8"/>
          <p:cNvSpPr/>
          <p:nvPr/>
        </p:nvSpPr>
        <p:spPr>
          <a:xfrm>
            <a:off x="262180" y="1732166"/>
            <a:ext cx="1080121"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8</a:t>
            </a:r>
            <a:endParaRPr lang="zh-CN" altLang="en-US" sz="1400" dirty="0">
              <a:solidFill>
                <a:schemeClr val="tx1"/>
              </a:solidFill>
            </a:endParaRPr>
          </a:p>
        </p:txBody>
      </p:sp>
      <p:sp>
        <p:nvSpPr>
          <p:cNvPr id="16" name="矩形 29"/>
          <p:cNvSpPr/>
          <p:nvPr/>
        </p:nvSpPr>
        <p:spPr>
          <a:xfrm>
            <a:off x="241900" y="2425534"/>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9</a:t>
            </a:r>
            <a:endParaRPr lang="zh-CN" altLang="en-US" sz="1400" dirty="0">
              <a:solidFill>
                <a:schemeClr val="tx1"/>
              </a:solidFill>
            </a:endParaRPr>
          </a:p>
        </p:txBody>
      </p:sp>
      <p:sp>
        <p:nvSpPr>
          <p:cNvPr id="33" name="矩形 50"/>
          <p:cNvSpPr/>
          <p:nvPr/>
        </p:nvSpPr>
        <p:spPr>
          <a:xfrm>
            <a:off x="249302" y="3113129"/>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10</a:t>
            </a:r>
            <a:endParaRPr lang="zh-CN" altLang="en-US" sz="1400" dirty="0">
              <a:solidFill>
                <a:schemeClr val="tx1"/>
              </a:solidFill>
            </a:endParaRPr>
          </a:p>
        </p:txBody>
      </p:sp>
      <p:sp>
        <p:nvSpPr>
          <p:cNvPr id="39" name="TextBox 38"/>
          <p:cNvSpPr txBox="1"/>
          <p:nvPr/>
        </p:nvSpPr>
        <p:spPr>
          <a:xfrm>
            <a:off x="385920" y="5395282"/>
            <a:ext cx="877163" cy="369332"/>
          </a:xfrm>
          <a:prstGeom prst="rect">
            <a:avLst/>
          </a:prstGeom>
          <a:noFill/>
        </p:spPr>
        <p:txBody>
          <a:bodyPr wrap="none" rtlCol="0">
            <a:spAutoFit/>
          </a:bodyPr>
          <a:lstStyle/>
          <a:p>
            <a:r>
              <a:rPr lang="zh-CN" altLang="en-US" dirty="0" smtClean="0"/>
              <a:t>。。。</a:t>
            </a:r>
            <a:endParaRPr lang="zh-CN" altLang="en-US" dirty="0"/>
          </a:p>
        </p:txBody>
      </p:sp>
      <p:sp>
        <p:nvSpPr>
          <p:cNvPr id="40" name="TextBox 39"/>
          <p:cNvSpPr txBox="1"/>
          <p:nvPr/>
        </p:nvSpPr>
        <p:spPr>
          <a:xfrm>
            <a:off x="7678763" y="1444134"/>
            <a:ext cx="646331" cy="276999"/>
          </a:xfrm>
          <a:prstGeom prst="rect">
            <a:avLst/>
          </a:prstGeom>
          <a:noFill/>
        </p:spPr>
        <p:txBody>
          <a:bodyPr wrap="none" rtlCol="0">
            <a:spAutoFit/>
          </a:bodyPr>
          <a:lstStyle/>
          <a:p>
            <a:r>
              <a:rPr lang="zh-CN" altLang="en-US" sz="1200" b="1" dirty="0" smtClean="0"/>
              <a:t>燃尽图</a:t>
            </a:r>
            <a:endParaRPr lang="zh-CN" altLang="en-US" sz="1200" b="1" dirty="0"/>
          </a:p>
        </p:txBody>
      </p:sp>
      <p:sp>
        <p:nvSpPr>
          <p:cNvPr id="41" name="TextBox 40"/>
          <p:cNvSpPr txBox="1"/>
          <p:nvPr/>
        </p:nvSpPr>
        <p:spPr>
          <a:xfrm>
            <a:off x="7316560" y="1003932"/>
            <a:ext cx="1107996" cy="369332"/>
          </a:xfrm>
          <a:prstGeom prst="rect">
            <a:avLst/>
          </a:prstGeom>
          <a:noFill/>
        </p:spPr>
        <p:txBody>
          <a:bodyPr wrap="none" rtlCol="0">
            <a:spAutoFit/>
          </a:bodyPr>
          <a:lstStyle/>
          <a:p>
            <a:r>
              <a:rPr lang="zh-CN" altLang="en-US" b="1" dirty="0" smtClean="0"/>
              <a:t>其他信息</a:t>
            </a:r>
            <a:endParaRPr lang="zh-CN" altLang="en-US" b="1" dirty="0"/>
          </a:p>
        </p:txBody>
      </p:sp>
      <p:cxnSp>
        <p:nvCxnSpPr>
          <p:cNvPr id="42" name="直接连接符 57"/>
          <p:cNvCxnSpPr/>
          <p:nvPr/>
        </p:nvCxnSpPr>
        <p:spPr>
          <a:xfrm>
            <a:off x="6768372" y="3318414"/>
            <a:ext cx="232572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矩形 62"/>
          <p:cNvSpPr/>
          <p:nvPr/>
        </p:nvSpPr>
        <p:spPr>
          <a:xfrm>
            <a:off x="253245" y="6124654"/>
            <a:ext cx="1080121" cy="5760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其他</a:t>
            </a:r>
            <a:endParaRPr lang="zh-CN" altLang="en-US" sz="1400" dirty="0">
              <a:solidFill>
                <a:schemeClr val="tx1"/>
              </a:solidFill>
            </a:endParaRPr>
          </a:p>
        </p:txBody>
      </p:sp>
      <p:sp>
        <p:nvSpPr>
          <p:cNvPr id="45" name="TextBox 44"/>
          <p:cNvSpPr txBox="1"/>
          <p:nvPr/>
        </p:nvSpPr>
        <p:spPr>
          <a:xfrm>
            <a:off x="8064561" y="3731699"/>
            <a:ext cx="992614" cy="599926"/>
          </a:xfrm>
          <a:prstGeom prst="rect">
            <a:avLst/>
          </a:prstGeom>
          <a:noFill/>
          <a:ln>
            <a:solidFill>
              <a:schemeClr val="tx1"/>
            </a:solidFill>
          </a:ln>
        </p:spPr>
        <p:txBody>
          <a:bodyPr wrap="square" rtlCol="0" anchor="ctr" anchorCtr="0">
            <a:noAutofit/>
          </a:bodyPr>
          <a:lstStyle/>
          <a:p>
            <a:r>
              <a:rPr lang="zh-CN" altLang="en-US" sz="1100" dirty="0" smtClean="0"/>
              <a:t>团队工作协议、</a:t>
            </a:r>
            <a:r>
              <a:rPr lang="en-US" altLang="zh-CN" sz="1100" dirty="0" smtClean="0"/>
              <a:t>DOD</a:t>
            </a:r>
            <a:endParaRPr lang="zh-CN" altLang="en-US" sz="1100" dirty="0"/>
          </a:p>
        </p:txBody>
      </p:sp>
      <p:sp>
        <p:nvSpPr>
          <p:cNvPr id="46" name="TextBox 45"/>
          <p:cNvSpPr txBox="1"/>
          <p:nvPr/>
        </p:nvSpPr>
        <p:spPr>
          <a:xfrm>
            <a:off x="6938621" y="3731699"/>
            <a:ext cx="992614" cy="599926"/>
          </a:xfrm>
          <a:prstGeom prst="rect">
            <a:avLst/>
          </a:prstGeom>
          <a:noFill/>
          <a:ln>
            <a:solidFill>
              <a:schemeClr val="tx1"/>
            </a:solidFill>
          </a:ln>
        </p:spPr>
        <p:txBody>
          <a:bodyPr wrap="square" rtlCol="0" anchor="ctr" anchorCtr="0">
            <a:noAutofit/>
          </a:bodyPr>
          <a:lstStyle/>
          <a:p>
            <a:pPr algn="ctr"/>
            <a:r>
              <a:rPr lang="zh-CN" altLang="en-US" sz="1100" dirty="0" smtClean="0"/>
              <a:t>产品近期的目标</a:t>
            </a:r>
            <a:endParaRPr lang="zh-CN" altLang="en-US" sz="1100" dirty="0"/>
          </a:p>
        </p:txBody>
      </p:sp>
      <p:sp>
        <p:nvSpPr>
          <p:cNvPr id="53" name="TextBox 52"/>
          <p:cNvSpPr txBox="1"/>
          <p:nvPr/>
        </p:nvSpPr>
        <p:spPr>
          <a:xfrm>
            <a:off x="6938621" y="4516616"/>
            <a:ext cx="992614" cy="599926"/>
          </a:xfrm>
          <a:prstGeom prst="rect">
            <a:avLst/>
          </a:prstGeom>
          <a:noFill/>
          <a:ln>
            <a:solidFill>
              <a:schemeClr val="tx1"/>
            </a:solidFill>
          </a:ln>
        </p:spPr>
        <p:txBody>
          <a:bodyPr wrap="square" rtlCol="0" anchor="ctr" anchorCtr="0">
            <a:noAutofit/>
          </a:bodyPr>
          <a:lstStyle/>
          <a:p>
            <a:pPr algn="ctr"/>
            <a:r>
              <a:rPr lang="zh-CN" altLang="en-US" sz="1100" dirty="0" smtClean="0"/>
              <a:t>本冲刺</a:t>
            </a:r>
            <a:endParaRPr lang="en-US" altLang="zh-CN" sz="1100" dirty="0" smtClean="0"/>
          </a:p>
          <a:p>
            <a:pPr algn="ctr"/>
            <a:r>
              <a:rPr lang="zh-CN" altLang="en-US" sz="1100" dirty="0" smtClean="0"/>
              <a:t>改进项</a:t>
            </a:r>
            <a:endParaRPr lang="zh-CN" altLang="en-US" sz="1100" dirty="0"/>
          </a:p>
        </p:txBody>
      </p:sp>
      <p:sp>
        <p:nvSpPr>
          <p:cNvPr id="54" name="TextBox 53"/>
          <p:cNvSpPr txBox="1"/>
          <p:nvPr/>
        </p:nvSpPr>
        <p:spPr>
          <a:xfrm>
            <a:off x="8064561" y="4516616"/>
            <a:ext cx="992614" cy="599926"/>
          </a:xfrm>
          <a:prstGeom prst="rect">
            <a:avLst/>
          </a:prstGeom>
          <a:noFill/>
          <a:ln>
            <a:solidFill>
              <a:schemeClr val="tx1"/>
            </a:solidFill>
          </a:ln>
        </p:spPr>
        <p:txBody>
          <a:bodyPr wrap="square" rtlCol="0" anchor="ctr" anchorCtr="0">
            <a:noAutofit/>
          </a:bodyPr>
          <a:lstStyle/>
          <a:p>
            <a:pPr algn="ctr"/>
            <a:r>
              <a:rPr lang="zh-CN" altLang="en-US" sz="1100" dirty="0" smtClean="0"/>
              <a:t> 要关注的问题、风险</a:t>
            </a:r>
            <a:endParaRPr lang="zh-CN" altLang="en-US" sz="1100" dirty="0"/>
          </a:p>
        </p:txBody>
      </p:sp>
      <p:sp>
        <p:nvSpPr>
          <p:cNvPr id="55" name="TextBox 54"/>
          <p:cNvSpPr txBox="1"/>
          <p:nvPr/>
        </p:nvSpPr>
        <p:spPr>
          <a:xfrm>
            <a:off x="7598689" y="3354418"/>
            <a:ext cx="800219" cy="276999"/>
          </a:xfrm>
          <a:prstGeom prst="rect">
            <a:avLst/>
          </a:prstGeom>
          <a:noFill/>
        </p:spPr>
        <p:txBody>
          <a:bodyPr wrap="none" rtlCol="0">
            <a:spAutoFit/>
          </a:bodyPr>
          <a:lstStyle/>
          <a:p>
            <a:r>
              <a:rPr lang="zh-CN" altLang="en-US" sz="1200" b="1" dirty="0" smtClean="0"/>
              <a:t>注意事项</a:t>
            </a:r>
            <a:endParaRPr lang="zh-CN" altLang="en-US" sz="1200" b="1" dirty="0"/>
          </a:p>
        </p:txBody>
      </p:sp>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8693" y="1781095"/>
            <a:ext cx="1899919" cy="1391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矩形 50"/>
          <p:cNvSpPr/>
          <p:nvPr/>
        </p:nvSpPr>
        <p:spPr>
          <a:xfrm>
            <a:off x="247100" y="3807985"/>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11</a:t>
            </a:r>
            <a:endParaRPr lang="zh-CN" altLang="en-US" sz="1400" dirty="0">
              <a:solidFill>
                <a:schemeClr val="tx1"/>
              </a:solidFill>
            </a:endParaRPr>
          </a:p>
        </p:txBody>
      </p:sp>
      <p:sp>
        <p:nvSpPr>
          <p:cNvPr id="59" name="矩形 50"/>
          <p:cNvSpPr/>
          <p:nvPr/>
        </p:nvSpPr>
        <p:spPr>
          <a:xfrm>
            <a:off x="234042" y="4495580"/>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12</a:t>
            </a:r>
            <a:endParaRPr lang="zh-CN" altLang="en-US" sz="1400" dirty="0">
              <a:solidFill>
                <a:schemeClr val="tx1"/>
              </a:solidFill>
            </a:endParaRPr>
          </a:p>
        </p:txBody>
      </p:sp>
      <p:sp>
        <p:nvSpPr>
          <p:cNvPr id="60" name="矩形 29"/>
          <p:cNvSpPr/>
          <p:nvPr/>
        </p:nvSpPr>
        <p:spPr>
          <a:xfrm>
            <a:off x="1872785" y="1721133"/>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4</a:t>
            </a:r>
            <a:endParaRPr lang="zh-CN" altLang="en-US" sz="1400" dirty="0">
              <a:solidFill>
                <a:schemeClr val="tx1"/>
              </a:solidFill>
            </a:endParaRPr>
          </a:p>
        </p:txBody>
      </p:sp>
      <p:sp>
        <p:nvSpPr>
          <p:cNvPr id="61" name="矩形 29"/>
          <p:cNvSpPr/>
          <p:nvPr/>
        </p:nvSpPr>
        <p:spPr>
          <a:xfrm>
            <a:off x="3562000" y="1721330"/>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3</a:t>
            </a:r>
            <a:endParaRPr lang="zh-CN" altLang="en-US" sz="1400" dirty="0">
              <a:solidFill>
                <a:schemeClr val="tx1"/>
              </a:solidFill>
            </a:endParaRPr>
          </a:p>
        </p:txBody>
      </p:sp>
      <p:sp>
        <p:nvSpPr>
          <p:cNvPr id="62" name="矩形 29"/>
          <p:cNvSpPr/>
          <p:nvPr/>
        </p:nvSpPr>
        <p:spPr>
          <a:xfrm>
            <a:off x="5292593" y="1721133"/>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1</a:t>
            </a:r>
            <a:endParaRPr lang="zh-CN" altLang="en-US" sz="1400" dirty="0">
              <a:solidFill>
                <a:schemeClr val="tx1"/>
              </a:solidFill>
            </a:endParaRPr>
          </a:p>
        </p:txBody>
      </p:sp>
      <p:sp>
        <p:nvSpPr>
          <p:cNvPr id="63" name="矩形 29"/>
          <p:cNvSpPr/>
          <p:nvPr/>
        </p:nvSpPr>
        <p:spPr>
          <a:xfrm>
            <a:off x="1883843" y="2425731"/>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6</a:t>
            </a:r>
            <a:endParaRPr lang="zh-CN" altLang="en-US" sz="1400" dirty="0">
              <a:solidFill>
                <a:schemeClr val="tx1"/>
              </a:solidFill>
            </a:endParaRPr>
          </a:p>
        </p:txBody>
      </p:sp>
      <p:sp>
        <p:nvSpPr>
          <p:cNvPr id="64" name="矩形 29"/>
          <p:cNvSpPr/>
          <p:nvPr/>
        </p:nvSpPr>
        <p:spPr>
          <a:xfrm>
            <a:off x="5296308" y="2455135"/>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a:solidFill>
                  <a:schemeClr val="tx1"/>
                </a:solidFill>
              </a:rPr>
              <a:t>2</a:t>
            </a:r>
            <a:endParaRPr lang="zh-CN" altLang="en-US" sz="1400" dirty="0">
              <a:solidFill>
                <a:schemeClr val="tx1"/>
              </a:solidFill>
            </a:endParaRPr>
          </a:p>
        </p:txBody>
      </p:sp>
      <p:sp>
        <p:nvSpPr>
          <p:cNvPr id="65" name="矩形 29"/>
          <p:cNvSpPr/>
          <p:nvPr/>
        </p:nvSpPr>
        <p:spPr>
          <a:xfrm>
            <a:off x="3567343" y="2455135"/>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5</a:t>
            </a:r>
            <a:endParaRPr lang="zh-CN" altLang="en-US" sz="1400" dirty="0">
              <a:solidFill>
                <a:schemeClr val="tx1"/>
              </a:solidFill>
            </a:endParaRPr>
          </a:p>
        </p:txBody>
      </p:sp>
      <p:sp>
        <p:nvSpPr>
          <p:cNvPr id="66" name="矩形 29"/>
          <p:cNvSpPr/>
          <p:nvPr/>
        </p:nvSpPr>
        <p:spPr>
          <a:xfrm>
            <a:off x="1875149" y="3173882"/>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7</a:t>
            </a:r>
            <a:endParaRPr lang="zh-CN" altLang="en-US" sz="1400" dirty="0">
              <a:solidFill>
                <a:schemeClr val="tx1"/>
              </a:solidFill>
            </a:endParaRPr>
          </a:p>
        </p:txBody>
      </p:sp>
    </p:spTree>
    <p:extLst>
      <p:ext uri="{BB962C8B-B14F-4D97-AF65-F5344CB8AC3E}">
        <p14:creationId xmlns:p14="http://schemas.microsoft.com/office/powerpoint/2010/main" val="2461384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冲刺看板 </a:t>
            </a:r>
            <a:r>
              <a:rPr lang="en-US" altLang="zh-CN" dirty="0" smtClean="0"/>
              <a:t>– </a:t>
            </a:r>
            <a:r>
              <a:rPr lang="zh-CN" altLang="en-US" dirty="0" smtClean="0"/>
              <a:t>任务板</a:t>
            </a:r>
            <a:endParaRPr lang="en-US" dirty="0"/>
          </a:p>
        </p:txBody>
      </p:sp>
      <p:cxnSp>
        <p:nvCxnSpPr>
          <p:cNvPr id="4" name="直接连接符 4"/>
          <p:cNvCxnSpPr/>
          <p:nvPr/>
        </p:nvCxnSpPr>
        <p:spPr>
          <a:xfrm>
            <a:off x="3239980" y="1012086"/>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直接连接符 13"/>
          <p:cNvCxnSpPr/>
          <p:nvPr/>
        </p:nvCxnSpPr>
        <p:spPr>
          <a:xfrm>
            <a:off x="1583796" y="1012086"/>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14"/>
          <p:cNvCxnSpPr/>
          <p:nvPr/>
        </p:nvCxnSpPr>
        <p:spPr>
          <a:xfrm>
            <a:off x="5040180" y="1012086"/>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15"/>
          <p:cNvCxnSpPr/>
          <p:nvPr/>
        </p:nvCxnSpPr>
        <p:spPr>
          <a:xfrm>
            <a:off x="6796852" y="988122"/>
            <a:ext cx="0" cy="58326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3"/>
          <p:cNvCxnSpPr/>
          <p:nvPr/>
        </p:nvCxnSpPr>
        <p:spPr>
          <a:xfrm>
            <a:off x="215644" y="1444134"/>
            <a:ext cx="878497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1668" y="1012086"/>
            <a:ext cx="723275" cy="369332"/>
          </a:xfrm>
          <a:prstGeom prst="rect">
            <a:avLst/>
          </a:prstGeom>
          <a:noFill/>
        </p:spPr>
        <p:txBody>
          <a:bodyPr wrap="none" rtlCol="0">
            <a:spAutoFit/>
          </a:bodyPr>
          <a:lstStyle/>
          <a:p>
            <a:r>
              <a:rPr lang="en-US" altLang="zh-CN" dirty="0" smtClean="0"/>
              <a:t>Story</a:t>
            </a:r>
            <a:endParaRPr lang="zh-CN" altLang="en-US" dirty="0"/>
          </a:p>
        </p:txBody>
      </p:sp>
      <p:sp>
        <p:nvSpPr>
          <p:cNvPr id="10" name="TextBox 9"/>
          <p:cNvSpPr txBox="1"/>
          <p:nvPr/>
        </p:nvSpPr>
        <p:spPr>
          <a:xfrm>
            <a:off x="2015844" y="1012086"/>
            <a:ext cx="684867" cy="369332"/>
          </a:xfrm>
          <a:prstGeom prst="rect">
            <a:avLst/>
          </a:prstGeom>
          <a:noFill/>
        </p:spPr>
        <p:txBody>
          <a:bodyPr wrap="none" rtlCol="0">
            <a:spAutoFit/>
          </a:bodyPr>
          <a:lstStyle/>
          <a:p>
            <a:r>
              <a:rPr lang="en-US" altLang="zh-CN" dirty="0" err="1" smtClean="0"/>
              <a:t>Todo</a:t>
            </a:r>
            <a:endParaRPr lang="zh-CN" altLang="en-US" dirty="0"/>
          </a:p>
        </p:txBody>
      </p:sp>
      <p:sp>
        <p:nvSpPr>
          <p:cNvPr id="11" name="TextBox 10"/>
          <p:cNvSpPr txBox="1"/>
          <p:nvPr/>
        </p:nvSpPr>
        <p:spPr>
          <a:xfrm>
            <a:off x="3744036" y="1007999"/>
            <a:ext cx="787395" cy="369332"/>
          </a:xfrm>
          <a:prstGeom prst="rect">
            <a:avLst/>
          </a:prstGeom>
          <a:noFill/>
        </p:spPr>
        <p:txBody>
          <a:bodyPr wrap="none" rtlCol="0">
            <a:spAutoFit/>
          </a:bodyPr>
          <a:lstStyle/>
          <a:p>
            <a:r>
              <a:rPr lang="en-US" altLang="zh-CN" dirty="0"/>
              <a:t>D</a:t>
            </a:r>
            <a:r>
              <a:rPr lang="en-US" altLang="zh-CN" dirty="0" smtClean="0"/>
              <a:t>oing</a:t>
            </a:r>
            <a:endParaRPr lang="zh-CN" altLang="en-US" dirty="0"/>
          </a:p>
        </p:txBody>
      </p:sp>
      <p:sp>
        <p:nvSpPr>
          <p:cNvPr id="12" name="TextBox 11"/>
          <p:cNvSpPr txBox="1"/>
          <p:nvPr/>
        </p:nvSpPr>
        <p:spPr>
          <a:xfrm>
            <a:off x="5544236" y="988122"/>
            <a:ext cx="736099" cy="369332"/>
          </a:xfrm>
          <a:prstGeom prst="rect">
            <a:avLst/>
          </a:prstGeom>
          <a:noFill/>
        </p:spPr>
        <p:txBody>
          <a:bodyPr wrap="none" rtlCol="0">
            <a:spAutoFit/>
          </a:bodyPr>
          <a:lstStyle/>
          <a:p>
            <a:r>
              <a:rPr lang="en-US" altLang="zh-CN" dirty="0" smtClean="0"/>
              <a:t>Done</a:t>
            </a:r>
            <a:endParaRPr lang="zh-CN" altLang="en-US" dirty="0"/>
          </a:p>
        </p:txBody>
      </p:sp>
      <p:sp>
        <p:nvSpPr>
          <p:cNvPr id="13" name="矩形 8"/>
          <p:cNvSpPr/>
          <p:nvPr/>
        </p:nvSpPr>
        <p:spPr>
          <a:xfrm>
            <a:off x="262180" y="1732166"/>
            <a:ext cx="1080121"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1</a:t>
            </a:r>
            <a:endParaRPr lang="zh-CN" altLang="en-US" sz="1400" dirty="0">
              <a:solidFill>
                <a:schemeClr val="tx1"/>
              </a:solidFill>
            </a:endParaRPr>
          </a:p>
        </p:txBody>
      </p:sp>
      <p:cxnSp>
        <p:nvCxnSpPr>
          <p:cNvPr id="14" name="直接连接符 23"/>
          <p:cNvCxnSpPr/>
          <p:nvPr/>
        </p:nvCxnSpPr>
        <p:spPr>
          <a:xfrm>
            <a:off x="215644" y="2740278"/>
            <a:ext cx="65527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28"/>
          <p:cNvCxnSpPr/>
          <p:nvPr/>
        </p:nvCxnSpPr>
        <p:spPr>
          <a:xfrm>
            <a:off x="215644" y="4036422"/>
            <a:ext cx="655272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矩形 29"/>
          <p:cNvSpPr/>
          <p:nvPr/>
        </p:nvSpPr>
        <p:spPr>
          <a:xfrm>
            <a:off x="253245" y="3100318"/>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a:solidFill>
                  <a:schemeClr val="tx1"/>
                </a:solidFill>
              </a:rPr>
              <a:t>2</a:t>
            </a:r>
            <a:endParaRPr lang="zh-CN" altLang="en-US" sz="1400" dirty="0">
              <a:solidFill>
                <a:schemeClr val="tx1"/>
              </a:solidFill>
            </a:endParaRPr>
          </a:p>
        </p:txBody>
      </p:sp>
      <p:sp>
        <p:nvSpPr>
          <p:cNvPr id="17" name="矩形 16"/>
          <p:cNvSpPr/>
          <p:nvPr/>
        </p:nvSpPr>
        <p:spPr>
          <a:xfrm>
            <a:off x="5249128" y="2164214"/>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18" name="矩形 33"/>
          <p:cNvSpPr/>
          <p:nvPr/>
        </p:nvSpPr>
        <p:spPr>
          <a:xfrm>
            <a:off x="6001106" y="2164214"/>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19" name="矩形 34"/>
          <p:cNvSpPr/>
          <p:nvPr/>
        </p:nvSpPr>
        <p:spPr>
          <a:xfrm>
            <a:off x="3500224" y="2164214"/>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0" name="矩形 37"/>
          <p:cNvSpPr/>
          <p:nvPr/>
        </p:nvSpPr>
        <p:spPr>
          <a:xfrm>
            <a:off x="4252202" y="2164214"/>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1" name="矩形 38"/>
          <p:cNvSpPr/>
          <p:nvPr/>
        </p:nvSpPr>
        <p:spPr>
          <a:xfrm>
            <a:off x="1785529" y="2956302"/>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2" name="矩形 39"/>
          <p:cNvSpPr/>
          <p:nvPr/>
        </p:nvSpPr>
        <p:spPr>
          <a:xfrm>
            <a:off x="2537507" y="2956302"/>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3" name="矩形 40"/>
          <p:cNvSpPr/>
          <p:nvPr/>
        </p:nvSpPr>
        <p:spPr>
          <a:xfrm>
            <a:off x="1785529" y="34603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4" name="矩形 41"/>
          <p:cNvSpPr/>
          <p:nvPr/>
        </p:nvSpPr>
        <p:spPr>
          <a:xfrm>
            <a:off x="2537507" y="34603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5" name="矩形 42"/>
          <p:cNvSpPr/>
          <p:nvPr/>
        </p:nvSpPr>
        <p:spPr>
          <a:xfrm>
            <a:off x="3500224" y="16601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6" name="矩形 43"/>
          <p:cNvSpPr/>
          <p:nvPr/>
        </p:nvSpPr>
        <p:spPr>
          <a:xfrm>
            <a:off x="4252202" y="16601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7" name="矩形 44"/>
          <p:cNvSpPr/>
          <p:nvPr/>
        </p:nvSpPr>
        <p:spPr>
          <a:xfrm>
            <a:off x="5249128" y="16601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8" name="矩形 45"/>
          <p:cNvSpPr/>
          <p:nvPr/>
        </p:nvSpPr>
        <p:spPr>
          <a:xfrm>
            <a:off x="6001106" y="16601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29" name="矩形 46"/>
          <p:cNvSpPr/>
          <p:nvPr/>
        </p:nvSpPr>
        <p:spPr>
          <a:xfrm>
            <a:off x="3500224" y="2956302"/>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0" name="矩形 47"/>
          <p:cNvSpPr/>
          <p:nvPr/>
        </p:nvSpPr>
        <p:spPr>
          <a:xfrm>
            <a:off x="4252202" y="2956302"/>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1" name="矩形 48"/>
          <p:cNvSpPr/>
          <p:nvPr/>
        </p:nvSpPr>
        <p:spPr>
          <a:xfrm>
            <a:off x="3500224" y="34603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2" name="矩形 49"/>
          <p:cNvSpPr/>
          <p:nvPr/>
        </p:nvSpPr>
        <p:spPr>
          <a:xfrm>
            <a:off x="4252202" y="3460358"/>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3" name="矩形 50"/>
          <p:cNvSpPr/>
          <p:nvPr/>
        </p:nvSpPr>
        <p:spPr>
          <a:xfrm>
            <a:off x="253245" y="4432466"/>
            <a:ext cx="1080120"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用户故事</a:t>
            </a:r>
            <a:r>
              <a:rPr lang="en-US" altLang="zh-CN" sz="1400" dirty="0" smtClean="0">
                <a:solidFill>
                  <a:schemeClr val="tx1"/>
                </a:solidFill>
              </a:rPr>
              <a:t>3</a:t>
            </a:r>
            <a:endParaRPr lang="zh-CN" altLang="en-US" sz="1400" dirty="0">
              <a:solidFill>
                <a:schemeClr val="tx1"/>
              </a:solidFill>
            </a:endParaRPr>
          </a:p>
        </p:txBody>
      </p:sp>
      <p:sp>
        <p:nvSpPr>
          <p:cNvPr id="34" name="矩形 51"/>
          <p:cNvSpPr/>
          <p:nvPr/>
        </p:nvSpPr>
        <p:spPr>
          <a:xfrm>
            <a:off x="1799820" y="425244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5" name="矩形 52"/>
          <p:cNvSpPr/>
          <p:nvPr/>
        </p:nvSpPr>
        <p:spPr>
          <a:xfrm>
            <a:off x="2551798" y="425244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6" name="矩形 53"/>
          <p:cNvSpPr/>
          <p:nvPr/>
        </p:nvSpPr>
        <p:spPr>
          <a:xfrm>
            <a:off x="1799820" y="4756502"/>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37" name="矩形 54"/>
          <p:cNvSpPr/>
          <p:nvPr/>
        </p:nvSpPr>
        <p:spPr>
          <a:xfrm>
            <a:off x="2551798" y="4756502"/>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cxnSp>
        <p:nvCxnSpPr>
          <p:cNvPr id="38" name="直接连接符 55"/>
          <p:cNvCxnSpPr/>
          <p:nvPr/>
        </p:nvCxnSpPr>
        <p:spPr>
          <a:xfrm>
            <a:off x="215644" y="5332566"/>
            <a:ext cx="655272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5920" y="5395282"/>
            <a:ext cx="877163" cy="369332"/>
          </a:xfrm>
          <a:prstGeom prst="rect">
            <a:avLst/>
          </a:prstGeom>
          <a:noFill/>
        </p:spPr>
        <p:txBody>
          <a:bodyPr wrap="none" rtlCol="0">
            <a:spAutoFit/>
          </a:bodyPr>
          <a:lstStyle/>
          <a:p>
            <a:r>
              <a:rPr lang="zh-CN" altLang="en-US" dirty="0" smtClean="0"/>
              <a:t>。。。</a:t>
            </a:r>
            <a:endParaRPr lang="zh-CN" altLang="en-US" dirty="0"/>
          </a:p>
        </p:txBody>
      </p:sp>
      <p:sp>
        <p:nvSpPr>
          <p:cNvPr id="40" name="TextBox 39"/>
          <p:cNvSpPr txBox="1"/>
          <p:nvPr/>
        </p:nvSpPr>
        <p:spPr>
          <a:xfrm>
            <a:off x="7678763" y="1444134"/>
            <a:ext cx="646331" cy="276999"/>
          </a:xfrm>
          <a:prstGeom prst="rect">
            <a:avLst/>
          </a:prstGeom>
          <a:noFill/>
        </p:spPr>
        <p:txBody>
          <a:bodyPr wrap="none" rtlCol="0">
            <a:spAutoFit/>
          </a:bodyPr>
          <a:lstStyle/>
          <a:p>
            <a:r>
              <a:rPr lang="zh-CN" altLang="en-US" sz="1200" b="1" dirty="0" smtClean="0"/>
              <a:t>燃尽图</a:t>
            </a:r>
            <a:endParaRPr lang="zh-CN" altLang="en-US" sz="1200" b="1" dirty="0"/>
          </a:p>
        </p:txBody>
      </p:sp>
      <p:sp>
        <p:nvSpPr>
          <p:cNvPr id="41" name="TextBox 40"/>
          <p:cNvSpPr txBox="1"/>
          <p:nvPr/>
        </p:nvSpPr>
        <p:spPr>
          <a:xfrm>
            <a:off x="7316560" y="1003932"/>
            <a:ext cx="1107996" cy="369332"/>
          </a:xfrm>
          <a:prstGeom prst="rect">
            <a:avLst/>
          </a:prstGeom>
          <a:noFill/>
        </p:spPr>
        <p:txBody>
          <a:bodyPr wrap="none" rtlCol="0">
            <a:spAutoFit/>
          </a:bodyPr>
          <a:lstStyle/>
          <a:p>
            <a:r>
              <a:rPr lang="zh-CN" altLang="en-US" b="1" dirty="0" smtClean="0"/>
              <a:t>其他信息</a:t>
            </a:r>
            <a:endParaRPr lang="zh-CN" altLang="en-US" b="1" dirty="0"/>
          </a:p>
        </p:txBody>
      </p:sp>
      <p:cxnSp>
        <p:nvCxnSpPr>
          <p:cNvPr id="42" name="直接连接符 57"/>
          <p:cNvCxnSpPr/>
          <p:nvPr/>
        </p:nvCxnSpPr>
        <p:spPr>
          <a:xfrm>
            <a:off x="6768372" y="3318414"/>
            <a:ext cx="232572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接连接符 61"/>
          <p:cNvCxnSpPr/>
          <p:nvPr/>
        </p:nvCxnSpPr>
        <p:spPr>
          <a:xfrm>
            <a:off x="215644" y="5912108"/>
            <a:ext cx="6599264" cy="17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矩形 62"/>
          <p:cNvSpPr/>
          <p:nvPr/>
        </p:nvSpPr>
        <p:spPr>
          <a:xfrm>
            <a:off x="253245" y="6124654"/>
            <a:ext cx="1080121" cy="5760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其他</a:t>
            </a:r>
            <a:endParaRPr lang="zh-CN" altLang="en-US" sz="1400" dirty="0">
              <a:solidFill>
                <a:schemeClr val="tx1"/>
              </a:solidFill>
            </a:endParaRPr>
          </a:p>
        </p:txBody>
      </p:sp>
      <p:sp>
        <p:nvSpPr>
          <p:cNvPr id="45" name="TextBox 44"/>
          <p:cNvSpPr txBox="1"/>
          <p:nvPr/>
        </p:nvSpPr>
        <p:spPr>
          <a:xfrm>
            <a:off x="8064561" y="3731699"/>
            <a:ext cx="992614" cy="599926"/>
          </a:xfrm>
          <a:prstGeom prst="rect">
            <a:avLst/>
          </a:prstGeom>
          <a:noFill/>
          <a:ln>
            <a:solidFill>
              <a:schemeClr val="tx1"/>
            </a:solidFill>
          </a:ln>
        </p:spPr>
        <p:txBody>
          <a:bodyPr wrap="square" rtlCol="0" anchor="ctr" anchorCtr="0">
            <a:noAutofit/>
          </a:bodyPr>
          <a:lstStyle/>
          <a:p>
            <a:r>
              <a:rPr lang="zh-CN" altLang="en-US" sz="1100" dirty="0" smtClean="0"/>
              <a:t>团队工作协议、</a:t>
            </a:r>
            <a:r>
              <a:rPr lang="en-US" altLang="zh-CN" sz="1100" dirty="0" smtClean="0"/>
              <a:t>DOD</a:t>
            </a:r>
            <a:endParaRPr lang="zh-CN" altLang="en-US" sz="1100" dirty="0"/>
          </a:p>
        </p:txBody>
      </p:sp>
      <p:sp>
        <p:nvSpPr>
          <p:cNvPr id="46" name="TextBox 45"/>
          <p:cNvSpPr txBox="1"/>
          <p:nvPr/>
        </p:nvSpPr>
        <p:spPr>
          <a:xfrm>
            <a:off x="6938621" y="3731699"/>
            <a:ext cx="992614" cy="599926"/>
          </a:xfrm>
          <a:prstGeom prst="rect">
            <a:avLst/>
          </a:prstGeom>
          <a:noFill/>
          <a:ln>
            <a:solidFill>
              <a:schemeClr val="tx1"/>
            </a:solidFill>
          </a:ln>
        </p:spPr>
        <p:txBody>
          <a:bodyPr wrap="square" rtlCol="0" anchor="ctr" anchorCtr="0">
            <a:noAutofit/>
          </a:bodyPr>
          <a:lstStyle/>
          <a:p>
            <a:pPr algn="ctr"/>
            <a:r>
              <a:rPr lang="zh-CN" altLang="en-US" sz="1100" dirty="0" smtClean="0"/>
              <a:t>产品近期的目标</a:t>
            </a:r>
            <a:endParaRPr lang="zh-CN" altLang="en-US" sz="1100" dirty="0"/>
          </a:p>
        </p:txBody>
      </p:sp>
      <p:sp>
        <p:nvSpPr>
          <p:cNvPr id="47" name="矩形 64"/>
          <p:cNvSpPr/>
          <p:nvPr/>
        </p:nvSpPr>
        <p:spPr>
          <a:xfrm>
            <a:off x="1758699" y="623266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48" name="矩形 65"/>
          <p:cNvSpPr/>
          <p:nvPr/>
        </p:nvSpPr>
        <p:spPr>
          <a:xfrm>
            <a:off x="2510677" y="623266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49" name="矩形 66"/>
          <p:cNvSpPr/>
          <p:nvPr/>
        </p:nvSpPr>
        <p:spPr>
          <a:xfrm>
            <a:off x="3500223" y="623266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50" name="矩形 67"/>
          <p:cNvSpPr/>
          <p:nvPr/>
        </p:nvSpPr>
        <p:spPr>
          <a:xfrm>
            <a:off x="4252201" y="623266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51" name="矩形 68"/>
          <p:cNvSpPr/>
          <p:nvPr/>
        </p:nvSpPr>
        <p:spPr>
          <a:xfrm>
            <a:off x="5256841" y="623266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52" name="矩形 69"/>
          <p:cNvSpPr/>
          <p:nvPr/>
        </p:nvSpPr>
        <p:spPr>
          <a:xfrm>
            <a:off x="6008819" y="6232666"/>
            <a:ext cx="558457"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任务</a:t>
            </a:r>
            <a:endParaRPr lang="zh-CN" altLang="en-US" sz="1400" dirty="0">
              <a:solidFill>
                <a:schemeClr val="tx1"/>
              </a:solidFill>
            </a:endParaRPr>
          </a:p>
        </p:txBody>
      </p:sp>
      <p:sp>
        <p:nvSpPr>
          <p:cNvPr id="53" name="TextBox 52"/>
          <p:cNvSpPr txBox="1"/>
          <p:nvPr/>
        </p:nvSpPr>
        <p:spPr>
          <a:xfrm>
            <a:off x="6938621" y="4516616"/>
            <a:ext cx="992614" cy="599926"/>
          </a:xfrm>
          <a:prstGeom prst="rect">
            <a:avLst/>
          </a:prstGeom>
          <a:noFill/>
          <a:ln>
            <a:solidFill>
              <a:schemeClr val="tx1"/>
            </a:solidFill>
          </a:ln>
        </p:spPr>
        <p:txBody>
          <a:bodyPr wrap="square" rtlCol="0" anchor="ctr" anchorCtr="0">
            <a:noAutofit/>
          </a:bodyPr>
          <a:lstStyle/>
          <a:p>
            <a:pPr algn="ctr"/>
            <a:r>
              <a:rPr lang="zh-CN" altLang="en-US" sz="1100" dirty="0" smtClean="0"/>
              <a:t>本冲刺</a:t>
            </a:r>
            <a:endParaRPr lang="en-US" altLang="zh-CN" sz="1100" dirty="0" smtClean="0"/>
          </a:p>
          <a:p>
            <a:pPr algn="ctr"/>
            <a:r>
              <a:rPr lang="zh-CN" altLang="en-US" sz="1100" dirty="0" smtClean="0"/>
              <a:t>改进项</a:t>
            </a:r>
            <a:endParaRPr lang="zh-CN" altLang="en-US" sz="1100" dirty="0"/>
          </a:p>
        </p:txBody>
      </p:sp>
      <p:sp>
        <p:nvSpPr>
          <p:cNvPr id="54" name="TextBox 53"/>
          <p:cNvSpPr txBox="1"/>
          <p:nvPr/>
        </p:nvSpPr>
        <p:spPr>
          <a:xfrm>
            <a:off x="8064561" y="4516616"/>
            <a:ext cx="992614" cy="599926"/>
          </a:xfrm>
          <a:prstGeom prst="rect">
            <a:avLst/>
          </a:prstGeom>
          <a:noFill/>
          <a:ln>
            <a:solidFill>
              <a:schemeClr val="tx1"/>
            </a:solidFill>
          </a:ln>
        </p:spPr>
        <p:txBody>
          <a:bodyPr wrap="square" rtlCol="0" anchor="ctr" anchorCtr="0">
            <a:noAutofit/>
          </a:bodyPr>
          <a:lstStyle/>
          <a:p>
            <a:pPr algn="ctr"/>
            <a:r>
              <a:rPr lang="zh-CN" altLang="en-US" sz="1100" dirty="0" smtClean="0"/>
              <a:t> 要关注的问题、风险</a:t>
            </a:r>
            <a:endParaRPr lang="zh-CN" altLang="en-US" sz="1100" dirty="0"/>
          </a:p>
        </p:txBody>
      </p:sp>
      <p:sp>
        <p:nvSpPr>
          <p:cNvPr id="55" name="TextBox 54"/>
          <p:cNvSpPr txBox="1"/>
          <p:nvPr/>
        </p:nvSpPr>
        <p:spPr>
          <a:xfrm>
            <a:off x="7598689" y="3354418"/>
            <a:ext cx="800219" cy="276999"/>
          </a:xfrm>
          <a:prstGeom prst="rect">
            <a:avLst/>
          </a:prstGeom>
          <a:noFill/>
        </p:spPr>
        <p:txBody>
          <a:bodyPr wrap="none" rtlCol="0">
            <a:spAutoFit/>
          </a:bodyPr>
          <a:lstStyle/>
          <a:p>
            <a:r>
              <a:rPr lang="zh-CN" altLang="en-US" sz="1200" b="1" dirty="0" smtClean="0"/>
              <a:t>注意事项</a:t>
            </a:r>
            <a:endParaRPr lang="zh-CN" altLang="en-US" sz="1200" b="1" dirty="0"/>
          </a:p>
        </p:txBody>
      </p:sp>
      <p:sp>
        <p:nvSpPr>
          <p:cNvPr id="56" name="TextBox 55"/>
          <p:cNvSpPr txBox="1"/>
          <p:nvPr/>
        </p:nvSpPr>
        <p:spPr>
          <a:xfrm>
            <a:off x="2816735" y="5312182"/>
            <a:ext cx="3879629" cy="599926"/>
          </a:xfrm>
          <a:prstGeom prst="rect">
            <a:avLst/>
          </a:prstGeom>
          <a:noFill/>
          <a:ln>
            <a:noFill/>
          </a:ln>
        </p:spPr>
        <p:txBody>
          <a:bodyPr wrap="none" rtlCol="0" anchor="ctr" anchorCtr="0">
            <a:noAutofit/>
          </a:bodyPr>
          <a:lstStyle/>
          <a:p>
            <a:pPr algn="ctr"/>
            <a:r>
              <a:rPr lang="zh-CN" altLang="en-US" sz="1600" b="1" dirty="0" smtClean="0">
                <a:solidFill>
                  <a:srgbClr val="FF0000"/>
                </a:solidFill>
              </a:rPr>
              <a:t>要求：冲刺中所有的任务都要放入看板。</a:t>
            </a:r>
          </a:p>
        </p:txBody>
      </p:sp>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8693" y="1781095"/>
            <a:ext cx="1899919" cy="1391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4312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每日例会</a:t>
            </a:r>
            <a:endParaRPr lang="en-US" dirty="0"/>
          </a:p>
        </p:txBody>
      </p:sp>
      <p:cxnSp>
        <p:nvCxnSpPr>
          <p:cNvPr id="4" name="直接连接符 4"/>
          <p:cNvCxnSpPr/>
          <p:nvPr/>
        </p:nvCxnSpPr>
        <p:spPr>
          <a:xfrm>
            <a:off x="4828104" y="927827"/>
            <a:ext cx="0" cy="5832648"/>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7"/>
          <p:cNvSpPr/>
          <p:nvPr/>
        </p:nvSpPr>
        <p:spPr>
          <a:xfrm>
            <a:off x="228422" y="3156089"/>
            <a:ext cx="4464496" cy="3532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每日例会的议程（参考）：</a:t>
            </a:r>
            <a:endParaRPr lang="en-US" altLang="zh-CN" sz="1400" dirty="0" smtClean="0">
              <a:solidFill>
                <a:schemeClr val="tx1"/>
              </a:solidFill>
            </a:endParaRPr>
          </a:p>
          <a:p>
            <a:r>
              <a:rPr lang="zh-CN" altLang="en-US" sz="1400" dirty="0" smtClean="0">
                <a:solidFill>
                  <a:schemeClr val="tx1"/>
                </a:solidFill>
              </a:rPr>
              <a:t>① 回顾昨天工作：</a:t>
            </a:r>
            <a:endParaRPr lang="en-US" altLang="zh-CN" sz="1400" dirty="0" smtClean="0">
              <a:solidFill>
                <a:schemeClr val="tx1"/>
              </a:solidFill>
            </a:endParaRPr>
          </a:p>
          <a:p>
            <a:r>
              <a:rPr lang="en-US" altLang="zh-CN" sz="1400" dirty="0" smtClean="0">
                <a:solidFill>
                  <a:schemeClr val="tx1"/>
                </a:solidFill>
              </a:rPr>
              <a:t>A </a:t>
            </a:r>
            <a:r>
              <a:rPr lang="zh-CN" altLang="en-US" sz="1400" dirty="0" smtClean="0">
                <a:solidFill>
                  <a:schemeClr val="tx1"/>
                </a:solidFill>
              </a:rPr>
              <a:t>所有开发人员依次介绍昨天的任务完成情况，介绍的同时移动任务卡。</a:t>
            </a:r>
            <a:endParaRPr lang="en-US" altLang="zh-CN" sz="1400" dirty="0" smtClean="0">
              <a:solidFill>
                <a:schemeClr val="tx1"/>
              </a:solidFill>
            </a:endParaRPr>
          </a:p>
          <a:p>
            <a:r>
              <a:rPr lang="en-US" altLang="zh-CN" sz="1400" dirty="0" smtClean="0">
                <a:solidFill>
                  <a:schemeClr val="tx1"/>
                </a:solidFill>
              </a:rPr>
              <a:t>B </a:t>
            </a:r>
            <a:r>
              <a:rPr lang="zh-CN" altLang="en-US" sz="1400" dirty="0" smtClean="0">
                <a:solidFill>
                  <a:schemeClr val="tx1"/>
                </a:solidFill>
              </a:rPr>
              <a:t>团队画出燃尽图，分析进度偏差，确认冲刺目标达成是否存在风险。</a:t>
            </a:r>
            <a:endParaRPr lang="en-US" altLang="zh-CN" sz="1400" dirty="0" smtClean="0">
              <a:solidFill>
                <a:schemeClr val="tx1"/>
              </a:solidFill>
            </a:endParaRPr>
          </a:p>
          <a:p>
            <a:r>
              <a:rPr lang="zh-CN" altLang="en-US" sz="1400" dirty="0" smtClean="0">
                <a:solidFill>
                  <a:schemeClr val="tx1"/>
                </a:solidFill>
              </a:rPr>
              <a:t>② </a:t>
            </a:r>
            <a:r>
              <a:rPr lang="zh-CN" altLang="en-US" sz="1400" dirty="0">
                <a:solidFill>
                  <a:schemeClr val="tx1"/>
                </a:solidFill>
              </a:rPr>
              <a:t>规划今天的工作目标和</a:t>
            </a:r>
            <a:r>
              <a:rPr lang="zh-CN" altLang="en-US" sz="1400" dirty="0" smtClean="0">
                <a:solidFill>
                  <a:schemeClr val="tx1"/>
                </a:solidFill>
              </a:rPr>
              <a:t>任务：</a:t>
            </a:r>
            <a:endParaRPr lang="en-US" altLang="zh-CN" sz="1400" dirty="0">
              <a:solidFill>
                <a:schemeClr val="tx1"/>
              </a:solidFill>
            </a:endParaRPr>
          </a:p>
          <a:p>
            <a:r>
              <a:rPr lang="en-US" altLang="zh-CN" sz="1400" dirty="0">
                <a:solidFill>
                  <a:schemeClr val="tx1"/>
                </a:solidFill>
              </a:rPr>
              <a:t>A </a:t>
            </a:r>
            <a:r>
              <a:rPr lang="zh-CN" altLang="en-US" sz="1400" dirty="0" smtClean="0">
                <a:solidFill>
                  <a:schemeClr val="tx1"/>
                </a:solidFill>
              </a:rPr>
              <a:t>根据冲刺目标和工作优先级，团队</a:t>
            </a:r>
            <a:r>
              <a:rPr lang="zh-CN" altLang="en-US" sz="1400" dirty="0">
                <a:solidFill>
                  <a:schemeClr val="tx1"/>
                </a:solidFill>
              </a:rPr>
              <a:t>讨论和确定今天的工作目标。</a:t>
            </a:r>
            <a:endParaRPr lang="en-US" altLang="zh-CN" sz="1400" dirty="0">
              <a:solidFill>
                <a:schemeClr val="tx1"/>
              </a:solidFill>
            </a:endParaRPr>
          </a:p>
          <a:p>
            <a:r>
              <a:rPr lang="en-US" altLang="zh-CN" sz="1400" dirty="0">
                <a:solidFill>
                  <a:schemeClr val="tx1"/>
                </a:solidFill>
              </a:rPr>
              <a:t>B </a:t>
            </a:r>
            <a:r>
              <a:rPr lang="zh-CN" altLang="en-US" sz="1400" dirty="0">
                <a:solidFill>
                  <a:schemeClr val="tx1"/>
                </a:solidFill>
              </a:rPr>
              <a:t>讨论今天的任务安排，补充新的任务（建立和张贴任务卡</a:t>
            </a:r>
            <a:r>
              <a:rPr lang="zh-CN" altLang="en-US" sz="1400" dirty="0" smtClean="0">
                <a:solidFill>
                  <a:schemeClr val="tx1"/>
                </a:solidFill>
              </a:rPr>
              <a:t>），认领</a:t>
            </a:r>
            <a:r>
              <a:rPr lang="zh-CN" altLang="en-US" sz="1400" dirty="0">
                <a:solidFill>
                  <a:schemeClr val="tx1"/>
                </a:solidFill>
              </a:rPr>
              <a:t>任务（在任务卡上标自己的名字）。</a:t>
            </a:r>
            <a:endParaRPr lang="en-US" altLang="zh-CN" sz="1400" dirty="0">
              <a:solidFill>
                <a:schemeClr val="tx1"/>
              </a:solidFill>
            </a:endParaRPr>
          </a:p>
          <a:p>
            <a:r>
              <a:rPr lang="zh-CN" altLang="en-US" sz="1400" dirty="0" smtClean="0">
                <a:solidFill>
                  <a:schemeClr val="tx1"/>
                </a:solidFill>
              </a:rPr>
              <a:t>③ 问题</a:t>
            </a:r>
            <a:r>
              <a:rPr lang="zh-CN" altLang="en-US" sz="1400" dirty="0">
                <a:solidFill>
                  <a:schemeClr val="tx1"/>
                </a:solidFill>
              </a:rPr>
              <a:t>和</a:t>
            </a:r>
            <a:r>
              <a:rPr lang="zh-CN" altLang="en-US" sz="1400" dirty="0" smtClean="0">
                <a:solidFill>
                  <a:schemeClr val="tx1"/>
                </a:solidFill>
              </a:rPr>
              <a:t>风险管理：</a:t>
            </a:r>
            <a:endParaRPr lang="en-US" altLang="zh-CN" sz="1400" dirty="0">
              <a:solidFill>
                <a:schemeClr val="tx1"/>
              </a:solidFill>
            </a:endParaRPr>
          </a:p>
          <a:p>
            <a:r>
              <a:rPr lang="en-US" altLang="zh-CN" sz="1400" dirty="0">
                <a:solidFill>
                  <a:schemeClr val="tx1"/>
                </a:solidFill>
              </a:rPr>
              <a:t>A </a:t>
            </a:r>
            <a:r>
              <a:rPr lang="zh-CN" altLang="en-US" sz="1400" dirty="0">
                <a:solidFill>
                  <a:schemeClr val="tx1"/>
                </a:solidFill>
              </a:rPr>
              <a:t>讨论和</a:t>
            </a:r>
            <a:r>
              <a:rPr lang="zh-CN" altLang="en-US" sz="1400" dirty="0" smtClean="0">
                <a:solidFill>
                  <a:schemeClr val="tx1"/>
                </a:solidFill>
              </a:rPr>
              <a:t>确定需要解决的</a:t>
            </a:r>
            <a:r>
              <a:rPr lang="zh-CN" altLang="en-US" sz="1400" dirty="0">
                <a:solidFill>
                  <a:schemeClr val="tx1"/>
                </a:solidFill>
              </a:rPr>
              <a:t>问题和</a:t>
            </a:r>
            <a:r>
              <a:rPr lang="zh-CN" altLang="en-US" sz="1400" dirty="0" smtClean="0">
                <a:solidFill>
                  <a:schemeClr val="tx1"/>
                </a:solidFill>
              </a:rPr>
              <a:t>风险，以及应对计划。</a:t>
            </a:r>
            <a:endParaRPr lang="en-US" altLang="zh-CN" sz="1400" dirty="0">
              <a:solidFill>
                <a:schemeClr val="tx1"/>
              </a:solidFill>
            </a:endParaRPr>
          </a:p>
          <a:p>
            <a:r>
              <a:rPr lang="en-US" altLang="zh-CN" sz="1400" dirty="0">
                <a:solidFill>
                  <a:schemeClr val="tx1"/>
                </a:solidFill>
              </a:rPr>
              <a:t>B </a:t>
            </a:r>
            <a:r>
              <a:rPr lang="zh-CN" altLang="en-US" sz="1400" dirty="0" smtClean="0">
                <a:solidFill>
                  <a:schemeClr val="tx1"/>
                </a:solidFill>
              </a:rPr>
              <a:t>建立</a:t>
            </a:r>
            <a:r>
              <a:rPr lang="zh-CN" altLang="en-US" sz="1400" dirty="0">
                <a:solidFill>
                  <a:schemeClr val="tx1"/>
                </a:solidFill>
              </a:rPr>
              <a:t>问题和风险</a:t>
            </a:r>
            <a:r>
              <a:rPr lang="zh-CN" altLang="en-US" sz="1400" dirty="0" smtClean="0">
                <a:solidFill>
                  <a:schemeClr val="tx1"/>
                </a:solidFill>
              </a:rPr>
              <a:t>的行动卡片</a:t>
            </a:r>
            <a:r>
              <a:rPr lang="zh-CN" altLang="en-US" sz="1400" dirty="0">
                <a:solidFill>
                  <a:schemeClr val="tx1"/>
                </a:solidFill>
              </a:rPr>
              <a:t>，贴入“注意事项”中</a:t>
            </a:r>
            <a:r>
              <a:rPr lang="zh-CN" altLang="en-US" sz="1400" dirty="0" smtClean="0">
                <a:solidFill>
                  <a:schemeClr val="tx1"/>
                </a:solidFill>
              </a:rPr>
              <a:t>。</a:t>
            </a:r>
            <a:endParaRPr lang="en-US" altLang="zh-CN" sz="1400" dirty="0" smtClean="0">
              <a:solidFill>
                <a:schemeClr val="tx1"/>
              </a:solidFill>
            </a:endParaRPr>
          </a:p>
          <a:p>
            <a:r>
              <a:rPr lang="en-US" altLang="zh-CN" sz="1400" dirty="0">
                <a:solidFill>
                  <a:schemeClr val="tx1"/>
                </a:solidFill>
              </a:rPr>
              <a:t>C</a:t>
            </a:r>
            <a:r>
              <a:rPr lang="en-US" altLang="zh-CN" sz="1400" dirty="0" smtClean="0">
                <a:solidFill>
                  <a:schemeClr val="tx1"/>
                </a:solidFill>
              </a:rPr>
              <a:t> </a:t>
            </a:r>
            <a:r>
              <a:rPr lang="zh-CN" altLang="en-US" sz="1400" dirty="0" smtClean="0">
                <a:solidFill>
                  <a:schemeClr val="tx1"/>
                </a:solidFill>
              </a:rPr>
              <a:t>已经解决的风险和问题，打勾（“√”）。</a:t>
            </a:r>
            <a:endParaRPr lang="en-US" altLang="zh-CN" sz="1400" dirty="0" smtClean="0">
              <a:solidFill>
                <a:schemeClr val="tx1"/>
              </a:solidFill>
            </a:endParaRPr>
          </a:p>
        </p:txBody>
      </p:sp>
      <p:sp>
        <p:nvSpPr>
          <p:cNvPr id="6" name="矩形 30"/>
          <p:cNvSpPr/>
          <p:nvPr/>
        </p:nvSpPr>
        <p:spPr>
          <a:xfrm>
            <a:off x="4943082" y="995849"/>
            <a:ext cx="3960440" cy="29163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注意</a:t>
            </a:r>
            <a:r>
              <a:rPr lang="zh-CN" altLang="en-US" sz="1400" dirty="0" smtClean="0">
                <a:solidFill>
                  <a:schemeClr val="tx1"/>
                </a:solidFill>
              </a:rPr>
              <a:t>事项（</a:t>
            </a:r>
            <a:r>
              <a:rPr lang="zh-CN" altLang="en-US" sz="1400" dirty="0">
                <a:solidFill>
                  <a:schemeClr val="tx1"/>
                </a:solidFill>
              </a:rPr>
              <a:t>指南</a:t>
            </a:r>
            <a:r>
              <a:rPr lang="zh-CN" altLang="en-US" sz="1400" dirty="0" smtClean="0">
                <a:solidFill>
                  <a:schemeClr val="tx1"/>
                </a:solidFill>
              </a:rPr>
              <a:t>）：</a:t>
            </a:r>
            <a:endParaRPr lang="en-US" altLang="zh-CN" sz="1400" dirty="0" smtClean="0">
              <a:solidFill>
                <a:schemeClr val="tx1"/>
              </a:solidFill>
            </a:endParaRPr>
          </a:p>
          <a:p>
            <a:r>
              <a:rPr lang="zh-CN" altLang="en-US" sz="1400" dirty="0" smtClean="0">
                <a:solidFill>
                  <a:schemeClr val="tx1"/>
                </a:solidFill>
              </a:rPr>
              <a:t>① 固定的会议时间</a:t>
            </a:r>
            <a:r>
              <a:rPr lang="zh-CN" altLang="en-US" sz="1400" dirty="0">
                <a:solidFill>
                  <a:schemeClr val="tx1"/>
                </a:solidFill>
              </a:rPr>
              <a:t>和地点：</a:t>
            </a:r>
            <a:endParaRPr lang="en-US" altLang="zh-CN" sz="1400" dirty="0">
              <a:solidFill>
                <a:schemeClr val="tx1"/>
              </a:solidFill>
            </a:endParaRPr>
          </a:p>
          <a:p>
            <a:r>
              <a:rPr lang="en-US" altLang="zh-CN" sz="1400" dirty="0">
                <a:solidFill>
                  <a:schemeClr val="tx1"/>
                </a:solidFill>
              </a:rPr>
              <a:t>A </a:t>
            </a:r>
            <a:r>
              <a:rPr lang="zh-CN" altLang="en-US" sz="1400" dirty="0" smtClean="0">
                <a:solidFill>
                  <a:schemeClr val="tx1"/>
                </a:solidFill>
              </a:rPr>
              <a:t>冲刺第一天，在冲刺计划会议</a:t>
            </a:r>
            <a:r>
              <a:rPr lang="zh-CN" altLang="en-US" sz="1400" dirty="0">
                <a:solidFill>
                  <a:schemeClr val="tx1"/>
                </a:solidFill>
              </a:rPr>
              <a:t>后，立刻开会确定当天的目标和任务。</a:t>
            </a:r>
            <a:endParaRPr lang="en-US" altLang="zh-CN" sz="1400" dirty="0">
              <a:solidFill>
                <a:schemeClr val="tx1"/>
              </a:solidFill>
            </a:endParaRPr>
          </a:p>
          <a:p>
            <a:r>
              <a:rPr lang="en-US" altLang="zh-CN" sz="1400" dirty="0">
                <a:solidFill>
                  <a:schemeClr val="tx1"/>
                </a:solidFill>
              </a:rPr>
              <a:t>B </a:t>
            </a:r>
            <a:r>
              <a:rPr lang="zh-CN" altLang="en-US" sz="1400" dirty="0" smtClean="0">
                <a:solidFill>
                  <a:schemeClr val="tx1"/>
                </a:solidFill>
              </a:rPr>
              <a:t>冲刺第二天</a:t>
            </a:r>
            <a:r>
              <a:rPr lang="zh-CN" altLang="en-US" sz="1400" dirty="0">
                <a:solidFill>
                  <a:schemeClr val="tx1"/>
                </a:solidFill>
              </a:rPr>
              <a:t>开始，在同一时间和地点召开每日例会。</a:t>
            </a:r>
            <a:endParaRPr lang="en-US" altLang="zh-CN" sz="1400" dirty="0">
              <a:solidFill>
                <a:schemeClr val="tx1"/>
              </a:solidFill>
            </a:endParaRPr>
          </a:p>
          <a:p>
            <a:r>
              <a:rPr lang="zh-CN" altLang="en-US" sz="1400" dirty="0">
                <a:solidFill>
                  <a:schemeClr val="tx1"/>
                </a:solidFill>
              </a:rPr>
              <a:t>② </a:t>
            </a:r>
            <a:r>
              <a:rPr lang="zh-CN" altLang="en-US" sz="1400" dirty="0" smtClean="0">
                <a:solidFill>
                  <a:schemeClr val="tx1"/>
                </a:solidFill>
              </a:rPr>
              <a:t>会议上，只有</a:t>
            </a:r>
            <a:r>
              <a:rPr lang="en-US" altLang="zh-CN" sz="1400" dirty="0">
                <a:solidFill>
                  <a:schemeClr val="tx1"/>
                </a:solidFill>
              </a:rPr>
              <a:t>SM</a:t>
            </a:r>
            <a:r>
              <a:rPr lang="zh-CN" altLang="en-US" sz="1400" dirty="0">
                <a:solidFill>
                  <a:schemeClr val="tx1"/>
                </a:solidFill>
              </a:rPr>
              <a:t>和开发团队可以发言。</a:t>
            </a:r>
            <a:endParaRPr lang="en-US" altLang="zh-CN" sz="1400" dirty="0">
              <a:solidFill>
                <a:schemeClr val="tx1"/>
              </a:solidFill>
            </a:endParaRPr>
          </a:p>
          <a:p>
            <a:r>
              <a:rPr lang="zh-CN" altLang="en-US" sz="1400" dirty="0">
                <a:solidFill>
                  <a:schemeClr val="tx1"/>
                </a:solidFill>
              </a:rPr>
              <a:t>③ 会议定位是开发团队之间的交流，不是开发团队向</a:t>
            </a:r>
            <a:r>
              <a:rPr lang="en-US" altLang="zh-CN" sz="1400" dirty="0">
                <a:solidFill>
                  <a:schemeClr val="tx1"/>
                </a:solidFill>
              </a:rPr>
              <a:t>SM</a:t>
            </a:r>
            <a:r>
              <a:rPr lang="zh-CN" altLang="en-US" sz="1400" dirty="0">
                <a:solidFill>
                  <a:schemeClr val="tx1"/>
                </a:solidFill>
              </a:rPr>
              <a:t>和产品经理的</a:t>
            </a:r>
            <a:r>
              <a:rPr lang="zh-CN" altLang="en-US" sz="1400" dirty="0" smtClean="0">
                <a:solidFill>
                  <a:schemeClr val="tx1"/>
                </a:solidFill>
              </a:rPr>
              <a:t>汇报。</a:t>
            </a:r>
            <a:endParaRPr lang="en-US" altLang="zh-CN" sz="1400" dirty="0" smtClean="0">
              <a:solidFill>
                <a:schemeClr val="tx1"/>
              </a:solidFill>
            </a:endParaRPr>
          </a:p>
          <a:p>
            <a:r>
              <a:rPr lang="zh-CN" altLang="en-US" sz="1400" dirty="0" smtClean="0">
                <a:solidFill>
                  <a:schemeClr val="tx1"/>
                </a:solidFill>
              </a:rPr>
              <a:t>④ 会议同时</a:t>
            </a:r>
            <a:r>
              <a:rPr lang="zh-CN" altLang="en-US" sz="1400" dirty="0">
                <a:solidFill>
                  <a:schemeClr val="tx1"/>
                </a:solidFill>
              </a:rPr>
              <a:t>也是每个人对其他人的承诺。</a:t>
            </a:r>
          </a:p>
          <a:p>
            <a:r>
              <a:rPr lang="zh-CN" altLang="en-US" sz="1400" dirty="0" smtClean="0">
                <a:solidFill>
                  <a:schemeClr val="tx1"/>
                </a:solidFill>
              </a:rPr>
              <a:t>⑤ 会议</a:t>
            </a:r>
            <a:r>
              <a:rPr lang="zh-CN" altLang="en-US" sz="1400" dirty="0">
                <a:solidFill>
                  <a:schemeClr val="tx1"/>
                </a:solidFill>
              </a:rPr>
              <a:t>目的是发现问题，而不是</a:t>
            </a:r>
            <a:r>
              <a:rPr lang="zh-CN" altLang="en-US" sz="1400" dirty="0" smtClean="0">
                <a:solidFill>
                  <a:schemeClr val="tx1"/>
                </a:solidFill>
              </a:rPr>
              <a:t>解决问题，不要</a:t>
            </a:r>
            <a:r>
              <a:rPr lang="zh-CN" altLang="en-US" sz="1400" dirty="0">
                <a:solidFill>
                  <a:schemeClr val="tx1"/>
                </a:solidFill>
              </a:rPr>
              <a:t>在会议上讨论详细的方案讨论（包括技术方案、问题和风险的解决方案）</a:t>
            </a:r>
            <a:r>
              <a:rPr lang="zh-CN" altLang="en-US" sz="1400" dirty="0" smtClean="0">
                <a:solidFill>
                  <a:schemeClr val="tx1"/>
                </a:solidFill>
              </a:rPr>
              <a:t>。</a:t>
            </a:r>
            <a:endParaRPr lang="zh-CN" altLang="en-US" sz="1400" dirty="0">
              <a:solidFill>
                <a:schemeClr val="tx1"/>
              </a:solidFill>
            </a:endParaRPr>
          </a:p>
        </p:txBody>
      </p:sp>
      <p:sp>
        <p:nvSpPr>
          <p:cNvPr id="7" name="矩形 13"/>
          <p:cNvSpPr/>
          <p:nvPr/>
        </p:nvSpPr>
        <p:spPr>
          <a:xfrm>
            <a:off x="219592" y="995849"/>
            <a:ext cx="4473783" cy="10205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a:t>
            </a:r>
            <a:r>
              <a:rPr lang="zh-CN" altLang="en-US" sz="1400" dirty="0">
                <a:solidFill>
                  <a:schemeClr val="tx1"/>
                </a:solidFill>
              </a:rPr>
              <a:t>目的</a:t>
            </a:r>
            <a:r>
              <a:rPr lang="zh-CN" altLang="en-US" sz="1400" dirty="0" smtClean="0">
                <a:solidFill>
                  <a:schemeClr val="tx1"/>
                </a:solidFill>
              </a:rPr>
              <a:t>：</a:t>
            </a:r>
            <a:endParaRPr lang="zh-CN" altLang="en-US" sz="1400" dirty="0">
              <a:solidFill>
                <a:schemeClr val="tx1"/>
              </a:solidFill>
            </a:endParaRPr>
          </a:p>
          <a:p>
            <a:r>
              <a:rPr lang="zh-CN" altLang="en-US" sz="1400" dirty="0" smtClean="0">
                <a:solidFill>
                  <a:schemeClr val="tx1"/>
                </a:solidFill>
              </a:rPr>
              <a:t>① 检视工作状态。</a:t>
            </a:r>
            <a:endParaRPr lang="en-US" altLang="zh-CN" sz="1400" dirty="0" smtClean="0">
              <a:solidFill>
                <a:schemeClr val="tx1"/>
              </a:solidFill>
            </a:endParaRPr>
          </a:p>
          <a:p>
            <a:r>
              <a:rPr lang="zh-CN" altLang="en-US" sz="1400" dirty="0" smtClean="0">
                <a:solidFill>
                  <a:schemeClr val="tx1"/>
                </a:solidFill>
              </a:rPr>
              <a:t>② 规划工作安排。</a:t>
            </a:r>
            <a:endParaRPr lang="en-US" altLang="zh-CN" sz="1400" dirty="0" smtClean="0">
              <a:solidFill>
                <a:schemeClr val="tx1"/>
              </a:solidFill>
            </a:endParaRPr>
          </a:p>
          <a:p>
            <a:r>
              <a:rPr lang="zh-CN" altLang="en-US" sz="1400" dirty="0" smtClean="0">
                <a:solidFill>
                  <a:schemeClr val="tx1"/>
                </a:solidFill>
              </a:rPr>
              <a:t>③ 识别异常。（异常应放在会后解决）</a:t>
            </a:r>
            <a:endParaRPr lang="zh-CN" altLang="en-US" sz="1400" dirty="0">
              <a:solidFill>
                <a:schemeClr val="tx1"/>
              </a:solidFill>
            </a:endParaRPr>
          </a:p>
        </p:txBody>
      </p:sp>
      <p:sp>
        <p:nvSpPr>
          <p:cNvPr id="8" name="矩形 15"/>
          <p:cNvSpPr/>
          <p:nvPr/>
        </p:nvSpPr>
        <p:spPr>
          <a:xfrm>
            <a:off x="219592" y="2147978"/>
            <a:ext cx="4473784" cy="7920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参与人员：</a:t>
            </a:r>
            <a:endParaRPr lang="en-US" altLang="zh-CN" sz="1400" dirty="0">
              <a:solidFill>
                <a:schemeClr val="tx1"/>
              </a:solidFill>
            </a:endParaRPr>
          </a:p>
          <a:p>
            <a:r>
              <a:rPr lang="zh-CN" altLang="en-US" sz="1400" dirty="0" smtClean="0">
                <a:solidFill>
                  <a:schemeClr val="tx1"/>
                </a:solidFill>
              </a:rPr>
              <a:t>①  </a:t>
            </a:r>
            <a:r>
              <a:rPr lang="en-US" altLang="zh-CN" sz="1400" dirty="0" smtClean="0">
                <a:solidFill>
                  <a:schemeClr val="tx1"/>
                </a:solidFill>
              </a:rPr>
              <a:t>SM</a:t>
            </a:r>
            <a:endParaRPr lang="en-US" altLang="zh-CN" sz="1400" dirty="0">
              <a:solidFill>
                <a:schemeClr val="tx1"/>
              </a:solidFill>
            </a:endParaRPr>
          </a:p>
          <a:p>
            <a:r>
              <a:rPr lang="zh-CN" altLang="en-US" sz="1400" dirty="0" smtClean="0">
                <a:solidFill>
                  <a:schemeClr val="tx1"/>
                </a:solidFill>
              </a:rPr>
              <a:t>② 团队成员</a:t>
            </a:r>
            <a:endParaRPr lang="zh-CN" altLang="en-US" sz="1400" dirty="0">
              <a:solidFill>
                <a:schemeClr val="tx1"/>
              </a:solidFill>
            </a:endParaRPr>
          </a:p>
        </p:txBody>
      </p:sp>
      <p:sp>
        <p:nvSpPr>
          <p:cNvPr id="9" name="矩形 16"/>
          <p:cNvSpPr/>
          <p:nvPr/>
        </p:nvSpPr>
        <p:spPr>
          <a:xfrm>
            <a:off x="4943082" y="4064573"/>
            <a:ext cx="3992368" cy="26238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避免出现以下可能导致会议失效的事宜（指南）：</a:t>
            </a:r>
            <a:endParaRPr lang="en-US" altLang="zh-CN" sz="1400" dirty="0" smtClean="0">
              <a:solidFill>
                <a:schemeClr val="tx1"/>
              </a:solidFill>
            </a:endParaRPr>
          </a:p>
          <a:p>
            <a:r>
              <a:rPr lang="zh-CN" altLang="en-US" sz="1400" dirty="0" smtClean="0">
                <a:solidFill>
                  <a:schemeClr val="tx1"/>
                </a:solidFill>
              </a:rPr>
              <a:t>① 会议上闲聊、讨论细节、争论，导致时间过长。</a:t>
            </a:r>
            <a:endParaRPr lang="zh-CN" altLang="en-US" sz="1400" dirty="0">
              <a:solidFill>
                <a:schemeClr val="tx1"/>
              </a:solidFill>
            </a:endParaRPr>
          </a:p>
          <a:p>
            <a:r>
              <a:rPr lang="zh-CN" altLang="en-US" sz="1400" dirty="0" smtClean="0">
                <a:solidFill>
                  <a:schemeClr val="tx1"/>
                </a:solidFill>
              </a:rPr>
              <a:t>② 彼此</a:t>
            </a:r>
            <a:r>
              <a:rPr lang="zh-CN" altLang="en-US" sz="1400" dirty="0">
                <a:solidFill>
                  <a:schemeClr val="tx1"/>
                </a:solidFill>
              </a:rPr>
              <a:t>不关心其他人说</a:t>
            </a:r>
            <a:r>
              <a:rPr lang="zh-CN" altLang="en-US" sz="1400" dirty="0" smtClean="0">
                <a:solidFill>
                  <a:schemeClr val="tx1"/>
                </a:solidFill>
              </a:rPr>
              <a:t>什么。</a:t>
            </a:r>
            <a:endParaRPr lang="zh-CN" altLang="en-US" sz="1400" dirty="0">
              <a:solidFill>
                <a:schemeClr val="tx1"/>
              </a:solidFill>
            </a:endParaRPr>
          </a:p>
          <a:p>
            <a:r>
              <a:rPr lang="zh-CN" altLang="en-US" sz="1400" dirty="0" smtClean="0">
                <a:solidFill>
                  <a:schemeClr val="tx1"/>
                </a:solidFill>
              </a:rPr>
              <a:t>③ 用户故事或者任务颗粒度太</a:t>
            </a:r>
            <a:r>
              <a:rPr lang="zh-CN" altLang="en-US" sz="1400" dirty="0">
                <a:solidFill>
                  <a:schemeClr val="tx1"/>
                </a:solidFill>
              </a:rPr>
              <a:t>大</a:t>
            </a:r>
            <a:r>
              <a:rPr lang="zh-CN" altLang="en-US" sz="1400" dirty="0" smtClean="0">
                <a:solidFill>
                  <a:schemeClr val="tx1"/>
                </a:solidFill>
              </a:rPr>
              <a:t>，导致做不到每天都有进展。</a:t>
            </a:r>
            <a:endParaRPr lang="zh-CN" altLang="en-US" sz="1400" dirty="0">
              <a:solidFill>
                <a:schemeClr val="tx1"/>
              </a:solidFill>
            </a:endParaRPr>
          </a:p>
          <a:p>
            <a:r>
              <a:rPr lang="zh-CN" altLang="en-US" sz="1400" dirty="0">
                <a:solidFill>
                  <a:schemeClr val="tx1"/>
                </a:solidFill>
              </a:rPr>
              <a:t>④</a:t>
            </a:r>
            <a:r>
              <a:rPr lang="en-US" altLang="zh-CN" sz="1400" dirty="0" smtClean="0">
                <a:solidFill>
                  <a:schemeClr val="tx1"/>
                </a:solidFill>
              </a:rPr>
              <a:t> </a:t>
            </a:r>
            <a:r>
              <a:rPr lang="zh-CN" altLang="en-US" sz="1400" dirty="0" smtClean="0">
                <a:solidFill>
                  <a:schemeClr val="tx1"/>
                </a:solidFill>
              </a:rPr>
              <a:t>会前</a:t>
            </a:r>
            <a:r>
              <a:rPr lang="zh-CN" altLang="en-US" sz="1400" dirty="0">
                <a:solidFill>
                  <a:schemeClr val="tx1"/>
                </a:solidFill>
              </a:rPr>
              <a:t>没有做好</a:t>
            </a:r>
            <a:r>
              <a:rPr lang="zh-CN" altLang="en-US" sz="1400" dirty="0" smtClean="0">
                <a:solidFill>
                  <a:schemeClr val="tx1"/>
                </a:solidFill>
              </a:rPr>
              <a:t>准备。</a:t>
            </a:r>
            <a:endParaRPr lang="en-US" altLang="zh-CN" sz="1400" dirty="0" smtClean="0">
              <a:solidFill>
                <a:schemeClr val="tx1"/>
              </a:solidFill>
            </a:endParaRPr>
          </a:p>
          <a:p>
            <a:r>
              <a:rPr lang="zh-CN" altLang="en-US" sz="1400" dirty="0" smtClean="0">
                <a:solidFill>
                  <a:schemeClr val="tx1"/>
                </a:solidFill>
              </a:rPr>
              <a:t>⑤ 迟到。</a:t>
            </a:r>
            <a:endParaRPr lang="zh-CN" altLang="en-US" sz="1400" dirty="0">
              <a:solidFill>
                <a:schemeClr val="tx1"/>
              </a:solidFill>
            </a:endParaRPr>
          </a:p>
          <a:p>
            <a:endParaRPr lang="en-US" altLang="zh-CN" sz="1400" dirty="0" smtClean="0">
              <a:solidFill>
                <a:schemeClr val="tx1"/>
              </a:solidFill>
            </a:endParaRPr>
          </a:p>
        </p:txBody>
      </p:sp>
    </p:spTree>
    <p:extLst>
      <p:ext uri="{BB962C8B-B14F-4D97-AF65-F5344CB8AC3E}">
        <p14:creationId xmlns:p14="http://schemas.microsoft.com/office/powerpoint/2010/main" val="3087822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冲刺评审会议</a:t>
            </a:r>
            <a:endParaRPr lang="en-US" dirty="0"/>
          </a:p>
        </p:txBody>
      </p:sp>
      <p:sp>
        <p:nvSpPr>
          <p:cNvPr id="4" name="同心圆 5"/>
          <p:cNvSpPr/>
          <p:nvPr/>
        </p:nvSpPr>
        <p:spPr>
          <a:xfrm>
            <a:off x="5655448" y="2477921"/>
            <a:ext cx="2808312" cy="1908212"/>
          </a:xfrm>
          <a:prstGeom prst="donut">
            <a:avLst>
              <a:gd name="adj" fmla="val 1086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7"/>
          <p:cNvSpPr/>
          <p:nvPr/>
        </p:nvSpPr>
        <p:spPr>
          <a:xfrm>
            <a:off x="5096334" y="4493561"/>
            <a:ext cx="3828642" cy="2214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会议议程（参考）：</a:t>
            </a:r>
            <a:endParaRPr lang="en-US" altLang="zh-CN" sz="1400" dirty="0" smtClean="0">
              <a:solidFill>
                <a:schemeClr val="tx1"/>
              </a:solidFill>
            </a:endParaRPr>
          </a:p>
          <a:p>
            <a:r>
              <a:rPr lang="zh-CN" altLang="en-US" sz="1400" dirty="0" smtClean="0">
                <a:solidFill>
                  <a:schemeClr val="tx1"/>
                </a:solidFill>
              </a:rPr>
              <a:t>① </a:t>
            </a:r>
            <a:r>
              <a:rPr lang="zh-CN" altLang="en-US" sz="1400" b="1" dirty="0" smtClean="0">
                <a:solidFill>
                  <a:schemeClr val="tx1"/>
                </a:solidFill>
              </a:rPr>
              <a:t>总结</a:t>
            </a:r>
            <a:r>
              <a:rPr lang="zh-CN" altLang="en-US" sz="1400" dirty="0" smtClean="0">
                <a:solidFill>
                  <a:schemeClr val="tx1"/>
                </a:solidFill>
              </a:rPr>
              <a:t>：演示人员总结和概要说明本冲刺目标中，哪些完成了、哪些没有完成。</a:t>
            </a:r>
            <a:endParaRPr lang="en-US" altLang="zh-CN" sz="1400" dirty="0" smtClean="0">
              <a:solidFill>
                <a:schemeClr val="tx1"/>
              </a:solidFill>
            </a:endParaRPr>
          </a:p>
          <a:p>
            <a:r>
              <a:rPr lang="zh-CN" altLang="en-US" sz="1400" dirty="0" smtClean="0">
                <a:solidFill>
                  <a:schemeClr val="tx1"/>
                </a:solidFill>
              </a:rPr>
              <a:t>② </a:t>
            </a:r>
            <a:r>
              <a:rPr lang="zh-CN" altLang="en-US" sz="1400" b="1" dirty="0" smtClean="0">
                <a:solidFill>
                  <a:schemeClr val="tx1"/>
                </a:solidFill>
              </a:rPr>
              <a:t>演示：</a:t>
            </a:r>
            <a:r>
              <a:rPr lang="zh-CN" altLang="en-US" sz="1400" dirty="0">
                <a:solidFill>
                  <a:schemeClr val="tx1"/>
                </a:solidFill>
              </a:rPr>
              <a:t>演示人员</a:t>
            </a:r>
            <a:r>
              <a:rPr lang="zh-CN" altLang="en-US" sz="1400" dirty="0" smtClean="0">
                <a:solidFill>
                  <a:schemeClr val="tx1"/>
                </a:solidFill>
              </a:rPr>
              <a:t>按照用户故事的验收</a:t>
            </a:r>
            <a:r>
              <a:rPr lang="zh-CN" altLang="en-US" sz="1400" dirty="0">
                <a:solidFill>
                  <a:schemeClr val="tx1"/>
                </a:solidFill>
              </a:rPr>
              <a:t>标准</a:t>
            </a:r>
            <a:r>
              <a:rPr lang="zh-CN" altLang="en-US" sz="1400" dirty="0" smtClean="0">
                <a:solidFill>
                  <a:schemeClr val="tx1"/>
                </a:solidFill>
              </a:rPr>
              <a:t>，操作系统逐个完成用户故事的演示，产品经理验收。</a:t>
            </a:r>
            <a:endParaRPr lang="en-US" altLang="zh-CN" sz="1400" b="1" dirty="0" smtClean="0">
              <a:solidFill>
                <a:schemeClr val="tx1"/>
              </a:solidFill>
            </a:endParaRPr>
          </a:p>
          <a:p>
            <a:r>
              <a:rPr lang="zh-CN" altLang="en-US" sz="1400" dirty="0" smtClean="0">
                <a:solidFill>
                  <a:schemeClr val="tx1"/>
                </a:solidFill>
              </a:rPr>
              <a:t>③</a:t>
            </a:r>
            <a:r>
              <a:rPr lang="zh-CN" altLang="en-US" sz="1400" b="1" dirty="0" smtClean="0">
                <a:solidFill>
                  <a:schemeClr val="tx1"/>
                </a:solidFill>
              </a:rPr>
              <a:t> 讨论</a:t>
            </a:r>
            <a:r>
              <a:rPr lang="zh-CN" altLang="en-US" sz="1400" dirty="0" smtClean="0">
                <a:solidFill>
                  <a:schemeClr val="tx1"/>
                </a:solidFill>
              </a:rPr>
              <a:t>：演示过程中，所有与会人员可以就产品和方向发表意见，并进行讨论。</a:t>
            </a:r>
            <a:endParaRPr lang="en-US" altLang="zh-CN" sz="1400" dirty="0" smtClean="0">
              <a:solidFill>
                <a:schemeClr val="tx1"/>
              </a:solidFill>
            </a:endParaRPr>
          </a:p>
          <a:p>
            <a:r>
              <a:rPr lang="zh-CN" altLang="en-US" sz="1400" dirty="0" smtClean="0">
                <a:solidFill>
                  <a:schemeClr val="tx1"/>
                </a:solidFill>
              </a:rPr>
              <a:t>④ </a:t>
            </a:r>
            <a:r>
              <a:rPr lang="zh-CN" altLang="en-US" sz="1400" b="1" dirty="0" smtClean="0">
                <a:solidFill>
                  <a:schemeClr val="tx1"/>
                </a:solidFill>
              </a:rPr>
              <a:t>调整</a:t>
            </a:r>
            <a:r>
              <a:rPr lang="zh-CN" altLang="en-US" sz="1400" dirty="0" smtClean="0">
                <a:solidFill>
                  <a:schemeClr val="tx1"/>
                </a:solidFill>
              </a:rPr>
              <a:t>：</a:t>
            </a:r>
            <a:r>
              <a:rPr lang="zh-CN" altLang="en-US" sz="1400" b="1" dirty="0" smtClean="0">
                <a:solidFill>
                  <a:srgbClr val="FF0000"/>
                </a:solidFill>
              </a:rPr>
              <a:t>根据讨论意见，产品经理与团队讨论并记录是否调整产品列表、版本发布计划。</a:t>
            </a:r>
            <a:endParaRPr lang="en-US" altLang="zh-CN" sz="1400" b="1" dirty="0" smtClean="0">
              <a:solidFill>
                <a:srgbClr val="FF0000"/>
              </a:solidFill>
            </a:endParaRPr>
          </a:p>
        </p:txBody>
      </p:sp>
      <p:sp>
        <p:nvSpPr>
          <p:cNvPr id="6" name="矩形 26"/>
          <p:cNvSpPr/>
          <p:nvPr/>
        </p:nvSpPr>
        <p:spPr>
          <a:xfrm>
            <a:off x="222841" y="1059824"/>
            <a:ext cx="4493475" cy="7324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会议目的：</a:t>
            </a:r>
          </a:p>
          <a:p>
            <a:r>
              <a:rPr lang="zh-CN" altLang="en-US" sz="1400" dirty="0">
                <a:solidFill>
                  <a:schemeClr val="tx1"/>
                </a:solidFill>
              </a:rPr>
              <a:t>对产品本身进行检视和调整。</a:t>
            </a:r>
          </a:p>
          <a:p>
            <a:endParaRPr lang="zh-CN" altLang="en-US" sz="1400" dirty="0">
              <a:solidFill>
                <a:schemeClr val="tx1"/>
              </a:solidFill>
            </a:endParaRPr>
          </a:p>
        </p:txBody>
      </p:sp>
      <p:sp>
        <p:nvSpPr>
          <p:cNvPr id="7" name="矩形 35"/>
          <p:cNvSpPr/>
          <p:nvPr/>
        </p:nvSpPr>
        <p:spPr>
          <a:xfrm>
            <a:off x="222841" y="3083798"/>
            <a:ext cx="4493475"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会议时间盒：</a:t>
            </a:r>
            <a:endParaRPr lang="en-US" altLang="zh-CN" sz="1400" dirty="0">
              <a:solidFill>
                <a:schemeClr val="tx1"/>
              </a:solidFill>
            </a:endParaRPr>
          </a:p>
          <a:p>
            <a:r>
              <a:rPr lang="en-US" altLang="zh-CN" sz="1400" dirty="0" smtClean="0">
                <a:solidFill>
                  <a:schemeClr val="tx1"/>
                </a:solidFill>
              </a:rPr>
              <a:t>1</a:t>
            </a:r>
            <a:r>
              <a:rPr lang="zh-CN" altLang="en-US" sz="1400" dirty="0">
                <a:solidFill>
                  <a:schemeClr val="tx1"/>
                </a:solidFill>
              </a:rPr>
              <a:t>周</a:t>
            </a:r>
            <a:r>
              <a:rPr lang="zh-CN" altLang="en-US" sz="1400" dirty="0" smtClean="0">
                <a:solidFill>
                  <a:schemeClr val="tx1"/>
                </a:solidFill>
              </a:rPr>
              <a:t>的冲刺，</a:t>
            </a:r>
            <a:r>
              <a:rPr lang="en-US" altLang="zh-CN" sz="1400" dirty="0" smtClean="0">
                <a:solidFill>
                  <a:schemeClr val="tx1"/>
                </a:solidFill>
              </a:rPr>
              <a:t>1</a:t>
            </a:r>
            <a:r>
              <a:rPr lang="zh-CN" altLang="en-US" sz="1400" dirty="0" smtClean="0">
                <a:solidFill>
                  <a:schemeClr val="tx1"/>
                </a:solidFill>
              </a:rPr>
              <a:t>小时的冲刺评</a:t>
            </a:r>
            <a:r>
              <a:rPr lang="zh-CN" altLang="en-US" sz="1400" dirty="0">
                <a:solidFill>
                  <a:schemeClr val="tx1"/>
                </a:solidFill>
              </a:rPr>
              <a:t>审</a:t>
            </a:r>
            <a:r>
              <a:rPr lang="zh-CN" altLang="en-US" sz="1400" dirty="0" smtClean="0">
                <a:solidFill>
                  <a:schemeClr val="tx1"/>
                </a:solidFill>
              </a:rPr>
              <a:t>会议。</a:t>
            </a:r>
            <a:endParaRPr lang="zh-CN" altLang="en-US" sz="1400" dirty="0">
              <a:solidFill>
                <a:schemeClr val="tx1"/>
              </a:solidFill>
            </a:endParaRPr>
          </a:p>
        </p:txBody>
      </p:sp>
      <p:sp>
        <p:nvSpPr>
          <p:cNvPr id="8" name="矩形 13"/>
          <p:cNvSpPr/>
          <p:nvPr/>
        </p:nvSpPr>
        <p:spPr>
          <a:xfrm>
            <a:off x="222841" y="2034363"/>
            <a:ext cx="4493475"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参与人员：</a:t>
            </a:r>
            <a:endParaRPr lang="en-US" altLang="zh-CN" sz="1400" dirty="0">
              <a:solidFill>
                <a:schemeClr val="tx1"/>
              </a:solidFill>
            </a:endParaRPr>
          </a:p>
          <a:p>
            <a:r>
              <a:rPr lang="en-US" altLang="zh-CN" sz="1400" dirty="0">
                <a:solidFill>
                  <a:schemeClr val="tx1"/>
                </a:solidFill>
              </a:rPr>
              <a:t>A </a:t>
            </a:r>
            <a:r>
              <a:rPr lang="zh-CN" altLang="en-US" sz="1400" dirty="0">
                <a:solidFill>
                  <a:schemeClr val="tx1"/>
                </a:solidFill>
              </a:rPr>
              <a:t>产品经理，以及其他干系人（例如管理层、用户</a:t>
            </a:r>
            <a:r>
              <a:rPr lang="zh-CN" altLang="en-US" sz="1400" dirty="0" smtClean="0">
                <a:solidFill>
                  <a:schemeClr val="tx1"/>
                </a:solidFill>
              </a:rPr>
              <a:t>）</a:t>
            </a:r>
            <a:endParaRPr lang="en-US" altLang="zh-CN" sz="1400" dirty="0">
              <a:solidFill>
                <a:schemeClr val="tx1"/>
              </a:solidFill>
            </a:endParaRPr>
          </a:p>
          <a:p>
            <a:r>
              <a:rPr lang="en-US" altLang="zh-CN" sz="1400" dirty="0">
                <a:solidFill>
                  <a:schemeClr val="tx1"/>
                </a:solidFill>
              </a:rPr>
              <a:t>B  SM</a:t>
            </a:r>
            <a:r>
              <a:rPr lang="zh-CN" altLang="en-US" sz="1400" dirty="0">
                <a:solidFill>
                  <a:schemeClr val="tx1"/>
                </a:solidFill>
              </a:rPr>
              <a:t>、</a:t>
            </a:r>
            <a:r>
              <a:rPr lang="zh-CN" altLang="en-US" sz="1400" dirty="0" smtClean="0">
                <a:solidFill>
                  <a:schemeClr val="tx1"/>
                </a:solidFill>
              </a:rPr>
              <a:t>团队</a:t>
            </a:r>
            <a:endParaRPr lang="en-US" altLang="zh-CN" sz="1400" dirty="0">
              <a:solidFill>
                <a:schemeClr val="tx1"/>
              </a:solidFill>
            </a:endParaRPr>
          </a:p>
        </p:txBody>
      </p:sp>
      <p:sp>
        <p:nvSpPr>
          <p:cNvPr id="9" name="矩形 8"/>
          <p:cNvSpPr/>
          <p:nvPr/>
        </p:nvSpPr>
        <p:spPr>
          <a:xfrm>
            <a:off x="222422" y="5712091"/>
            <a:ext cx="4493893"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a:t>
            </a:r>
            <a:r>
              <a:rPr lang="zh-CN" altLang="en-US" sz="1400" dirty="0">
                <a:solidFill>
                  <a:schemeClr val="tx1"/>
                </a:solidFill>
              </a:rPr>
              <a:t>前的</a:t>
            </a:r>
            <a:r>
              <a:rPr lang="zh-CN" altLang="en-US" sz="1400" dirty="0" smtClean="0">
                <a:solidFill>
                  <a:schemeClr val="tx1"/>
                </a:solidFill>
              </a:rPr>
              <a:t>准备：</a:t>
            </a:r>
            <a:endParaRPr lang="en-US" altLang="zh-CN" sz="1400" dirty="0">
              <a:solidFill>
                <a:schemeClr val="tx1"/>
              </a:solidFill>
            </a:endParaRPr>
          </a:p>
          <a:p>
            <a:r>
              <a:rPr lang="zh-CN" altLang="en-US" sz="1400" dirty="0">
                <a:solidFill>
                  <a:schemeClr val="tx1"/>
                </a:solidFill>
              </a:rPr>
              <a:t>① 确定评审会议的分工：组织者、演示</a:t>
            </a:r>
            <a:r>
              <a:rPr lang="zh-CN" altLang="en-US" sz="1400" dirty="0" smtClean="0">
                <a:solidFill>
                  <a:schemeClr val="tx1"/>
                </a:solidFill>
              </a:rPr>
              <a:t>人员。</a:t>
            </a:r>
            <a:endParaRPr lang="en-US" altLang="zh-CN" sz="1400" dirty="0">
              <a:solidFill>
                <a:schemeClr val="tx1"/>
              </a:solidFill>
            </a:endParaRPr>
          </a:p>
          <a:p>
            <a:r>
              <a:rPr lang="zh-CN" altLang="en-US" sz="1400" dirty="0">
                <a:solidFill>
                  <a:schemeClr val="tx1"/>
                </a:solidFill>
              </a:rPr>
              <a:t>② 完成会前准备：会议通知、准备演示数据。</a:t>
            </a:r>
            <a:endParaRPr lang="en-US" altLang="zh-CN" sz="1400" dirty="0">
              <a:solidFill>
                <a:schemeClr val="tx1"/>
              </a:solidFill>
            </a:endParaRPr>
          </a:p>
        </p:txBody>
      </p:sp>
      <p:sp>
        <p:nvSpPr>
          <p:cNvPr id="10" name="矩形 9"/>
          <p:cNvSpPr/>
          <p:nvPr/>
        </p:nvSpPr>
        <p:spPr>
          <a:xfrm>
            <a:off x="222422" y="3810070"/>
            <a:ext cx="4493894" cy="7324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会议输入：</a:t>
            </a:r>
            <a:endParaRPr lang="en-US" altLang="zh-CN" sz="1400" dirty="0">
              <a:solidFill>
                <a:schemeClr val="tx1"/>
              </a:solidFill>
            </a:endParaRPr>
          </a:p>
          <a:p>
            <a:r>
              <a:rPr lang="en-US" altLang="zh-CN" sz="1400" dirty="0" smtClean="0">
                <a:solidFill>
                  <a:schemeClr val="tx1"/>
                </a:solidFill>
              </a:rPr>
              <a:t>A </a:t>
            </a:r>
            <a:r>
              <a:rPr lang="zh-CN" altLang="en-US" sz="1400" dirty="0" smtClean="0">
                <a:solidFill>
                  <a:schemeClr val="tx1"/>
                </a:solidFill>
              </a:rPr>
              <a:t>冲刺目标、冲刺</a:t>
            </a:r>
            <a:r>
              <a:rPr lang="en-US" altLang="zh-CN" sz="1400" dirty="0" smtClean="0">
                <a:solidFill>
                  <a:schemeClr val="tx1"/>
                </a:solidFill>
              </a:rPr>
              <a:t> </a:t>
            </a:r>
            <a:r>
              <a:rPr lang="zh-CN" altLang="en-US" sz="1400" dirty="0" smtClean="0">
                <a:solidFill>
                  <a:schemeClr val="tx1"/>
                </a:solidFill>
              </a:rPr>
              <a:t>产品列表</a:t>
            </a:r>
            <a:endParaRPr lang="en-US" altLang="zh-CN" sz="1400" dirty="0" smtClean="0">
              <a:solidFill>
                <a:schemeClr val="tx1"/>
              </a:solidFill>
            </a:endParaRPr>
          </a:p>
          <a:p>
            <a:r>
              <a:rPr lang="en-US" altLang="zh-CN" sz="1400" dirty="0" smtClean="0">
                <a:solidFill>
                  <a:schemeClr val="tx1"/>
                </a:solidFill>
              </a:rPr>
              <a:t>B </a:t>
            </a:r>
            <a:r>
              <a:rPr lang="zh-CN" altLang="en-US" sz="1400" dirty="0" smtClean="0">
                <a:solidFill>
                  <a:schemeClr val="tx1"/>
                </a:solidFill>
              </a:rPr>
              <a:t>潜在可交付产品增量</a:t>
            </a:r>
            <a:endParaRPr lang="zh-CN" altLang="en-US" sz="1400" dirty="0">
              <a:solidFill>
                <a:schemeClr val="tx1"/>
              </a:solidFill>
            </a:endParaRPr>
          </a:p>
        </p:txBody>
      </p:sp>
      <p:sp>
        <p:nvSpPr>
          <p:cNvPr id="11" name="矩形 10"/>
          <p:cNvSpPr/>
          <p:nvPr/>
        </p:nvSpPr>
        <p:spPr>
          <a:xfrm>
            <a:off x="222422" y="4763590"/>
            <a:ext cx="4493893" cy="7324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会议输出：</a:t>
            </a:r>
            <a:endParaRPr lang="en-US" altLang="zh-CN" sz="1400" dirty="0">
              <a:solidFill>
                <a:schemeClr val="tx1"/>
              </a:solidFill>
            </a:endParaRPr>
          </a:p>
          <a:p>
            <a:r>
              <a:rPr lang="en-US" altLang="zh-CN" sz="1400" dirty="0" smtClean="0">
                <a:solidFill>
                  <a:schemeClr val="tx1"/>
                </a:solidFill>
              </a:rPr>
              <a:t>A </a:t>
            </a:r>
            <a:r>
              <a:rPr lang="zh-CN" altLang="en-US" sz="1400" dirty="0" smtClean="0">
                <a:solidFill>
                  <a:schemeClr val="tx1"/>
                </a:solidFill>
              </a:rPr>
              <a:t>经过调整的产品产品列表</a:t>
            </a:r>
            <a:endParaRPr lang="en-US" altLang="zh-CN" sz="1400" dirty="0" smtClean="0">
              <a:solidFill>
                <a:schemeClr val="tx1"/>
              </a:solidFill>
            </a:endParaRPr>
          </a:p>
          <a:p>
            <a:r>
              <a:rPr lang="en-US" altLang="zh-CN" sz="1400" dirty="0" smtClean="0">
                <a:solidFill>
                  <a:schemeClr val="tx1"/>
                </a:solidFill>
              </a:rPr>
              <a:t>B </a:t>
            </a:r>
            <a:r>
              <a:rPr lang="zh-CN" altLang="en-US" sz="1400" dirty="0" smtClean="0">
                <a:solidFill>
                  <a:schemeClr val="tx1"/>
                </a:solidFill>
              </a:rPr>
              <a:t>更新后的版本计划</a:t>
            </a:r>
            <a:endParaRPr lang="zh-CN" altLang="en-US" sz="1400" dirty="0">
              <a:solidFill>
                <a:schemeClr val="tx1"/>
              </a:solidFill>
            </a:endParaRPr>
          </a:p>
        </p:txBody>
      </p:sp>
      <p:sp>
        <p:nvSpPr>
          <p:cNvPr id="12" name="矩形 2"/>
          <p:cNvSpPr/>
          <p:nvPr/>
        </p:nvSpPr>
        <p:spPr>
          <a:xfrm>
            <a:off x="6153545" y="1361797"/>
            <a:ext cx="1656184" cy="50405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总结</a:t>
            </a:r>
            <a:endParaRPr lang="zh-CN" altLang="en-US" dirty="0">
              <a:solidFill>
                <a:schemeClr val="tx1"/>
              </a:solidFill>
            </a:endParaRPr>
          </a:p>
        </p:txBody>
      </p:sp>
      <p:sp>
        <p:nvSpPr>
          <p:cNvPr id="13" name="矩形 12"/>
          <p:cNvSpPr/>
          <p:nvPr/>
        </p:nvSpPr>
        <p:spPr>
          <a:xfrm>
            <a:off x="6153545" y="2438761"/>
            <a:ext cx="1656184" cy="50405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演示</a:t>
            </a:r>
          </a:p>
        </p:txBody>
      </p:sp>
      <p:sp>
        <p:nvSpPr>
          <p:cNvPr id="14" name="矩形 14"/>
          <p:cNvSpPr/>
          <p:nvPr/>
        </p:nvSpPr>
        <p:spPr>
          <a:xfrm>
            <a:off x="7236296" y="3306014"/>
            <a:ext cx="1656184" cy="50405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讨论</a:t>
            </a:r>
          </a:p>
        </p:txBody>
      </p:sp>
      <p:sp>
        <p:nvSpPr>
          <p:cNvPr id="15" name="矩形 15"/>
          <p:cNvSpPr/>
          <p:nvPr/>
        </p:nvSpPr>
        <p:spPr>
          <a:xfrm>
            <a:off x="5063838" y="3306013"/>
            <a:ext cx="1656184" cy="50405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调整</a:t>
            </a:r>
          </a:p>
        </p:txBody>
      </p:sp>
      <p:sp>
        <p:nvSpPr>
          <p:cNvPr id="16" name="下箭头 3"/>
          <p:cNvSpPr/>
          <p:nvPr/>
        </p:nvSpPr>
        <p:spPr>
          <a:xfrm>
            <a:off x="6854307" y="1865853"/>
            <a:ext cx="254659" cy="564554"/>
          </a:xfrm>
          <a:prstGeom prst="down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372200" y="875158"/>
            <a:ext cx="1114408" cy="369332"/>
          </a:xfrm>
          <a:prstGeom prst="rect">
            <a:avLst/>
          </a:prstGeom>
          <a:noFill/>
        </p:spPr>
        <p:txBody>
          <a:bodyPr wrap="none" rtlCol="0">
            <a:spAutoFit/>
          </a:bodyPr>
          <a:lstStyle/>
          <a:p>
            <a:r>
              <a:rPr lang="zh-CN" altLang="en-US" b="1" dirty="0" smtClean="0"/>
              <a:t>会议议程</a:t>
            </a:r>
            <a:endParaRPr lang="zh-CN" altLang="en-US" b="1" dirty="0"/>
          </a:p>
        </p:txBody>
      </p:sp>
    </p:spTree>
    <p:extLst>
      <p:ext uri="{BB962C8B-B14F-4D97-AF65-F5344CB8AC3E}">
        <p14:creationId xmlns:p14="http://schemas.microsoft.com/office/powerpoint/2010/main" val="2507047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冲刺回</a:t>
            </a:r>
            <a:r>
              <a:rPr lang="zh-CN" altLang="en-US" dirty="0"/>
              <a:t>顾会议</a:t>
            </a:r>
            <a:endParaRPr lang="en-US" dirty="0"/>
          </a:p>
        </p:txBody>
      </p:sp>
      <p:sp>
        <p:nvSpPr>
          <p:cNvPr id="11" name="矩形 26"/>
          <p:cNvSpPr/>
          <p:nvPr/>
        </p:nvSpPr>
        <p:spPr>
          <a:xfrm>
            <a:off x="204509" y="1021233"/>
            <a:ext cx="4078697" cy="547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a:t>
            </a:r>
            <a:r>
              <a:rPr lang="zh-CN" altLang="en-US" sz="1400" dirty="0">
                <a:solidFill>
                  <a:schemeClr val="tx1"/>
                </a:solidFill>
              </a:rPr>
              <a:t>目的</a:t>
            </a:r>
            <a:r>
              <a:rPr lang="zh-CN" altLang="en-US" sz="1400" dirty="0" smtClean="0">
                <a:solidFill>
                  <a:schemeClr val="tx1"/>
                </a:solidFill>
              </a:rPr>
              <a:t>：</a:t>
            </a:r>
            <a:endParaRPr lang="zh-CN" altLang="en-US" sz="1400" dirty="0">
              <a:solidFill>
                <a:schemeClr val="tx1"/>
              </a:solidFill>
            </a:endParaRPr>
          </a:p>
          <a:p>
            <a:r>
              <a:rPr lang="zh-CN" altLang="en-US" sz="1400" dirty="0" smtClean="0">
                <a:solidFill>
                  <a:schemeClr val="tx1"/>
                </a:solidFill>
              </a:rPr>
              <a:t>  对冲刺开发过程和工作方式进行检视和调整。</a:t>
            </a:r>
            <a:endParaRPr lang="zh-CN" altLang="en-US" sz="1400" dirty="0">
              <a:solidFill>
                <a:schemeClr val="tx1"/>
              </a:solidFill>
            </a:endParaRPr>
          </a:p>
        </p:txBody>
      </p:sp>
      <p:sp>
        <p:nvSpPr>
          <p:cNvPr id="12" name="矩形 35"/>
          <p:cNvSpPr/>
          <p:nvPr/>
        </p:nvSpPr>
        <p:spPr>
          <a:xfrm>
            <a:off x="204508" y="2461393"/>
            <a:ext cx="4078697"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会议时间盒：</a:t>
            </a:r>
            <a:endParaRPr lang="en-US" altLang="zh-CN" sz="1400" dirty="0">
              <a:solidFill>
                <a:schemeClr val="tx1"/>
              </a:solidFill>
            </a:endParaRPr>
          </a:p>
          <a:p>
            <a:r>
              <a:rPr lang="en-US" altLang="zh-CN" sz="1400" dirty="0" smtClean="0">
                <a:solidFill>
                  <a:schemeClr val="tx1"/>
                </a:solidFill>
              </a:rPr>
              <a:t>1</a:t>
            </a:r>
            <a:r>
              <a:rPr lang="zh-CN" altLang="en-US" sz="1400" dirty="0">
                <a:solidFill>
                  <a:schemeClr val="tx1"/>
                </a:solidFill>
              </a:rPr>
              <a:t>周</a:t>
            </a:r>
            <a:r>
              <a:rPr lang="zh-CN" altLang="en-US" sz="1400" dirty="0" smtClean="0">
                <a:solidFill>
                  <a:schemeClr val="tx1"/>
                </a:solidFill>
              </a:rPr>
              <a:t>的冲刺，</a:t>
            </a:r>
            <a:r>
              <a:rPr lang="en-US" altLang="zh-CN" sz="1400" dirty="0" smtClean="0">
                <a:solidFill>
                  <a:schemeClr val="tx1"/>
                </a:solidFill>
              </a:rPr>
              <a:t>1</a:t>
            </a:r>
            <a:r>
              <a:rPr lang="zh-CN" altLang="en-US" sz="1400" dirty="0" smtClean="0">
                <a:solidFill>
                  <a:schemeClr val="tx1"/>
                </a:solidFill>
              </a:rPr>
              <a:t>小时的冲刺回</a:t>
            </a:r>
            <a:r>
              <a:rPr lang="zh-CN" altLang="en-US" sz="1400" dirty="0">
                <a:solidFill>
                  <a:schemeClr val="tx1"/>
                </a:solidFill>
              </a:rPr>
              <a:t>顾</a:t>
            </a:r>
            <a:r>
              <a:rPr lang="zh-CN" altLang="en-US" sz="1400" dirty="0" smtClean="0">
                <a:solidFill>
                  <a:schemeClr val="tx1"/>
                </a:solidFill>
              </a:rPr>
              <a:t>会议。</a:t>
            </a:r>
            <a:endParaRPr lang="zh-CN" altLang="en-US" sz="1400" dirty="0">
              <a:solidFill>
                <a:schemeClr val="tx1"/>
              </a:solidFill>
            </a:endParaRPr>
          </a:p>
        </p:txBody>
      </p:sp>
      <p:sp>
        <p:nvSpPr>
          <p:cNvPr id="13" name="矩形 13"/>
          <p:cNvSpPr/>
          <p:nvPr/>
        </p:nvSpPr>
        <p:spPr>
          <a:xfrm>
            <a:off x="207559" y="1741313"/>
            <a:ext cx="4078697"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参与人员：</a:t>
            </a:r>
            <a:endParaRPr lang="en-US" altLang="zh-CN" sz="1400" dirty="0">
              <a:solidFill>
                <a:schemeClr val="tx1"/>
              </a:solidFill>
            </a:endParaRPr>
          </a:p>
          <a:p>
            <a:r>
              <a:rPr lang="en-US" altLang="zh-CN" sz="1400" dirty="0" smtClean="0">
                <a:solidFill>
                  <a:schemeClr val="tx1"/>
                </a:solidFill>
              </a:rPr>
              <a:t> </a:t>
            </a:r>
            <a:r>
              <a:rPr lang="en-US" altLang="zh-CN" sz="1400" dirty="0">
                <a:solidFill>
                  <a:schemeClr val="tx1"/>
                </a:solidFill>
              </a:rPr>
              <a:t>SM</a:t>
            </a:r>
            <a:r>
              <a:rPr lang="zh-CN" altLang="en-US" sz="1400" dirty="0">
                <a:solidFill>
                  <a:schemeClr val="tx1"/>
                </a:solidFill>
              </a:rPr>
              <a:t>、</a:t>
            </a:r>
            <a:r>
              <a:rPr lang="zh-CN" altLang="en-US" sz="1400" dirty="0" smtClean="0">
                <a:solidFill>
                  <a:schemeClr val="tx1"/>
                </a:solidFill>
              </a:rPr>
              <a:t>团队</a:t>
            </a:r>
            <a:endParaRPr lang="en-US" altLang="zh-CN" sz="1400" dirty="0">
              <a:solidFill>
                <a:schemeClr val="tx1"/>
              </a:solidFill>
            </a:endParaRPr>
          </a:p>
        </p:txBody>
      </p:sp>
      <p:sp>
        <p:nvSpPr>
          <p:cNvPr id="14" name="矩形 9"/>
          <p:cNvSpPr/>
          <p:nvPr/>
        </p:nvSpPr>
        <p:spPr>
          <a:xfrm>
            <a:off x="204509" y="3109465"/>
            <a:ext cx="4079078"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会议输入：</a:t>
            </a:r>
            <a:endParaRPr lang="en-US" altLang="zh-CN" sz="1400" dirty="0">
              <a:solidFill>
                <a:schemeClr val="tx1"/>
              </a:solidFill>
            </a:endParaRPr>
          </a:p>
          <a:p>
            <a:r>
              <a:rPr lang="en-US" altLang="zh-CN" sz="1400" dirty="0" smtClean="0">
                <a:solidFill>
                  <a:schemeClr val="tx1"/>
                </a:solidFill>
              </a:rPr>
              <a:t>A </a:t>
            </a:r>
            <a:r>
              <a:rPr lang="zh-CN" altLang="en-US" sz="1400" dirty="0" smtClean="0">
                <a:solidFill>
                  <a:schemeClr val="tx1"/>
                </a:solidFill>
              </a:rPr>
              <a:t>冲刺评审结果</a:t>
            </a:r>
            <a:endParaRPr lang="en-US" altLang="zh-CN" sz="1400" dirty="0" smtClean="0">
              <a:solidFill>
                <a:schemeClr val="tx1"/>
              </a:solidFill>
            </a:endParaRPr>
          </a:p>
          <a:p>
            <a:r>
              <a:rPr lang="en-US" altLang="zh-CN" sz="1400" dirty="0" smtClean="0">
                <a:solidFill>
                  <a:schemeClr val="tx1"/>
                </a:solidFill>
              </a:rPr>
              <a:t>B </a:t>
            </a:r>
            <a:r>
              <a:rPr lang="zh-CN" altLang="en-US" sz="1400" dirty="0" smtClean="0">
                <a:solidFill>
                  <a:schemeClr val="tx1"/>
                </a:solidFill>
              </a:rPr>
              <a:t>冲刺工作成果</a:t>
            </a:r>
            <a:endParaRPr lang="en-US" altLang="zh-CN" sz="1400" dirty="0" smtClean="0">
              <a:solidFill>
                <a:schemeClr val="tx1"/>
              </a:solidFill>
            </a:endParaRPr>
          </a:p>
          <a:p>
            <a:r>
              <a:rPr lang="en-US" altLang="zh-CN" sz="1400" dirty="0" smtClean="0">
                <a:solidFill>
                  <a:schemeClr val="tx1"/>
                </a:solidFill>
              </a:rPr>
              <a:t>C </a:t>
            </a:r>
            <a:r>
              <a:rPr lang="zh-CN" altLang="en-US" sz="1400" dirty="0">
                <a:solidFill>
                  <a:schemeClr val="tx1"/>
                </a:solidFill>
              </a:rPr>
              <a:t> </a:t>
            </a:r>
            <a:r>
              <a:rPr lang="zh-CN" altLang="en-US" sz="1400" dirty="0" smtClean="0">
                <a:solidFill>
                  <a:schemeClr val="tx1"/>
                </a:solidFill>
              </a:rPr>
              <a:t>团队碰到的问题、障碍</a:t>
            </a:r>
            <a:endParaRPr lang="en-US" altLang="zh-CN" sz="1400" dirty="0" smtClean="0">
              <a:solidFill>
                <a:schemeClr val="tx1"/>
              </a:solidFill>
            </a:endParaRPr>
          </a:p>
          <a:p>
            <a:r>
              <a:rPr lang="en-US" altLang="zh-CN" sz="1400" dirty="0" smtClean="0">
                <a:solidFill>
                  <a:schemeClr val="tx1"/>
                </a:solidFill>
              </a:rPr>
              <a:t>D </a:t>
            </a:r>
            <a:r>
              <a:rPr lang="zh-CN" altLang="en-US" sz="1400" dirty="0" smtClean="0">
                <a:solidFill>
                  <a:schemeClr val="tx1"/>
                </a:solidFill>
              </a:rPr>
              <a:t>团队关于当前冲刺的想法</a:t>
            </a:r>
            <a:endParaRPr lang="zh-CN" altLang="en-US" sz="1400" dirty="0">
              <a:solidFill>
                <a:schemeClr val="tx1"/>
              </a:solidFill>
            </a:endParaRPr>
          </a:p>
        </p:txBody>
      </p:sp>
      <p:sp>
        <p:nvSpPr>
          <p:cNvPr id="15" name="矩形 7"/>
          <p:cNvSpPr/>
          <p:nvPr/>
        </p:nvSpPr>
        <p:spPr>
          <a:xfrm>
            <a:off x="221648" y="4405609"/>
            <a:ext cx="4079078" cy="13855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会议输出：</a:t>
            </a:r>
            <a:endParaRPr lang="en-US" altLang="zh-CN" sz="1400" dirty="0" smtClean="0">
              <a:solidFill>
                <a:schemeClr val="tx1"/>
              </a:solidFill>
            </a:endParaRPr>
          </a:p>
          <a:p>
            <a:r>
              <a:rPr lang="en-US" altLang="zh-CN" sz="1400" dirty="0" smtClean="0">
                <a:solidFill>
                  <a:schemeClr val="tx1"/>
                </a:solidFill>
              </a:rPr>
              <a:t>1 </a:t>
            </a:r>
            <a:r>
              <a:rPr lang="zh-CN" altLang="en-US" sz="1400" dirty="0" smtClean="0">
                <a:solidFill>
                  <a:schemeClr val="tx1"/>
                </a:solidFill>
              </a:rPr>
              <a:t>要执行的改进项</a:t>
            </a:r>
            <a:endParaRPr lang="en-US" altLang="zh-CN" sz="1400" dirty="0">
              <a:solidFill>
                <a:schemeClr val="tx1"/>
              </a:solidFill>
            </a:endParaRPr>
          </a:p>
          <a:p>
            <a:r>
              <a:rPr lang="en-US" altLang="zh-CN" sz="1400" dirty="0" smtClean="0">
                <a:solidFill>
                  <a:schemeClr val="tx1"/>
                </a:solidFill>
              </a:rPr>
              <a:t>A </a:t>
            </a:r>
            <a:r>
              <a:rPr lang="zh-CN" altLang="en-US" sz="1400" dirty="0" smtClean="0">
                <a:solidFill>
                  <a:schemeClr val="tx1"/>
                </a:solidFill>
              </a:rPr>
              <a:t>要保持的做法（好的做法）</a:t>
            </a:r>
            <a:endParaRPr lang="en-US" altLang="zh-CN" sz="1400" dirty="0" smtClean="0">
              <a:solidFill>
                <a:schemeClr val="tx1"/>
              </a:solidFill>
            </a:endParaRPr>
          </a:p>
          <a:p>
            <a:r>
              <a:rPr lang="en-US" altLang="zh-CN" sz="1400" dirty="0" smtClean="0">
                <a:solidFill>
                  <a:schemeClr val="tx1"/>
                </a:solidFill>
              </a:rPr>
              <a:t>B </a:t>
            </a:r>
            <a:r>
              <a:rPr lang="zh-CN" altLang="en-US" sz="1400" dirty="0" smtClean="0">
                <a:solidFill>
                  <a:schemeClr val="tx1"/>
                </a:solidFill>
              </a:rPr>
              <a:t>要停止的做法（错误的做法）</a:t>
            </a:r>
            <a:endParaRPr lang="en-US" altLang="zh-CN" sz="1400" dirty="0" smtClean="0">
              <a:solidFill>
                <a:schemeClr val="tx1"/>
              </a:solidFill>
            </a:endParaRPr>
          </a:p>
          <a:p>
            <a:r>
              <a:rPr lang="en-US" altLang="zh-CN" sz="1400" dirty="0" smtClean="0">
                <a:solidFill>
                  <a:schemeClr val="tx1"/>
                </a:solidFill>
              </a:rPr>
              <a:t>C </a:t>
            </a:r>
            <a:r>
              <a:rPr lang="zh-CN" altLang="en-US" sz="1400" dirty="0" smtClean="0">
                <a:solidFill>
                  <a:schemeClr val="tx1"/>
                </a:solidFill>
              </a:rPr>
              <a:t>要开始的做法（改进的做法）</a:t>
            </a:r>
            <a:endParaRPr lang="en-US" altLang="zh-CN" sz="1400" dirty="0" smtClean="0">
              <a:solidFill>
                <a:schemeClr val="tx1"/>
              </a:solidFill>
            </a:endParaRPr>
          </a:p>
          <a:p>
            <a:r>
              <a:rPr lang="en-US" altLang="zh-CN" sz="1400" dirty="0" smtClean="0">
                <a:solidFill>
                  <a:schemeClr val="tx1"/>
                </a:solidFill>
              </a:rPr>
              <a:t>2 </a:t>
            </a:r>
            <a:r>
              <a:rPr lang="zh-CN" altLang="en-US" sz="1400" dirty="0" smtClean="0">
                <a:solidFill>
                  <a:schemeClr val="tx1"/>
                </a:solidFill>
              </a:rPr>
              <a:t>下个冲刺的改进计划。</a:t>
            </a:r>
            <a:endParaRPr lang="zh-CN" altLang="en-US" sz="1400" dirty="0">
              <a:solidFill>
                <a:schemeClr val="tx1"/>
              </a:solidFill>
            </a:endParaRPr>
          </a:p>
        </p:txBody>
      </p:sp>
      <p:sp>
        <p:nvSpPr>
          <p:cNvPr id="16" name="矩形 8"/>
          <p:cNvSpPr/>
          <p:nvPr/>
        </p:nvSpPr>
        <p:spPr>
          <a:xfrm>
            <a:off x="4554583" y="966641"/>
            <a:ext cx="4438622" cy="58326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b="1" dirty="0" smtClean="0">
                <a:solidFill>
                  <a:schemeClr val="tx1"/>
                </a:solidFill>
              </a:rPr>
              <a:t>冲刺回顾会议的议程（参考）</a:t>
            </a:r>
            <a:endParaRPr lang="en-US" altLang="zh-CN" sz="1400" b="1" dirty="0" smtClean="0">
              <a:solidFill>
                <a:schemeClr val="tx1"/>
              </a:solidFill>
            </a:endParaRPr>
          </a:p>
          <a:p>
            <a:pPr algn="ctr"/>
            <a:endParaRPr lang="en-US" altLang="zh-CN" sz="1400" dirty="0" smtClean="0">
              <a:solidFill>
                <a:schemeClr val="tx1"/>
              </a:solidFill>
            </a:endParaRPr>
          </a:p>
          <a:p>
            <a:r>
              <a:rPr lang="en-US" altLang="zh-CN" sz="1400" dirty="0" smtClean="0">
                <a:solidFill>
                  <a:schemeClr val="tx1"/>
                </a:solidFill>
              </a:rPr>
              <a:t>1 </a:t>
            </a:r>
            <a:r>
              <a:rPr lang="zh-CN" altLang="en-US" sz="1400" b="1" dirty="0" smtClean="0">
                <a:solidFill>
                  <a:schemeClr val="tx1"/>
                </a:solidFill>
              </a:rPr>
              <a:t>热场（</a:t>
            </a:r>
            <a:r>
              <a:rPr lang="zh-CN" altLang="en-US" sz="1400" dirty="0" smtClean="0">
                <a:solidFill>
                  <a:schemeClr val="tx1"/>
                </a:solidFill>
              </a:rPr>
              <a:t>必须，每人</a:t>
            </a:r>
            <a:r>
              <a:rPr lang="en-US" altLang="zh-CN" sz="1400" dirty="0" smtClean="0">
                <a:solidFill>
                  <a:schemeClr val="tx1"/>
                </a:solidFill>
              </a:rPr>
              <a:t>1</a:t>
            </a:r>
            <a:r>
              <a:rPr lang="zh-CN" altLang="en-US" sz="1400" dirty="0" smtClean="0">
                <a:solidFill>
                  <a:schemeClr val="tx1"/>
                </a:solidFill>
              </a:rPr>
              <a:t>分钟</a:t>
            </a:r>
            <a:r>
              <a:rPr lang="zh-CN" altLang="en-US" sz="1400" b="1" dirty="0" smtClean="0">
                <a:solidFill>
                  <a:schemeClr val="tx1"/>
                </a:solidFill>
              </a:rPr>
              <a:t>）目的是营造一个轻松的氛围。</a:t>
            </a:r>
            <a:r>
              <a:rPr lang="en-US" altLang="zh-CN" sz="1400" dirty="0" smtClean="0">
                <a:solidFill>
                  <a:schemeClr val="tx1"/>
                </a:solidFill>
              </a:rPr>
              <a:t>   </a:t>
            </a:r>
            <a:r>
              <a:rPr lang="zh-CN" altLang="en-US" sz="1400" dirty="0" smtClean="0">
                <a:solidFill>
                  <a:schemeClr val="tx1"/>
                </a:solidFill>
              </a:rPr>
              <a:t>所有人发言（可以从以下视角发言）：</a:t>
            </a:r>
            <a:endParaRPr lang="en-US" altLang="zh-CN" sz="1400" dirty="0" smtClean="0">
              <a:solidFill>
                <a:schemeClr val="tx1"/>
              </a:solidFill>
            </a:endParaRPr>
          </a:p>
          <a:p>
            <a:r>
              <a:rPr lang="en-US" altLang="zh-CN" sz="1400" dirty="0" smtClean="0">
                <a:solidFill>
                  <a:schemeClr val="tx1"/>
                </a:solidFill>
              </a:rPr>
              <a:t>    A </a:t>
            </a:r>
            <a:r>
              <a:rPr lang="zh-CN" altLang="en-US" sz="1400" dirty="0" smtClean="0">
                <a:solidFill>
                  <a:schemeClr val="tx1"/>
                </a:solidFill>
              </a:rPr>
              <a:t>感谢其他人对自己的帮助，感谢有突出贡献的人。</a:t>
            </a:r>
            <a:endParaRPr lang="en-US" altLang="zh-CN" sz="1400" dirty="0" smtClean="0">
              <a:solidFill>
                <a:schemeClr val="tx1"/>
              </a:solidFill>
            </a:endParaRPr>
          </a:p>
          <a:p>
            <a:r>
              <a:rPr lang="en-US" altLang="zh-CN" sz="1400" dirty="0">
                <a:solidFill>
                  <a:schemeClr val="tx1"/>
                </a:solidFill>
              </a:rPr>
              <a:t> </a:t>
            </a:r>
            <a:r>
              <a:rPr lang="en-US" altLang="zh-CN" sz="1400" dirty="0" smtClean="0">
                <a:solidFill>
                  <a:schemeClr val="tx1"/>
                </a:solidFill>
              </a:rPr>
              <a:t>   B </a:t>
            </a:r>
            <a:r>
              <a:rPr lang="zh-CN" altLang="en-US" sz="1400" dirty="0" smtClean="0">
                <a:solidFill>
                  <a:schemeClr val="tx1"/>
                </a:solidFill>
              </a:rPr>
              <a:t>在冲刺发</a:t>
            </a:r>
            <a:r>
              <a:rPr lang="zh-CN" altLang="en-US" sz="1400" dirty="0">
                <a:solidFill>
                  <a:schemeClr val="tx1"/>
                </a:solidFill>
              </a:rPr>
              <a:t>生了什么事情，作为回顾的</a:t>
            </a:r>
            <a:r>
              <a:rPr lang="zh-CN" altLang="en-US" sz="1400" dirty="0" smtClean="0">
                <a:solidFill>
                  <a:schemeClr val="tx1"/>
                </a:solidFill>
              </a:rPr>
              <a:t>重点。</a:t>
            </a:r>
            <a:endParaRPr lang="en-US" altLang="zh-CN" sz="1400" dirty="0" smtClean="0">
              <a:solidFill>
                <a:schemeClr val="tx1"/>
              </a:solidFill>
            </a:endParaRPr>
          </a:p>
          <a:p>
            <a:r>
              <a:rPr lang="en-US" altLang="zh-CN" sz="1400" b="1" dirty="0" smtClean="0">
                <a:solidFill>
                  <a:schemeClr val="tx1"/>
                </a:solidFill>
              </a:rPr>
              <a:t>2 </a:t>
            </a:r>
            <a:r>
              <a:rPr lang="zh-CN" altLang="en-US" sz="1400" b="1" dirty="0" smtClean="0">
                <a:solidFill>
                  <a:schemeClr val="tx1"/>
                </a:solidFill>
              </a:rPr>
              <a:t>建立共同的背景</a:t>
            </a:r>
            <a:endParaRPr lang="en-US" altLang="zh-CN" sz="1400" b="1" dirty="0" smtClean="0">
              <a:solidFill>
                <a:schemeClr val="tx1"/>
              </a:solidFill>
            </a:endParaRPr>
          </a:p>
          <a:p>
            <a:r>
              <a:rPr lang="zh-CN" altLang="en-US" sz="1400" dirty="0" smtClean="0">
                <a:solidFill>
                  <a:schemeClr val="tx1"/>
                </a:solidFill>
              </a:rPr>
              <a:t>   回顾冲刺的目标达成情况：</a:t>
            </a:r>
            <a:endParaRPr lang="en-US" altLang="zh-CN" sz="1400" dirty="0" smtClean="0">
              <a:solidFill>
                <a:schemeClr val="tx1"/>
              </a:solidFill>
            </a:endParaRPr>
          </a:p>
          <a:p>
            <a:r>
              <a:rPr lang="en-US" altLang="zh-CN" sz="1400" dirty="0">
                <a:solidFill>
                  <a:schemeClr val="tx1"/>
                </a:solidFill>
              </a:rPr>
              <a:t> </a:t>
            </a:r>
            <a:r>
              <a:rPr lang="en-US" altLang="zh-CN" sz="1400" dirty="0" smtClean="0">
                <a:solidFill>
                  <a:schemeClr val="tx1"/>
                </a:solidFill>
              </a:rPr>
              <a:t>  A </a:t>
            </a:r>
            <a:r>
              <a:rPr lang="zh-CN" altLang="en-US" sz="1400" dirty="0" smtClean="0">
                <a:solidFill>
                  <a:schemeClr val="tx1"/>
                </a:solidFill>
              </a:rPr>
              <a:t>度量分析：团队交付效率、交付缺陷数、目标达成率</a:t>
            </a:r>
            <a:endParaRPr lang="en-US" altLang="zh-CN" sz="1400" dirty="0" smtClean="0">
              <a:solidFill>
                <a:schemeClr val="tx1"/>
              </a:solidFill>
            </a:endParaRPr>
          </a:p>
          <a:p>
            <a:r>
              <a:rPr lang="en-US" altLang="zh-CN" sz="1400" dirty="0" smtClean="0">
                <a:solidFill>
                  <a:schemeClr val="tx1"/>
                </a:solidFill>
              </a:rPr>
              <a:t>   B </a:t>
            </a:r>
            <a:r>
              <a:rPr lang="zh-CN" altLang="en-US" sz="1400" dirty="0" smtClean="0">
                <a:solidFill>
                  <a:schemeClr val="tx1"/>
                </a:solidFill>
              </a:rPr>
              <a:t>上一个冲刺的改进项达成情况</a:t>
            </a:r>
            <a:endParaRPr lang="en-US" altLang="zh-CN" sz="1400" dirty="0" smtClean="0">
              <a:solidFill>
                <a:schemeClr val="tx1"/>
              </a:solidFill>
            </a:endParaRPr>
          </a:p>
          <a:p>
            <a:r>
              <a:rPr lang="en-US" altLang="zh-CN" sz="1400" b="1" dirty="0">
                <a:solidFill>
                  <a:schemeClr val="tx1"/>
                </a:solidFill>
              </a:rPr>
              <a:t>3</a:t>
            </a:r>
            <a:r>
              <a:rPr lang="en-US" altLang="zh-CN" sz="1400" b="1" dirty="0" smtClean="0">
                <a:solidFill>
                  <a:schemeClr val="tx1"/>
                </a:solidFill>
              </a:rPr>
              <a:t> </a:t>
            </a:r>
            <a:r>
              <a:rPr lang="zh-CN" altLang="en-US" sz="1400" b="1" dirty="0" smtClean="0">
                <a:solidFill>
                  <a:schemeClr val="tx1"/>
                </a:solidFill>
              </a:rPr>
              <a:t>收集数据</a:t>
            </a:r>
            <a:r>
              <a:rPr lang="zh-CN" altLang="en-US" sz="1400" dirty="0" smtClean="0">
                <a:solidFill>
                  <a:schemeClr val="tx1"/>
                </a:solidFill>
              </a:rPr>
              <a:t>（必须，</a:t>
            </a:r>
            <a:r>
              <a:rPr lang="en-US" altLang="zh-CN" sz="1400" dirty="0" smtClean="0">
                <a:solidFill>
                  <a:schemeClr val="tx1"/>
                </a:solidFill>
              </a:rPr>
              <a:t>5</a:t>
            </a:r>
            <a:r>
              <a:rPr lang="zh-CN" altLang="en-US" sz="1400" dirty="0" smtClean="0">
                <a:solidFill>
                  <a:schemeClr val="tx1"/>
                </a:solidFill>
              </a:rPr>
              <a:t>分钟）</a:t>
            </a:r>
            <a:endParaRPr lang="en-US" altLang="zh-CN" sz="1400" dirty="0" smtClean="0">
              <a:solidFill>
                <a:schemeClr val="tx1"/>
              </a:solidFill>
            </a:endParaRPr>
          </a:p>
          <a:p>
            <a:r>
              <a:rPr lang="en-US" altLang="zh-CN" sz="1400" dirty="0" smtClean="0">
                <a:solidFill>
                  <a:schemeClr val="tx1"/>
                </a:solidFill>
              </a:rPr>
              <a:t>    </a:t>
            </a:r>
            <a:r>
              <a:rPr lang="zh-CN" altLang="en-US" sz="1400" dirty="0" smtClean="0">
                <a:solidFill>
                  <a:schemeClr val="tx1"/>
                </a:solidFill>
              </a:rPr>
              <a:t>每个人三张卡片，写上以下内容并贴到墙上：</a:t>
            </a:r>
            <a:endParaRPr lang="en-US" altLang="zh-CN" sz="1400" dirty="0" smtClean="0">
              <a:solidFill>
                <a:schemeClr val="tx1"/>
              </a:solidFill>
            </a:endParaRPr>
          </a:p>
          <a:p>
            <a:r>
              <a:rPr lang="en-US" altLang="zh-CN" sz="1400" dirty="0">
                <a:solidFill>
                  <a:schemeClr val="tx1"/>
                </a:solidFill>
              </a:rPr>
              <a:t> </a:t>
            </a:r>
            <a:r>
              <a:rPr lang="en-US" altLang="zh-CN" sz="1400" dirty="0" smtClean="0">
                <a:solidFill>
                  <a:schemeClr val="tx1"/>
                </a:solidFill>
              </a:rPr>
              <a:t>   </a:t>
            </a:r>
            <a:r>
              <a:rPr lang="en-US" altLang="zh-CN" sz="1400" dirty="0">
                <a:solidFill>
                  <a:schemeClr val="tx1"/>
                </a:solidFill>
              </a:rPr>
              <a:t>A </a:t>
            </a:r>
            <a:r>
              <a:rPr lang="zh-CN" altLang="en-US" sz="1400" dirty="0">
                <a:solidFill>
                  <a:schemeClr val="tx1"/>
                </a:solidFill>
              </a:rPr>
              <a:t>要保持的做法（好的做法）</a:t>
            </a:r>
            <a:endParaRPr lang="en-US" altLang="zh-CN" sz="1400" dirty="0">
              <a:solidFill>
                <a:schemeClr val="tx1"/>
              </a:solidFill>
            </a:endParaRPr>
          </a:p>
          <a:p>
            <a:r>
              <a:rPr lang="en-US" altLang="zh-CN" sz="1400" dirty="0" smtClean="0">
                <a:solidFill>
                  <a:schemeClr val="tx1"/>
                </a:solidFill>
              </a:rPr>
              <a:t>    B </a:t>
            </a:r>
            <a:r>
              <a:rPr lang="zh-CN" altLang="en-US" sz="1400" dirty="0">
                <a:solidFill>
                  <a:schemeClr val="tx1"/>
                </a:solidFill>
              </a:rPr>
              <a:t>要停止的做法（错误的做法）</a:t>
            </a:r>
            <a:endParaRPr lang="en-US" altLang="zh-CN" sz="1400" dirty="0">
              <a:solidFill>
                <a:schemeClr val="tx1"/>
              </a:solidFill>
            </a:endParaRPr>
          </a:p>
          <a:p>
            <a:r>
              <a:rPr lang="en-US" altLang="zh-CN" sz="1400" dirty="0" smtClean="0">
                <a:solidFill>
                  <a:schemeClr val="tx1"/>
                </a:solidFill>
              </a:rPr>
              <a:t>    C </a:t>
            </a:r>
            <a:r>
              <a:rPr lang="zh-CN" altLang="en-US" sz="1400" dirty="0">
                <a:solidFill>
                  <a:schemeClr val="tx1"/>
                </a:solidFill>
              </a:rPr>
              <a:t>要开始的做法（改进的做法</a:t>
            </a:r>
            <a:r>
              <a:rPr lang="zh-CN" altLang="en-US" sz="1400" dirty="0" smtClean="0">
                <a:solidFill>
                  <a:schemeClr val="tx1"/>
                </a:solidFill>
              </a:rPr>
              <a:t>）</a:t>
            </a:r>
            <a:endParaRPr lang="en-US" altLang="zh-CN" sz="1400" dirty="0" smtClean="0">
              <a:solidFill>
                <a:schemeClr val="tx1"/>
              </a:solidFill>
            </a:endParaRPr>
          </a:p>
          <a:p>
            <a:r>
              <a:rPr lang="en-US" altLang="zh-CN" sz="1400" dirty="0" smtClean="0">
                <a:solidFill>
                  <a:schemeClr val="tx1"/>
                </a:solidFill>
              </a:rPr>
              <a:t>    </a:t>
            </a:r>
            <a:r>
              <a:rPr lang="zh-CN" altLang="en-US" sz="1400" dirty="0" smtClean="0">
                <a:solidFill>
                  <a:schemeClr val="tx1"/>
                </a:solidFill>
              </a:rPr>
              <a:t>注意：要着眼于具体的流程和工作方式的改进。</a:t>
            </a:r>
            <a:endParaRPr lang="en-US" altLang="zh-CN" sz="1400" dirty="0" smtClean="0">
              <a:solidFill>
                <a:schemeClr val="tx1"/>
              </a:solidFill>
            </a:endParaRPr>
          </a:p>
          <a:p>
            <a:r>
              <a:rPr lang="en-US" altLang="zh-CN" sz="1400" b="1" dirty="0" smtClean="0">
                <a:solidFill>
                  <a:schemeClr val="tx1"/>
                </a:solidFill>
              </a:rPr>
              <a:t>4 </a:t>
            </a:r>
            <a:r>
              <a:rPr lang="zh-CN" altLang="en-US" sz="1400" b="1" dirty="0" smtClean="0">
                <a:solidFill>
                  <a:schemeClr val="tx1"/>
                </a:solidFill>
              </a:rPr>
              <a:t>讨论改进措施</a:t>
            </a:r>
            <a:r>
              <a:rPr lang="zh-CN" altLang="en-US" sz="1400" dirty="0">
                <a:solidFill>
                  <a:schemeClr val="tx1"/>
                </a:solidFill>
              </a:rPr>
              <a:t>（必须</a:t>
            </a:r>
            <a:r>
              <a:rPr lang="zh-CN" altLang="en-US" sz="1400" dirty="0" smtClean="0">
                <a:solidFill>
                  <a:schemeClr val="tx1"/>
                </a:solidFill>
              </a:rPr>
              <a:t>，</a:t>
            </a:r>
            <a:r>
              <a:rPr lang="en-US" altLang="zh-CN" sz="1400" dirty="0" smtClean="0">
                <a:solidFill>
                  <a:schemeClr val="tx1"/>
                </a:solidFill>
              </a:rPr>
              <a:t>30</a:t>
            </a:r>
            <a:r>
              <a:rPr lang="zh-CN" altLang="en-US" sz="1400" dirty="0" smtClean="0">
                <a:solidFill>
                  <a:schemeClr val="tx1"/>
                </a:solidFill>
              </a:rPr>
              <a:t>分钟）</a:t>
            </a:r>
            <a:endParaRPr lang="en-US" altLang="zh-CN" sz="1400" dirty="0" smtClean="0">
              <a:solidFill>
                <a:schemeClr val="tx1"/>
              </a:solidFill>
            </a:endParaRPr>
          </a:p>
          <a:p>
            <a:r>
              <a:rPr lang="en-US" altLang="zh-CN" sz="1400" dirty="0" smtClean="0">
                <a:solidFill>
                  <a:schemeClr val="tx1"/>
                </a:solidFill>
              </a:rPr>
              <a:t>    </a:t>
            </a:r>
            <a:r>
              <a:rPr lang="zh-CN" altLang="en-US" sz="1400" dirty="0" smtClean="0">
                <a:solidFill>
                  <a:schemeClr val="tx1"/>
                </a:solidFill>
              </a:rPr>
              <a:t>对卡片进行整理</a:t>
            </a:r>
            <a:r>
              <a:rPr lang="zh-CN" altLang="en-US" sz="1400" dirty="0">
                <a:solidFill>
                  <a:schemeClr val="tx1"/>
                </a:solidFill>
              </a:rPr>
              <a:t>和</a:t>
            </a:r>
            <a:r>
              <a:rPr lang="zh-CN" altLang="en-US" sz="1400" dirty="0" smtClean="0">
                <a:solidFill>
                  <a:schemeClr val="tx1"/>
                </a:solidFill>
              </a:rPr>
              <a:t>分类，讨论改进措施。</a:t>
            </a:r>
            <a:endParaRPr lang="en-US" altLang="zh-CN" sz="1400" dirty="0" smtClean="0">
              <a:solidFill>
                <a:schemeClr val="tx1"/>
              </a:solidFill>
            </a:endParaRPr>
          </a:p>
          <a:p>
            <a:r>
              <a:rPr lang="en-US" altLang="zh-CN" sz="1400" b="1" dirty="0" smtClean="0">
                <a:solidFill>
                  <a:schemeClr val="tx1"/>
                </a:solidFill>
              </a:rPr>
              <a:t>5 </a:t>
            </a:r>
            <a:r>
              <a:rPr lang="zh-CN" altLang="en-US" sz="1400" b="1" dirty="0" smtClean="0">
                <a:solidFill>
                  <a:schemeClr val="tx1"/>
                </a:solidFill>
              </a:rPr>
              <a:t>做出决定</a:t>
            </a:r>
            <a:r>
              <a:rPr lang="zh-CN" altLang="en-US" sz="1400" dirty="0">
                <a:solidFill>
                  <a:schemeClr val="tx1"/>
                </a:solidFill>
              </a:rPr>
              <a:t>（必须</a:t>
            </a:r>
            <a:r>
              <a:rPr lang="zh-CN" altLang="en-US" sz="1400" dirty="0" smtClean="0">
                <a:solidFill>
                  <a:schemeClr val="tx1"/>
                </a:solidFill>
              </a:rPr>
              <a:t>，</a:t>
            </a:r>
            <a:r>
              <a:rPr lang="en-US" altLang="zh-CN" sz="1400" dirty="0">
                <a:solidFill>
                  <a:schemeClr val="tx1"/>
                </a:solidFill>
              </a:rPr>
              <a:t>5</a:t>
            </a:r>
            <a:r>
              <a:rPr lang="zh-CN" altLang="en-US" sz="1400" dirty="0" smtClean="0">
                <a:solidFill>
                  <a:schemeClr val="tx1"/>
                </a:solidFill>
              </a:rPr>
              <a:t>分钟</a:t>
            </a:r>
            <a:r>
              <a:rPr lang="zh-CN" altLang="en-US" sz="1400" dirty="0">
                <a:solidFill>
                  <a:schemeClr val="tx1"/>
                </a:solidFill>
              </a:rPr>
              <a:t>）</a:t>
            </a:r>
            <a:endParaRPr lang="en-US" altLang="zh-CN" sz="1400" dirty="0">
              <a:solidFill>
                <a:schemeClr val="tx1"/>
              </a:solidFill>
            </a:endParaRPr>
          </a:p>
          <a:p>
            <a:r>
              <a:rPr lang="en-US" altLang="zh-CN" sz="1400" dirty="0" smtClean="0">
                <a:solidFill>
                  <a:schemeClr val="tx1"/>
                </a:solidFill>
              </a:rPr>
              <a:t>   </a:t>
            </a:r>
            <a:r>
              <a:rPr lang="zh-CN" altLang="en-US" sz="1400" dirty="0" smtClean="0">
                <a:solidFill>
                  <a:schemeClr val="tx1"/>
                </a:solidFill>
              </a:rPr>
              <a:t>采用数点投票法：</a:t>
            </a:r>
            <a:endParaRPr lang="en-US" altLang="zh-CN" sz="1400" dirty="0" smtClean="0">
              <a:solidFill>
                <a:schemeClr val="tx1"/>
              </a:solidFill>
            </a:endParaRPr>
          </a:p>
          <a:p>
            <a:r>
              <a:rPr lang="en-US" altLang="zh-CN" sz="1400" dirty="0">
                <a:solidFill>
                  <a:schemeClr val="tx1"/>
                </a:solidFill>
              </a:rPr>
              <a:t> </a:t>
            </a:r>
            <a:r>
              <a:rPr lang="en-US" altLang="zh-CN" sz="1400" dirty="0" smtClean="0">
                <a:solidFill>
                  <a:schemeClr val="tx1"/>
                </a:solidFill>
              </a:rPr>
              <a:t>  A </a:t>
            </a:r>
            <a:r>
              <a:rPr lang="zh-CN" altLang="en-US" sz="1400" dirty="0" smtClean="0">
                <a:solidFill>
                  <a:schemeClr val="tx1"/>
                </a:solidFill>
              </a:rPr>
              <a:t>每个人有三个点；</a:t>
            </a:r>
            <a:endParaRPr lang="en-US" altLang="zh-CN" sz="1400" dirty="0" smtClean="0">
              <a:solidFill>
                <a:schemeClr val="tx1"/>
              </a:solidFill>
            </a:endParaRPr>
          </a:p>
          <a:p>
            <a:r>
              <a:rPr lang="en-US" altLang="zh-CN" sz="1400" dirty="0">
                <a:solidFill>
                  <a:schemeClr val="tx1"/>
                </a:solidFill>
              </a:rPr>
              <a:t> </a:t>
            </a:r>
            <a:r>
              <a:rPr lang="en-US" altLang="zh-CN" sz="1400" dirty="0" smtClean="0">
                <a:solidFill>
                  <a:schemeClr val="tx1"/>
                </a:solidFill>
              </a:rPr>
              <a:t>  B  </a:t>
            </a:r>
            <a:r>
              <a:rPr lang="zh-CN" altLang="en-US" sz="1400" dirty="0" smtClean="0">
                <a:solidFill>
                  <a:schemeClr val="tx1"/>
                </a:solidFill>
              </a:rPr>
              <a:t>每个人把点投给自己认为优先级最高的改进措施卡片上；（允许把所有点都投到一条措施上）</a:t>
            </a:r>
            <a:endParaRPr lang="en-US" altLang="zh-CN" sz="1400" dirty="0" smtClean="0">
              <a:solidFill>
                <a:schemeClr val="tx1"/>
              </a:solidFill>
            </a:endParaRPr>
          </a:p>
          <a:p>
            <a:r>
              <a:rPr lang="en-US" altLang="zh-CN" sz="1400" dirty="0">
                <a:solidFill>
                  <a:schemeClr val="tx1"/>
                </a:solidFill>
              </a:rPr>
              <a:t> </a:t>
            </a:r>
            <a:r>
              <a:rPr lang="en-US" altLang="zh-CN" sz="1400" dirty="0" smtClean="0">
                <a:solidFill>
                  <a:schemeClr val="tx1"/>
                </a:solidFill>
              </a:rPr>
              <a:t> C </a:t>
            </a:r>
            <a:r>
              <a:rPr lang="zh-CN" altLang="en-US" sz="1400" dirty="0" smtClean="0">
                <a:solidFill>
                  <a:schemeClr val="tx1"/>
                </a:solidFill>
              </a:rPr>
              <a:t>确定</a:t>
            </a:r>
            <a:r>
              <a:rPr lang="zh-CN" altLang="en-US" sz="1400" dirty="0">
                <a:solidFill>
                  <a:schemeClr val="tx1"/>
                </a:solidFill>
              </a:rPr>
              <a:t>改进行动</a:t>
            </a:r>
            <a:r>
              <a:rPr lang="zh-CN" altLang="en-US" sz="1400" dirty="0" smtClean="0">
                <a:solidFill>
                  <a:schemeClr val="tx1"/>
                </a:solidFill>
              </a:rPr>
              <a:t>计划（建议取点数</a:t>
            </a:r>
            <a:r>
              <a:rPr lang="en-US" altLang="zh-CN" sz="1400" dirty="0" smtClean="0">
                <a:solidFill>
                  <a:schemeClr val="tx1"/>
                </a:solidFill>
              </a:rPr>
              <a:t>TOP3</a:t>
            </a:r>
            <a:r>
              <a:rPr lang="zh-CN" altLang="en-US" sz="1400" dirty="0" smtClean="0">
                <a:solidFill>
                  <a:schemeClr val="tx1"/>
                </a:solidFill>
              </a:rPr>
              <a:t>改进措施</a:t>
            </a:r>
            <a:r>
              <a:rPr lang="zh-CN" altLang="en-US" sz="1400" dirty="0">
                <a:solidFill>
                  <a:schemeClr val="tx1"/>
                </a:solidFill>
              </a:rPr>
              <a:t>）</a:t>
            </a:r>
            <a:r>
              <a:rPr lang="zh-CN" altLang="en-US" sz="1400" dirty="0" smtClean="0">
                <a:solidFill>
                  <a:schemeClr val="tx1"/>
                </a:solidFill>
              </a:rPr>
              <a:t>。</a:t>
            </a:r>
            <a:endParaRPr lang="en-US" altLang="zh-CN" sz="1400" dirty="0" smtClean="0">
              <a:solidFill>
                <a:schemeClr val="tx1"/>
              </a:solidFill>
            </a:endParaRPr>
          </a:p>
          <a:p>
            <a:r>
              <a:rPr lang="en-US" altLang="zh-CN" sz="1400" b="1" dirty="0" smtClean="0">
                <a:solidFill>
                  <a:schemeClr val="tx1"/>
                </a:solidFill>
              </a:rPr>
              <a:t>6 </a:t>
            </a:r>
            <a:r>
              <a:rPr lang="zh-CN" altLang="en-US" sz="1400" b="1" dirty="0" smtClean="0">
                <a:solidFill>
                  <a:schemeClr val="tx1"/>
                </a:solidFill>
              </a:rPr>
              <a:t>结束（</a:t>
            </a:r>
            <a:r>
              <a:rPr lang="en-US" altLang="zh-CN" sz="1400" dirty="0" smtClean="0">
                <a:solidFill>
                  <a:schemeClr val="tx1"/>
                </a:solidFill>
              </a:rPr>
              <a:t>3</a:t>
            </a:r>
            <a:r>
              <a:rPr lang="zh-CN" altLang="en-US" sz="1400" dirty="0" smtClean="0">
                <a:solidFill>
                  <a:schemeClr val="tx1"/>
                </a:solidFill>
              </a:rPr>
              <a:t>分钟</a:t>
            </a:r>
            <a:r>
              <a:rPr lang="zh-CN" altLang="en-US" sz="1400" b="1" dirty="0" smtClean="0">
                <a:solidFill>
                  <a:schemeClr val="tx1"/>
                </a:solidFill>
              </a:rPr>
              <a:t>）</a:t>
            </a:r>
            <a:r>
              <a:rPr lang="en-US" altLang="zh-CN" sz="1400" dirty="0" smtClean="0">
                <a:solidFill>
                  <a:schemeClr val="tx1"/>
                </a:solidFill>
              </a:rPr>
              <a:t> </a:t>
            </a:r>
            <a:r>
              <a:rPr lang="zh-CN" altLang="en-US" sz="1400" dirty="0" smtClean="0">
                <a:solidFill>
                  <a:schemeClr val="tx1"/>
                </a:solidFill>
              </a:rPr>
              <a:t>：</a:t>
            </a:r>
            <a:endParaRPr lang="en-US" altLang="zh-CN" sz="1400" dirty="0" smtClean="0">
              <a:solidFill>
                <a:schemeClr val="tx1"/>
              </a:solidFill>
            </a:endParaRPr>
          </a:p>
          <a:p>
            <a:r>
              <a:rPr lang="en-US" altLang="zh-CN" sz="1400" dirty="0" smtClean="0">
                <a:solidFill>
                  <a:schemeClr val="tx1"/>
                </a:solidFill>
              </a:rPr>
              <a:t>  A </a:t>
            </a:r>
            <a:r>
              <a:rPr lang="zh-CN" altLang="en-US" sz="1400" dirty="0" smtClean="0">
                <a:solidFill>
                  <a:schemeClr val="tx1"/>
                </a:solidFill>
              </a:rPr>
              <a:t>重申会议决议，感谢非</a:t>
            </a:r>
            <a:r>
              <a:rPr lang="en-US" altLang="zh-CN" sz="1400" dirty="0" smtClean="0">
                <a:solidFill>
                  <a:schemeClr val="tx1"/>
                </a:solidFill>
              </a:rPr>
              <a:t>SCRUM</a:t>
            </a:r>
            <a:r>
              <a:rPr lang="zh-CN" altLang="en-US" sz="1400" dirty="0" smtClean="0">
                <a:solidFill>
                  <a:schemeClr val="tx1"/>
                </a:solidFill>
              </a:rPr>
              <a:t>团队成员参与。</a:t>
            </a:r>
            <a:endParaRPr lang="en-US" altLang="zh-CN" sz="1400" dirty="0" smtClean="0">
              <a:solidFill>
                <a:schemeClr val="tx1"/>
              </a:solidFill>
            </a:endParaRPr>
          </a:p>
        </p:txBody>
      </p:sp>
      <p:sp>
        <p:nvSpPr>
          <p:cNvPr id="17" name="矩形 10"/>
          <p:cNvSpPr/>
          <p:nvPr/>
        </p:nvSpPr>
        <p:spPr>
          <a:xfrm>
            <a:off x="204127" y="5935193"/>
            <a:ext cx="407907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chemeClr val="tx1"/>
                </a:solidFill>
              </a:rPr>
              <a:t>注意事项（指南）：</a:t>
            </a:r>
            <a:endParaRPr lang="en-US" altLang="zh-CN" sz="1400" dirty="0" smtClean="0">
              <a:solidFill>
                <a:schemeClr val="tx1"/>
              </a:solidFill>
            </a:endParaRPr>
          </a:p>
          <a:p>
            <a:r>
              <a:rPr lang="zh-CN" altLang="en-US" sz="1400" dirty="0" smtClean="0">
                <a:solidFill>
                  <a:schemeClr val="tx1"/>
                </a:solidFill>
              </a:rPr>
              <a:t>对于敏捷</a:t>
            </a:r>
            <a:r>
              <a:rPr lang="zh-CN" altLang="en-US" sz="1400" dirty="0">
                <a:solidFill>
                  <a:schemeClr val="tx1"/>
                </a:solidFill>
              </a:rPr>
              <a:t>流程</a:t>
            </a:r>
            <a:r>
              <a:rPr lang="zh-CN" altLang="en-US" sz="1400" dirty="0" smtClean="0">
                <a:solidFill>
                  <a:schemeClr val="tx1"/>
                </a:solidFill>
              </a:rPr>
              <a:t>问题，应当在日常工作中解决。</a:t>
            </a:r>
            <a:endParaRPr lang="zh-CN" altLang="en-US" sz="1400" dirty="0">
              <a:solidFill>
                <a:schemeClr val="tx1"/>
              </a:solidFill>
            </a:endParaRPr>
          </a:p>
        </p:txBody>
      </p:sp>
    </p:spTree>
    <p:extLst>
      <p:ext uri="{BB962C8B-B14F-4D97-AF65-F5344CB8AC3E}">
        <p14:creationId xmlns:p14="http://schemas.microsoft.com/office/powerpoint/2010/main" val="3002196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pSp>
        <p:nvGrpSpPr>
          <p:cNvPr id="45059" name="Group 3"/>
          <p:cNvGrpSpPr>
            <a:grpSpLocks/>
          </p:cNvGrpSpPr>
          <p:nvPr/>
        </p:nvGrpSpPr>
        <p:grpSpPr bwMode="auto">
          <a:xfrm>
            <a:off x="2857500" y="3114675"/>
            <a:ext cx="3429000" cy="628650"/>
            <a:chOff x="0" y="8728"/>
            <a:chExt cx="3427541" cy="628875"/>
          </a:xfrm>
        </p:grpSpPr>
        <p:sp>
          <p:nvSpPr>
            <p:cNvPr id="5" name="Rounded Rectangle 4"/>
            <p:cNvSpPr/>
            <p:nvPr/>
          </p:nvSpPr>
          <p:spPr>
            <a:xfrm>
              <a:off x="0" y="8728"/>
              <a:ext cx="3427541" cy="62887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Rounded Rectangle 4"/>
            <p:cNvSpPr/>
            <p:nvPr/>
          </p:nvSpPr>
          <p:spPr>
            <a:xfrm>
              <a:off x="30150" y="38902"/>
              <a:ext cx="3367242" cy="568528"/>
            </a:xfrm>
            <a:prstGeom prst="rect">
              <a:avLst/>
            </a:prstGeom>
          </p:spPr>
          <p:style>
            <a:lnRef idx="0">
              <a:scrgbClr r="0" g="0" b="0"/>
            </a:lnRef>
            <a:fillRef idx="0">
              <a:scrgbClr r="0" g="0" b="0"/>
            </a:fillRef>
            <a:effectRef idx="0">
              <a:scrgbClr r="0" g="0" b="0"/>
            </a:effectRef>
            <a:fontRef idx="minor">
              <a:schemeClr val="lt1"/>
            </a:fontRef>
          </p:style>
          <p:txBody>
            <a:bodyPr lIns="95250" tIns="95250" rIns="95250" bIns="95250" spcCol="1270" anchor="ctr"/>
            <a:lstStyle/>
            <a:p>
              <a:pPr defTabSz="1111250">
                <a:lnSpc>
                  <a:spcPct val="90000"/>
                </a:lnSpc>
                <a:spcAft>
                  <a:spcPct val="35000"/>
                </a:spcAft>
                <a:defRPr/>
              </a:pPr>
              <a:r>
                <a:rPr lang="zh-CN" sz="2500" b="1" dirty="0"/>
                <a:t>版本</a:t>
              </a:r>
              <a:r>
                <a:rPr lang="zh-CN" altLang="en-US" sz="2500" b="1" dirty="0"/>
                <a:t>发布</a:t>
              </a:r>
              <a:endParaRPr lang="en-US" sz="2500"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版本发布</a:t>
            </a:r>
            <a:endParaRPr lang="en-US" altLang="en-US" smtClean="0"/>
          </a:p>
        </p:txBody>
      </p:sp>
      <p:pic>
        <p:nvPicPr>
          <p:cNvPr id="3" name="Content Placeholder 2"/>
          <p:cNvPicPr>
            <a:picLocks noGrp="1" noChangeAspect="1"/>
          </p:cNvPicPr>
          <p:nvPr>
            <p:ph idx="1"/>
          </p:nvPr>
        </p:nvPicPr>
        <p:blipFill>
          <a:blip r:embed="rId2"/>
          <a:stretch>
            <a:fillRect/>
          </a:stretch>
        </p:blipFill>
        <p:spPr>
          <a:xfrm>
            <a:off x="457200" y="1357406"/>
            <a:ext cx="8229600" cy="4914712"/>
          </a:xfrm>
          <a:prstGeom prst="rect">
            <a:avLst/>
          </a:prstGeom>
        </p:spPr>
      </p:pic>
    </p:spTree>
    <p:extLst>
      <p:ext uri="{BB962C8B-B14F-4D97-AF65-F5344CB8AC3E}">
        <p14:creationId xmlns:p14="http://schemas.microsoft.com/office/powerpoint/2010/main" val="9582715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版本发布</a:t>
            </a:r>
            <a:endParaRPr lang="en-US" altLang="en-US" smtClean="0"/>
          </a:p>
        </p:txBody>
      </p:sp>
      <p:sp>
        <p:nvSpPr>
          <p:cNvPr id="45059" name="Content Placeholder 3"/>
          <p:cNvSpPr txBox="1">
            <a:spLocks noGrp="1"/>
          </p:cNvSpPr>
          <p:nvPr>
            <p:ph idx="1"/>
          </p:nvPr>
        </p:nvSpPr>
        <p:spPr bwMode="auto">
          <a:xfrm>
            <a:off x="457200" y="1004888"/>
            <a:ext cx="8229600" cy="55769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buFont typeface="Arial" panose="020B0604020202020204" pitchFamily="34" charset="0"/>
              <a:buChar char="•"/>
            </a:pPr>
            <a:r>
              <a:rPr lang="zh-CN" altLang="en-US" dirty="0" smtClean="0">
                <a:latin typeface="+mn-ea"/>
                <a:ea typeface="+mn-ea"/>
              </a:rPr>
              <a:t>发布前团队的准备：</a:t>
            </a:r>
            <a:endParaRPr lang="en-US" altLang="zh-CN" dirty="0">
              <a:latin typeface="+mn-ea"/>
              <a:ea typeface="+mn-ea"/>
            </a:endParaRPr>
          </a:p>
          <a:p>
            <a:pPr marL="685800" lvl="1">
              <a:buFont typeface="Arial" panose="020B0604020202020204" pitchFamily="34" charset="0"/>
              <a:buChar char="•"/>
            </a:pPr>
            <a:r>
              <a:rPr lang="zh-CN" altLang="en-US" sz="1800" dirty="0">
                <a:latin typeface="+mn-ea"/>
              </a:rPr>
              <a:t>接口调试，系统联调</a:t>
            </a:r>
            <a:endParaRPr lang="en-US" altLang="zh-CN" sz="1800" dirty="0">
              <a:latin typeface="+mn-ea"/>
            </a:endParaRPr>
          </a:p>
          <a:p>
            <a:pPr marL="685800" lvl="1">
              <a:buFont typeface="Arial" panose="020B0604020202020204" pitchFamily="34" charset="0"/>
              <a:buChar char="•"/>
            </a:pPr>
            <a:r>
              <a:rPr lang="zh-CN" altLang="en-US" sz="1800" dirty="0">
                <a:latin typeface="+mn-ea"/>
              </a:rPr>
              <a:t>编写</a:t>
            </a:r>
            <a:r>
              <a:rPr lang="en-US" altLang="zh-CN" sz="1800" dirty="0">
                <a:latin typeface="+mn-ea"/>
              </a:rPr>
              <a:t>/</a:t>
            </a:r>
            <a:r>
              <a:rPr lang="zh-CN" altLang="en-US" sz="1800" dirty="0">
                <a:latin typeface="+mn-ea"/>
              </a:rPr>
              <a:t>更新用户手册和维护手册（可选）</a:t>
            </a:r>
            <a:endParaRPr lang="en-US" altLang="zh-CN" sz="1800" dirty="0">
              <a:latin typeface="+mn-ea"/>
            </a:endParaRPr>
          </a:p>
          <a:p>
            <a:pPr marL="685800" lvl="1">
              <a:buFont typeface="Arial" panose="020B0604020202020204" pitchFamily="34" charset="0"/>
              <a:buChar char="•"/>
            </a:pPr>
            <a:r>
              <a:rPr lang="zh-CN" altLang="en-US" sz="1800" dirty="0" smtClean="0">
                <a:latin typeface="+mn-ea"/>
              </a:rPr>
              <a:t>编写</a:t>
            </a:r>
            <a:r>
              <a:rPr lang="en-US" altLang="zh-CN" sz="1800" dirty="0" smtClean="0">
                <a:latin typeface="+mn-ea"/>
              </a:rPr>
              <a:t>/</a:t>
            </a:r>
            <a:r>
              <a:rPr lang="zh-CN" altLang="en-US" sz="1800" dirty="0" smtClean="0">
                <a:latin typeface="+mn-ea"/>
              </a:rPr>
              <a:t>更新培训计划和培训材料（可选）</a:t>
            </a:r>
            <a:endParaRPr lang="en-US" altLang="zh-CN" sz="1800" dirty="0" smtClean="0">
              <a:latin typeface="+mn-ea"/>
            </a:endParaRPr>
          </a:p>
          <a:p>
            <a:pPr marL="685800" lvl="1">
              <a:buFont typeface="Arial" panose="020B0604020202020204" pitchFamily="34" charset="0"/>
              <a:buChar char="•"/>
            </a:pPr>
            <a:r>
              <a:rPr lang="zh-CN" altLang="en-US" sz="1800" dirty="0" smtClean="0">
                <a:latin typeface="+mn-ea"/>
              </a:rPr>
              <a:t>提交上线工单：配置管理员建立验收包，建立发布说明，提交上线工单</a:t>
            </a:r>
            <a:endParaRPr lang="en-US" altLang="zh-CN" sz="1800" dirty="0" smtClean="0">
              <a:latin typeface="+mn-ea"/>
            </a:endParaRPr>
          </a:p>
          <a:p>
            <a:pPr marL="285750" indent="-285750">
              <a:buFont typeface="Arial" panose="020B0604020202020204" pitchFamily="34" charset="0"/>
              <a:buChar char="•"/>
            </a:pPr>
            <a:r>
              <a:rPr lang="zh-CN" altLang="en-US" dirty="0" smtClean="0">
                <a:latin typeface="+mn-ea"/>
                <a:ea typeface="+mn-ea"/>
              </a:rPr>
              <a:t>安装包的准备</a:t>
            </a:r>
            <a:endParaRPr lang="en-US" altLang="zh-CN" dirty="0" smtClean="0">
              <a:latin typeface="+mn-ea"/>
              <a:ea typeface="+mn-ea"/>
            </a:endParaRPr>
          </a:p>
          <a:p>
            <a:pPr marL="685800" lvl="1">
              <a:buFont typeface="Arial" panose="020B0604020202020204" pitchFamily="34" charset="0"/>
              <a:buChar char="•"/>
            </a:pPr>
            <a:r>
              <a:rPr lang="zh-CN" altLang="en-US" sz="1800" dirty="0" smtClean="0">
                <a:latin typeface="+mn-ea"/>
              </a:rPr>
              <a:t>系统维护组建立验收和发布环境和资源</a:t>
            </a:r>
            <a:endParaRPr lang="en-US" altLang="zh-CN" sz="1800" dirty="0" smtClean="0">
              <a:latin typeface="+mn-ea"/>
            </a:endParaRPr>
          </a:p>
          <a:p>
            <a:pPr marL="685800" lvl="1">
              <a:buFont typeface="Arial" panose="020B0604020202020204" pitchFamily="34" charset="0"/>
              <a:buChar char="•"/>
            </a:pPr>
            <a:r>
              <a:rPr lang="zh-CN" altLang="en-US" sz="1800" dirty="0" smtClean="0">
                <a:latin typeface="+mn-ea"/>
              </a:rPr>
              <a:t>验收组进行验收测试</a:t>
            </a:r>
            <a:endParaRPr lang="en-US" altLang="zh-CN" sz="1800" dirty="0" smtClean="0">
              <a:latin typeface="+mn-ea"/>
            </a:endParaRPr>
          </a:p>
          <a:p>
            <a:pPr marL="685800" lvl="1">
              <a:buFont typeface="Arial" panose="020B0604020202020204" pitchFamily="34" charset="0"/>
              <a:buChar char="•"/>
            </a:pPr>
            <a:r>
              <a:rPr lang="zh-CN" altLang="en-US" sz="1800" dirty="0" smtClean="0">
                <a:latin typeface="+mn-ea"/>
              </a:rPr>
              <a:t>产品负责人确定发布内容</a:t>
            </a:r>
            <a:endParaRPr lang="en-US" altLang="zh-CN" sz="1800" dirty="0" smtClean="0">
              <a:latin typeface="+mn-ea"/>
            </a:endParaRPr>
          </a:p>
          <a:p>
            <a:pPr marL="685800" lvl="1">
              <a:buFont typeface="Arial" panose="020B0604020202020204" pitchFamily="34" charset="0"/>
              <a:buChar char="•"/>
            </a:pPr>
            <a:r>
              <a:rPr lang="zh-CN" altLang="en-US" sz="1800" dirty="0" smtClean="0">
                <a:latin typeface="+mn-ea"/>
              </a:rPr>
              <a:t>组织级配置管理员进行发布审计</a:t>
            </a:r>
            <a:endParaRPr lang="en-US" altLang="zh-CN" sz="1800" dirty="0" smtClean="0">
              <a:latin typeface="+mn-ea"/>
            </a:endParaRPr>
          </a:p>
          <a:p>
            <a:pPr marL="685800" lvl="1">
              <a:buFont typeface="Arial" panose="020B0604020202020204" pitchFamily="34" charset="0"/>
              <a:buChar char="•"/>
            </a:pPr>
            <a:r>
              <a:rPr lang="zh-CN" altLang="en-US" sz="1800" dirty="0" smtClean="0">
                <a:latin typeface="+mn-ea"/>
              </a:rPr>
              <a:t>系统维护组合团队建立回退计划</a:t>
            </a:r>
            <a:endParaRPr lang="en-US" altLang="zh-CN" sz="1800" dirty="0" smtClean="0">
              <a:latin typeface="+mn-ea"/>
            </a:endParaRPr>
          </a:p>
          <a:p>
            <a:pPr marL="285750" indent="-285750">
              <a:buFont typeface="Arial" panose="020B0604020202020204" pitchFamily="34" charset="0"/>
              <a:buChar char="•"/>
            </a:pPr>
            <a:r>
              <a:rPr lang="zh-CN" altLang="en-US" dirty="0" smtClean="0">
                <a:latin typeface="+mn-ea"/>
                <a:ea typeface="+mn-ea"/>
              </a:rPr>
              <a:t>发布</a:t>
            </a:r>
            <a:endParaRPr lang="en-US" altLang="zh-CN" dirty="0" smtClean="0">
              <a:latin typeface="+mn-ea"/>
              <a:ea typeface="+mn-ea"/>
            </a:endParaRPr>
          </a:p>
          <a:p>
            <a:pPr marL="685800" lvl="1">
              <a:buFont typeface="Arial" panose="020B0604020202020204" pitchFamily="34" charset="0"/>
              <a:buChar char="•"/>
            </a:pPr>
            <a:r>
              <a:rPr lang="zh-CN" altLang="en-US" sz="1800" dirty="0" smtClean="0">
                <a:latin typeface="+mn-ea"/>
              </a:rPr>
              <a:t>系统维护组进行现网环境发布</a:t>
            </a:r>
            <a:endParaRPr lang="en-US" altLang="zh-CN" sz="1800" dirty="0" smtClean="0">
              <a:latin typeface="+mn-ea"/>
            </a:endParaRPr>
          </a:p>
          <a:p>
            <a:pPr marL="285750" indent="-285750">
              <a:buFont typeface="Arial" panose="020B0604020202020204" pitchFamily="34" charset="0"/>
              <a:buChar char="•"/>
            </a:pPr>
            <a:r>
              <a:rPr lang="zh-CN" altLang="en-US" dirty="0" smtClean="0">
                <a:latin typeface="+mn-ea"/>
                <a:ea typeface="+mn-ea"/>
              </a:rPr>
              <a:t>发布后功能验证</a:t>
            </a:r>
            <a:endParaRPr lang="en-US" altLang="zh-CN" dirty="0" smtClean="0">
              <a:latin typeface="+mn-ea"/>
              <a:ea typeface="+mn-ea"/>
            </a:endParaRPr>
          </a:p>
          <a:p>
            <a:pPr marL="685800" lvl="1">
              <a:buFont typeface="Arial" panose="020B0604020202020204" pitchFamily="34" charset="0"/>
              <a:buChar char="•"/>
            </a:pPr>
            <a:r>
              <a:rPr lang="zh-CN" altLang="en-US" sz="1800" dirty="0" smtClean="0">
                <a:latin typeface="+mn-ea"/>
              </a:rPr>
              <a:t>业务经理进行发布后的功能验证</a:t>
            </a:r>
            <a:endParaRPr lang="en-US" altLang="zh-CN" sz="1800" dirty="0" smtClean="0">
              <a:latin typeface="+mn-ea"/>
            </a:endParaRPr>
          </a:p>
        </p:txBody>
      </p:sp>
    </p:spTree>
    <p:extLst>
      <p:ext uri="{BB962C8B-B14F-4D97-AF65-F5344CB8AC3E}">
        <p14:creationId xmlns:p14="http://schemas.microsoft.com/office/powerpoint/2010/main" val="3821688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过程政</a:t>
            </a:r>
            <a:r>
              <a:rPr lang="zh-CN" altLang="en-US" dirty="0" smtClean="0"/>
              <a:t>策 </a:t>
            </a:r>
            <a:r>
              <a:rPr lang="en-US" altLang="zh-CN" dirty="0" smtClean="0"/>
              <a:t>- </a:t>
            </a:r>
            <a:r>
              <a:rPr lang="zh-CN" altLang="en-US" dirty="0" smtClean="0"/>
              <a:t>工程过程 </a:t>
            </a:r>
            <a:r>
              <a:rPr lang="en-US" altLang="zh-CN" dirty="0" smtClean="0"/>
              <a:t>I</a:t>
            </a:r>
            <a:endParaRPr lang="en-US" altLang="en-US" dirty="0" smtClean="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1914313349"/>
              </p:ext>
            </p:extLst>
          </p:nvPr>
        </p:nvGraphicFramePr>
        <p:xfrm>
          <a:off x="457200" y="1270000"/>
          <a:ext cx="8229600" cy="5212080"/>
        </p:xfrm>
        <a:graphic>
          <a:graphicData uri="http://schemas.openxmlformats.org/drawingml/2006/table">
            <a:tbl>
              <a:tblPr/>
              <a:tblGrid>
                <a:gridCol w="2093913"/>
                <a:gridCol w="6135687"/>
              </a:tblGrid>
              <a:tr h="299403">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过程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指导原则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542965">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产品规划</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800" b="0" i="0" u="none" strike="noStrike" cap="none" normalizeH="0" baseline="0" dirty="0" smtClean="0">
                          <a:ln>
                            <a:noFill/>
                          </a:ln>
                          <a:solidFill>
                            <a:srgbClr val="000000"/>
                          </a:solidFill>
                          <a:effectLst/>
                          <a:latin typeface="+mn-ea"/>
                          <a:ea typeface="+mn-ea"/>
                        </a:rPr>
                        <a:t>在初步评估需求分析之后，史诗级别的需求需要走完整的产品规划过程，其他需求可以直接进入版本规划。</a:t>
                      </a:r>
                      <a:endParaRPr kumimoji="0" lang="en-US" altLang="zh-CN" sz="1800" b="0" i="0" u="none" strike="noStrike" cap="none" normalizeH="0" baseline="0" dirty="0" smtClean="0">
                        <a:ln>
                          <a:noFill/>
                        </a:ln>
                        <a:solidFill>
                          <a:srgbClr val="00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523955">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产品列表梳理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采用户故事的形式，整理和描述用户需求。</a:t>
                      </a: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采用产品列表的形式，强制进行需求优先级排序。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18288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同行评审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该过程域可以被各个过程调用，如代码走查，计划评审，报告评审，等等。</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同行可以是项目组的成员，也可以是熟知该产品的相关人员或专家。同行评审的三种方式（会议评审、独立评审、走查）可以根据不同情况来选择。</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45720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用户验收测试</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从用户角度验收测试开发成果物，</a:t>
                      </a:r>
                      <a:r>
                        <a:rPr kumimoji="0" lang="zh-CN" altLang="zh-CN" sz="1800" b="0" i="0" u="none" strike="noStrike" cap="none" normalizeH="0" baseline="0" dirty="0" smtClean="0">
                          <a:ln>
                            <a:noFill/>
                          </a:ln>
                          <a:solidFill>
                            <a:schemeClr val="tx1"/>
                          </a:solidFill>
                          <a:effectLst/>
                          <a:latin typeface="+mn-ea"/>
                          <a:ea typeface="+mn-ea"/>
                        </a:rPr>
                        <a:t>并且</a:t>
                      </a:r>
                      <a:r>
                        <a:rPr kumimoji="0" lang="zh-CN" altLang="en-US" sz="1800" b="0" i="0" u="none" strike="noStrike" cap="none" normalizeH="0" baseline="0" dirty="0" smtClean="0">
                          <a:ln>
                            <a:noFill/>
                          </a:ln>
                          <a:solidFill>
                            <a:schemeClr val="tx1"/>
                          </a:solidFill>
                          <a:effectLst/>
                          <a:latin typeface="+mn-ea"/>
                          <a:ea typeface="+mn-ea"/>
                        </a:rPr>
                        <a:t>与</a:t>
                      </a:r>
                      <a:r>
                        <a:rPr lang="en-US" altLang="zh-CN" sz="1800" baseline="0" dirty="0" smtClean="0">
                          <a:latin typeface="+mn-ea"/>
                          <a:ea typeface="+mn-ea"/>
                        </a:rPr>
                        <a:t>PO</a:t>
                      </a:r>
                      <a:r>
                        <a:rPr lang="zh-CN" altLang="en-US" sz="1800" baseline="0" dirty="0" smtClean="0">
                          <a:latin typeface="+mn-ea"/>
                          <a:ea typeface="+mn-ea"/>
                        </a:rPr>
                        <a:t>团队沟通</a:t>
                      </a:r>
                      <a:r>
                        <a:rPr kumimoji="0" lang="zh-CN" altLang="zh-CN" sz="1800" b="0" i="0" u="none" strike="noStrike" cap="none" normalizeH="0" baseline="0" dirty="0" smtClean="0">
                          <a:ln>
                            <a:noFill/>
                          </a:ln>
                          <a:solidFill>
                            <a:schemeClr val="tx1"/>
                          </a:solidFill>
                          <a:effectLst/>
                          <a:latin typeface="+mn-ea"/>
                          <a:ea typeface="+mn-ea"/>
                        </a:rPr>
                        <a:t>产生合适的</a:t>
                      </a:r>
                      <a:r>
                        <a:rPr kumimoji="0" lang="zh-CN" altLang="en-US" sz="1800" b="0" i="0" u="none" strike="noStrike" cap="none" normalizeH="0" baseline="0" dirty="0" smtClean="0">
                          <a:ln>
                            <a:noFill/>
                          </a:ln>
                          <a:solidFill>
                            <a:schemeClr val="tx1"/>
                          </a:solidFill>
                          <a:effectLst/>
                          <a:latin typeface="+mn-ea"/>
                          <a:ea typeface="+mn-ea"/>
                        </a:rPr>
                        <a:t>解决方案反馈用户。</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dirty="0" smtClean="0">
                          <a:ln>
                            <a:noFill/>
                          </a:ln>
                          <a:solidFill>
                            <a:schemeClr val="tx1"/>
                          </a:solidFill>
                          <a:effectLst/>
                          <a:latin typeface="+mn-ea"/>
                          <a:ea typeface="+mn-ea"/>
                        </a:rPr>
                        <a:t>分析</a:t>
                      </a:r>
                      <a:r>
                        <a:rPr kumimoji="0" lang="zh-CN" altLang="en-US" sz="1800" b="0" i="0" u="none" strike="noStrike" cap="none" normalizeH="0" baseline="0" dirty="0" smtClean="0">
                          <a:ln>
                            <a:noFill/>
                          </a:ln>
                          <a:solidFill>
                            <a:schemeClr val="tx1"/>
                          </a:solidFill>
                          <a:effectLst/>
                          <a:latin typeface="+mn-ea"/>
                          <a:ea typeface="+mn-ea"/>
                        </a:rPr>
                        <a:t>产生的</a:t>
                      </a:r>
                      <a:r>
                        <a:rPr kumimoji="0" lang="zh-CN" altLang="zh-CN" sz="1800" b="0" i="0" u="none" strike="noStrike" cap="none" normalizeH="0" baseline="0" dirty="0" smtClean="0">
                          <a:ln>
                            <a:noFill/>
                          </a:ln>
                          <a:solidFill>
                            <a:schemeClr val="tx1"/>
                          </a:solidFill>
                          <a:effectLst/>
                          <a:latin typeface="+mn-ea"/>
                          <a:ea typeface="+mn-ea"/>
                        </a:rPr>
                        <a:t>缺陷</a:t>
                      </a:r>
                      <a:r>
                        <a:rPr kumimoji="0" lang="zh-CN" altLang="en-US" sz="1800" b="0" i="0" u="none" strike="noStrike" cap="none" normalizeH="0" baseline="0" dirty="0" smtClean="0">
                          <a:ln>
                            <a:noFill/>
                          </a:ln>
                          <a:solidFill>
                            <a:schemeClr val="tx1"/>
                          </a:solidFill>
                          <a:effectLst/>
                          <a:latin typeface="+mn-ea"/>
                          <a:ea typeface="+mn-ea"/>
                        </a:rPr>
                        <a:t>。</a:t>
                      </a:r>
                      <a:endParaRPr kumimoji="0" lang="zh-CN" altLang="en-US" sz="1800" b="0" i="0" u="none" strike="noStrike" cap="none" normalizeH="0" baseline="0" dirty="0" smtClean="0">
                        <a:ln>
                          <a:noFill/>
                        </a:ln>
                        <a:solidFill>
                          <a:srgbClr val="00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457200">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normalizeH="0" baseline="0" dirty="0" smtClean="0">
                          <a:ln>
                            <a:noFill/>
                          </a:ln>
                          <a:solidFill>
                            <a:srgbClr val="000000"/>
                          </a:solidFill>
                          <a:effectLst/>
                          <a:latin typeface="+mn-ea"/>
                          <a:ea typeface="+mn-ea"/>
                          <a:cs typeface="+mn-cs"/>
                        </a:rPr>
                        <a:t>版本发布</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所有发布配置都必须由组织或团队的配置管理员统一管理。</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所有的发布活动，验收和发布环境创建及配置需由系统维护组统一管理。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solidFill>
                  <a:schemeClr val="bg1"/>
                </a:solidFill>
              </a:rPr>
              <a:t>目录</a:t>
            </a:r>
          </a:p>
        </p:txBody>
      </p:sp>
      <p:sp>
        <p:nvSpPr>
          <p:cNvPr id="141" name="AutoShape 5"/>
          <p:cNvSpPr>
            <a:spLocks noChangeArrowheads="1"/>
          </p:cNvSpPr>
          <p:nvPr/>
        </p:nvSpPr>
        <p:spPr bwMode="ltGray">
          <a:xfrm rot="5400000">
            <a:off x="-2439988" y="15128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w="9525"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42" name="AutoShape 6"/>
          <p:cNvSpPr>
            <a:spLocks noChangeArrowheads="1"/>
          </p:cNvSpPr>
          <p:nvPr/>
        </p:nvSpPr>
        <p:spPr bwMode="ltGray">
          <a:xfrm rot="5400000" flipH="1">
            <a:off x="-2032793" y="19486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A8D02A">
                  <a:alpha val="36000"/>
                </a:srgbClr>
              </a:gs>
              <a:gs pos="100000">
                <a:srgbClr val="A8D02A">
                  <a:gamma/>
                  <a:tint val="0"/>
                  <a:invGamma/>
                </a:srgbClr>
              </a:gs>
            </a:gsLst>
            <a:lin ang="5400000" scaled="1"/>
          </a:gradFill>
          <a:ln w="0"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47109" name="AutoShape 8"/>
          <p:cNvSpPr>
            <a:spLocks noChangeArrowheads="1"/>
          </p:cNvSpPr>
          <p:nvPr/>
        </p:nvSpPr>
        <p:spPr bwMode="gray">
          <a:xfrm>
            <a:off x="1747838" y="1858963"/>
            <a:ext cx="4419600" cy="508000"/>
          </a:xfrm>
          <a:prstGeom prst="roundRect">
            <a:avLst>
              <a:gd name="adj" fmla="val 50000"/>
            </a:avLst>
          </a:prstGeom>
          <a:solidFill>
            <a:schemeClr val="bg1"/>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敏捷实施流程</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47110" name="Group 9"/>
          <p:cNvGrpSpPr>
            <a:grpSpLocks/>
          </p:cNvGrpSpPr>
          <p:nvPr/>
        </p:nvGrpSpPr>
        <p:grpSpPr bwMode="auto">
          <a:xfrm>
            <a:off x="1430338" y="1947863"/>
            <a:ext cx="381000" cy="381000"/>
            <a:chOff x="2078" y="1680"/>
            <a:chExt cx="1615" cy="1615"/>
          </a:xfrm>
        </p:grpSpPr>
        <p:sp>
          <p:nvSpPr>
            <p:cNvPr id="17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5" name="Oval 12"/>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6" name="Oval 13"/>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7" name="Oval 14"/>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8" name="Oval 15"/>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nvGrpSpPr>
          <p:cNvPr id="47111" name="Group 25"/>
          <p:cNvGrpSpPr>
            <a:grpSpLocks/>
          </p:cNvGrpSpPr>
          <p:nvPr/>
        </p:nvGrpSpPr>
        <p:grpSpPr bwMode="auto">
          <a:xfrm>
            <a:off x="2051050" y="2924175"/>
            <a:ext cx="4724400" cy="508000"/>
            <a:chOff x="1344" y="2179"/>
            <a:chExt cx="2976" cy="320"/>
          </a:xfrm>
        </p:grpSpPr>
        <p:sp>
          <p:nvSpPr>
            <p:cNvPr id="47130" name="AutoShape 26"/>
            <p:cNvSpPr>
              <a:spLocks noChangeArrowheads="1"/>
            </p:cNvSpPr>
            <p:nvPr/>
          </p:nvSpPr>
          <p:spPr bwMode="gray">
            <a:xfrm>
              <a:off x="1536" y="2179"/>
              <a:ext cx="2784" cy="320"/>
            </a:xfrm>
            <a:prstGeom prst="roundRect">
              <a:avLst>
                <a:gd name="adj" fmla="val 50000"/>
              </a:avLst>
            </a:prstGeom>
            <a:solidFill>
              <a:srgbClr val="92D050"/>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敏捷流程与工具的结合</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47131" name="Group 27"/>
            <p:cNvGrpSpPr>
              <a:grpSpLocks/>
            </p:cNvGrpSpPr>
            <p:nvPr/>
          </p:nvGrpSpPr>
          <p:grpSpPr bwMode="auto">
            <a:xfrm>
              <a:off x="1344" y="2225"/>
              <a:ext cx="240" cy="239"/>
              <a:chOff x="2078" y="1680"/>
              <a:chExt cx="1615" cy="1615"/>
            </a:xfrm>
          </p:grpSpPr>
          <p:sp>
            <p:nvSpPr>
              <p:cNvPr id="165"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6" name="Oval 29"/>
              <p:cNvSpPr>
                <a:spLocks noChangeArrowheads="1"/>
              </p:cNvSpPr>
              <p:nvPr/>
            </p:nvSpPr>
            <p:spPr bwMode="gray">
              <a:xfrm>
                <a:off x="2172" y="1768"/>
                <a:ext cx="1427" cy="1433"/>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7" name="Oval 30"/>
              <p:cNvSpPr>
                <a:spLocks noChangeArrowheads="1"/>
              </p:cNvSpPr>
              <p:nvPr/>
            </p:nvSpPr>
            <p:spPr bwMode="gray">
              <a:xfrm>
                <a:off x="2253" y="1856"/>
                <a:ext cx="1265" cy="1264"/>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8" name="Oval 31"/>
              <p:cNvSpPr>
                <a:spLocks noChangeArrowheads="1"/>
              </p:cNvSpPr>
              <p:nvPr/>
            </p:nvSpPr>
            <p:spPr bwMode="gray">
              <a:xfrm>
                <a:off x="2253" y="1856"/>
                <a:ext cx="1265"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9" name="Oval 32"/>
              <p:cNvSpPr>
                <a:spLocks noChangeArrowheads="1"/>
              </p:cNvSpPr>
              <p:nvPr/>
            </p:nvSpPr>
            <p:spPr bwMode="gray">
              <a:xfrm>
                <a:off x="2334" y="1937"/>
                <a:ext cx="1097" cy="1101"/>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0" name="Oval 33"/>
              <p:cNvSpPr>
                <a:spLocks noChangeArrowheads="1"/>
              </p:cNvSpPr>
              <p:nvPr/>
            </p:nvSpPr>
            <p:spPr bwMode="gray">
              <a:xfrm>
                <a:off x="2334" y="1957"/>
                <a:ext cx="1097" cy="110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47112" name="Group 34"/>
          <p:cNvGrpSpPr>
            <a:grpSpLocks/>
          </p:cNvGrpSpPr>
          <p:nvPr/>
        </p:nvGrpSpPr>
        <p:grpSpPr bwMode="auto">
          <a:xfrm>
            <a:off x="2106613" y="4049713"/>
            <a:ext cx="4756150" cy="508000"/>
            <a:chOff x="1248" y="2691"/>
            <a:chExt cx="2996" cy="320"/>
          </a:xfrm>
        </p:grpSpPr>
        <p:sp>
          <p:nvSpPr>
            <p:cNvPr id="47122" name="AutoShape 35"/>
            <p:cNvSpPr>
              <a:spLocks noChangeArrowheads="1"/>
            </p:cNvSpPr>
            <p:nvPr/>
          </p:nvSpPr>
          <p:spPr bwMode="gray">
            <a:xfrm>
              <a:off x="1460" y="2691"/>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敏捷项目管理工具 </a:t>
              </a:r>
              <a:r>
                <a:rPr kumimoji="0" lang="en-US" altLang="zh-CN" b="1">
                  <a:solidFill>
                    <a:srgbClr val="000000"/>
                  </a:solidFill>
                  <a:latin typeface="微软雅黑" panose="020B0503020204020204" pitchFamily="34" charset="-122"/>
                  <a:ea typeface="微软雅黑" panose="020B0503020204020204" pitchFamily="34" charset="-122"/>
                </a:rPr>
                <a:t>– Icescrum</a:t>
              </a:r>
            </a:p>
          </p:txBody>
        </p:sp>
        <p:grpSp>
          <p:nvGrpSpPr>
            <p:cNvPr id="47123" name="Group 36"/>
            <p:cNvGrpSpPr>
              <a:grpSpLocks/>
            </p:cNvGrpSpPr>
            <p:nvPr/>
          </p:nvGrpSpPr>
          <p:grpSpPr bwMode="auto">
            <a:xfrm>
              <a:off x="1248" y="2755"/>
              <a:ext cx="240" cy="240"/>
              <a:chOff x="2078" y="1680"/>
              <a:chExt cx="1615" cy="1615"/>
            </a:xfrm>
          </p:grpSpPr>
          <p:sp>
            <p:nvSpPr>
              <p:cNvPr id="157"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8"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9" name="Oval 39"/>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0" name="Oval 40"/>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1" name="Oval 41"/>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2" name="Oval 42"/>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47113" name="Group 43"/>
          <p:cNvGrpSpPr>
            <a:grpSpLocks/>
          </p:cNvGrpSpPr>
          <p:nvPr/>
        </p:nvGrpSpPr>
        <p:grpSpPr bwMode="auto">
          <a:xfrm>
            <a:off x="1582738" y="5153025"/>
            <a:ext cx="4718050" cy="508000"/>
            <a:chOff x="960" y="3212"/>
            <a:chExt cx="2972" cy="320"/>
          </a:xfrm>
        </p:grpSpPr>
        <p:sp>
          <p:nvSpPr>
            <p:cNvPr id="47114" name="AutoShape 44"/>
            <p:cNvSpPr>
              <a:spLocks noChangeArrowheads="1"/>
            </p:cNvSpPr>
            <p:nvPr/>
          </p:nvSpPr>
          <p:spPr bwMode="gray">
            <a:xfrm>
              <a:off x="1148" y="3212"/>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敏捷测试管理工具 </a:t>
              </a:r>
              <a:r>
                <a:rPr kumimoji="0" lang="en-US" altLang="zh-CN" b="1">
                  <a:solidFill>
                    <a:srgbClr val="000000"/>
                  </a:solidFill>
                  <a:latin typeface="微软雅黑" panose="020B0503020204020204" pitchFamily="34" charset="-122"/>
                  <a:ea typeface="微软雅黑" panose="020B0503020204020204" pitchFamily="34" charset="-122"/>
                </a:rPr>
                <a:t>– </a:t>
              </a:r>
              <a:r>
                <a:rPr kumimoji="0" lang="zh-CN" altLang="en-US" b="1">
                  <a:solidFill>
                    <a:srgbClr val="000000"/>
                  </a:solidFill>
                  <a:latin typeface="微软雅黑" panose="020B0503020204020204" pitchFamily="34" charset="-122"/>
                  <a:ea typeface="微软雅黑" panose="020B0503020204020204" pitchFamily="34" charset="-122"/>
                </a:rPr>
                <a:t>禅道</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47115" name="Group 45"/>
            <p:cNvGrpSpPr>
              <a:grpSpLocks/>
            </p:cNvGrpSpPr>
            <p:nvPr/>
          </p:nvGrpSpPr>
          <p:grpSpPr bwMode="auto">
            <a:xfrm>
              <a:off x="960" y="3243"/>
              <a:ext cx="224" cy="240"/>
              <a:chOff x="2078" y="1680"/>
              <a:chExt cx="1615" cy="1615"/>
            </a:xfrm>
          </p:grpSpPr>
          <p:sp>
            <p:nvSpPr>
              <p:cNvPr id="1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1" name="Oval 48"/>
              <p:cNvSpPr>
                <a:spLocks noChangeArrowheads="1"/>
              </p:cNvSpPr>
              <p:nvPr/>
            </p:nvSpPr>
            <p:spPr bwMode="gray">
              <a:xfrm>
                <a:off x="2251" y="1855"/>
                <a:ext cx="1262"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2" name="Oval 49"/>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3" name="Oval 50"/>
              <p:cNvSpPr>
                <a:spLocks noChangeArrowheads="1"/>
              </p:cNvSpPr>
              <p:nvPr/>
            </p:nvSpPr>
            <p:spPr bwMode="gray">
              <a:xfrm>
                <a:off x="2338" y="1936"/>
                <a:ext cx="1096"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4" name="Oval 51"/>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敏捷流程与工具的结合</a:t>
            </a:r>
            <a:endParaRPr lang="en-US" dirty="0"/>
          </a:p>
        </p:txBody>
      </p:sp>
      <p:pic>
        <p:nvPicPr>
          <p:cNvPr id="4" name="Content Placeholder 3"/>
          <p:cNvPicPr>
            <a:picLocks noGrp="1" noChangeAspect="1"/>
          </p:cNvPicPr>
          <p:nvPr>
            <p:ph idx="1"/>
          </p:nvPr>
        </p:nvPicPr>
        <p:blipFill>
          <a:blip r:embed="rId2"/>
          <a:stretch>
            <a:fillRect/>
          </a:stretch>
        </p:blipFill>
        <p:spPr>
          <a:xfrm>
            <a:off x="457200" y="2024488"/>
            <a:ext cx="8229600" cy="3580549"/>
          </a:xfrm>
          <a:prstGeom prst="rect">
            <a:avLst/>
          </a:prstGeom>
        </p:spPr>
      </p:pic>
    </p:spTree>
    <p:extLst>
      <p:ext uri="{BB962C8B-B14F-4D97-AF65-F5344CB8AC3E}">
        <p14:creationId xmlns:p14="http://schemas.microsoft.com/office/powerpoint/2010/main" val="7312596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工具流程对照表</a:t>
            </a:r>
            <a:endParaRPr lang="en-US" alt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4081347"/>
              </p:ext>
            </p:extLst>
          </p:nvPr>
        </p:nvGraphicFramePr>
        <p:xfrm>
          <a:off x="457200" y="1270000"/>
          <a:ext cx="8102600" cy="4729777"/>
        </p:xfrm>
        <a:graphic>
          <a:graphicData uri="http://schemas.openxmlformats.org/drawingml/2006/table">
            <a:tbl>
              <a:tblPr firstRow="1" bandRow="1">
                <a:tableStyleId>{F5AB1C69-6EDB-4FF4-983F-18BD219EF322}</a:tableStyleId>
              </a:tblPr>
              <a:tblGrid>
                <a:gridCol w="5533801"/>
                <a:gridCol w="2568799"/>
              </a:tblGrid>
              <a:tr h="370863">
                <a:tc>
                  <a:txBody>
                    <a:bodyPr/>
                    <a:lstStyle/>
                    <a:p>
                      <a:r>
                        <a:rPr lang="zh-CN" altLang="en-US" sz="1800" dirty="0" smtClean="0"/>
                        <a:t>工具步骤</a:t>
                      </a:r>
                      <a:endParaRPr lang="en-US" sz="1800" dirty="0"/>
                    </a:p>
                  </a:txBody>
                  <a:tcPr marL="91432" marR="91432" marT="45723" marB="45723"/>
                </a:tc>
                <a:tc>
                  <a:txBody>
                    <a:bodyPr/>
                    <a:lstStyle/>
                    <a:p>
                      <a:r>
                        <a:rPr lang="zh-CN" altLang="en-US" sz="1800" dirty="0" smtClean="0"/>
                        <a:t>对应流程</a:t>
                      </a:r>
                      <a:endParaRPr lang="en-US" sz="1800" dirty="0"/>
                    </a:p>
                  </a:txBody>
                  <a:tcPr marL="91432" marR="91432" marT="45723" marB="45723"/>
                </a:tc>
              </a:tr>
              <a:tr h="640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开始你的项目、定义项目、创建团队选择成员、定义实践、创建团队选择成员、启动项目</a:t>
                      </a:r>
                      <a:endParaRPr lang="en-US" altLang="zh-CN" sz="1800" dirty="0" smtClean="0"/>
                    </a:p>
                  </a:txBody>
                  <a:tcPr marL="91432" marR="91432" marT="45723" marB="45723"/>
                </a:tc>
                <a:tc>
                  <a:txBody>
                    <a:bodyPr/>
                    <a:lstStyle/>
                    <a:p>
                      <a:r>
                        <a:rPr lang="zh-CN" altLang="en-US" sz="1800" dirty="0" smtClean="0"/>
                        <a:t>产品规划</a:t>
                      </a:r>
                      <a:r>
                        <a:rPr lang="en-US" altLang="zh-CN" sz="1800" dirty="0" smtClean="0"/>
                        <a:t>-</a:t>
                      </a:r>
                      <a:r>
                        <a:rPr lang="zh-CN" altLang="en-US" sz="1800" dirty="0" smtClean="0"/>
                        <a:t>立项</a:t>
                      </a:r>
                      <a:endParaRPr lang="en-US" sz="1800" dirty="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创建特性集和所属史诗的</a:t>
                      </a:r>
                      <a:r>
                        <a:rPr lang="en-US" altLang="zh-CN" sz="1800" dirty="0" smtClean="0"/>
                        <a:t>Tag</a:t>
                      </a:r>
                    </a:p>
                  </a:txBody>
                  <a:tcPr marL="91432" marR="91432" marT="45723" marB="45723"/>
                </a:tc>
                <a:tc>
                  <a:txBody>
                    <a:bodyPr/>
                    <a:lstStyle/>
                    <a:p>
                      <a:r>
                        <a:rPr lang="zh-CN" altLang="en-US" sz="1800" dirty="0" smtClean="0"/>
                        <a:t>产品规划、版本规划</a:t>
                      </a:r>
                      <a:endParaRPr lang="en-US" sz="1800" dirty="0"/>
                    </a:p>
                  </a:txBody>
                  <a:tcPr marL="91432" marR="91432" marT="45723" marB="45723"/>
                </a:tc>
              </a:tr>
              <a:tr h="4267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创建故事集、转换形成产品列表</a:t>
                      </a:r>
                      <a:endParaRPr lang="en-US" altLang="zh-CN" sz="1800" dirty="0" smtClean="0"/>
                    </a:p>
                  </a:txBody>
                  <a:tcPr marL="91432" marR="91432" marT="45723" marB="45723"/>
                </a:tc>
                <a:tc>
                  <a:txBody>
                    <a:bodyPr/>
                    <a:lstStyle/>
                    <a:p>
                      <a:r>
                        <a:rPr lang="zh-CN" altLang="en-US" sz="1800" dirty="0" smtClean="0"/>
                        <a:t>产品列表梳理</a:t>
                      </a:r>
                      <a:endParaRPr lang="en-US" sz="1800" dirty="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计划版本和冲刺</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版本规划</a:t>
                      </a:r>
                      <a:endParaRPr lang="en-US" sz="1800" dirty="0" smtClean="0"/>
                    </a:p>
                  </a:txBody>
                  <a:tcPr marL="91432" marR="91432" marT="45723" marB="45723"/>
                </a:tc>
              </a:tr>
              <a:tr h="365783">
                <a:tc>
                  <a:txBody>
                    <a:bodyPr/>
                    <a:lstStyle/>
                    <a:p>
                      <a:pPr defTabSz="914400" eaLnBrk="1" hangingPunct="1">
                        <a:lnSpc>
                          <a:spcPct val="90000"/>
                        </a:lnSpc>
                        <a:spcBef>
                          <a:spcPts val="1200"/>
                        </a:spcBef>
                        <a:buFont typeface="Arial" panose="020B0604020202020204" pitchFamily="34" charset="0"/>
                        <a:buNone/>
                      </a:pPr>
                      <a:r>
                        <a:rPr lang="zh-CN" altLang="en-US" sz="1800" dirty="0" smtClean="0"/>
                        <a:t>计划冲刺</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冲刺规划</a:t>
                      </a:r>
                      <a:endParaRPr lang="en-US" sz="1800" dirty="0" smtClean="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开始冲刺</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冲刺执行</a:t>
                      </a:r>
                      <a:endParaRPr lang="en-US" sz="1800" dirty="0" smtClean="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用例管理和缺陷管理（禅道）</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接受测试</a:t>
                      </a:r>
                      <a:endParaRPr lang="en-US" sz="1800" dirty="0" smtClean="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结束冲刺</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冲刺评审</a:t>
                      </a:r>
                      <a:endParaRPr lang="en-US" sz="1800" dirty="0" smtClean="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回顾总结会议</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冲刺回顾</a:t>
                      </a:r>
                      <a:endParaRPr lang="en-US" sz="1800" dirty="0" smtClean="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完成版本计划</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版本管理</a:t>
                      </a:r>
                      <a:endParaRPr lang="en-US" sz="1800" dirty="0" smtClean="0"/>
                    </a:p>
                  </a:txBody>
                  <a:tcPr marL="91432" marR="91432" marT="45723" marB="45723"/>
                </a:tc>
              </a:tr>
              <a:tr h="3657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发布版本产品</a:t>
                      </a:r>
                      <a:endParaRPr lang="en-US" altLang="zh-CN" sz="1800" dirty="0" smtClean="0"/>
                    </a:p>
                  </a:txBody>
                  <a:tcPr marL="91432" marR="91432"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版本发布</a:t>
                      </a:r>
                      <a:endParaRPr lang="en-US" sz="1800" dirty="0" smtClean="0"/>
                    </a:p>
                  </a:txBody>
                  <a:tcPr marL="91432" marR="91432" marT="45723" marB="45723"/>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solidFill>
                  <a:schemeClr val="bg1"/>
                </a:solidFill>
              </a:rPr>
              <a:t>目录</a:t>
            </a:r>
          </a:p>
        </p:txBody>
      </p:sp>
      <p:sp>
        <p:nvSpPr>
          <p:cNvPr id="141" name="AutoShape 5"/>
          <p:cNvSpPr>
            <a:spLocks noChangeArrowheads="1"/>
          </p:cNvSpPr>
          <p:nvPr/>
        </p:nvSpPr>
        <p:spPr bwMode="ltGray">
          <a:xfrm rot="5400000">
            <a:off x="-2439988" y="15128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w="9525"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42" name="AutoShape 6"/>
          <p:cNvSpPr>
            <a:spLocks noChangeArrowheads="1"/>
          </p:cNvSpPr>
          <p:nvPr/>
        </p:nvSpPr>
        <p:spPr bwMode="ltGray">
          <a:xfrm rot="5400000" flipH="1">
            <a:off x="-2032793" y="19486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A8D02A">
                  <a:alpha val="36000"/>
                </a:srgbClr>
              </a:gs>
              <a:gs pos="100000">
                <a:srgbClr val="A8D02A">
                  <a:gamma/>
                  <a:tint val="0"/>
                  <a:invGamma/>
                </a:srgbClr>
              </a:gs>
            </a:gsLst>
            <a:lin ang="5400000" scaled="1"/>
          </a:gradFill>
          <a:ln w="0"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51205" name="AutoShape 8"/>
          <p:cNvSpPr>
            <a:spLocks noChangeArrowheads="1"/>
          </p:cNvSpPr>
          <p:nvPr/>
        </p:nvSpPr>
        <p:spPr bwMode="gray">
          <a:xfrm>
            <a:off x="1747838" y="1858963"/>
            <a:ext cx="4419600" cy="508000"/>
          </a:xfrm>
          <a:prstGeom prst="roundRect">
            <a:avLst>
              <a:gd name="adj" fmla="val 50000"/>
            </a:avLst>
          </a:prstGeom>
          <a:solidFill>
            <a:schemeClr val="bg1"/>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敏捷实施流程</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51206" name="Group 9"/>
          <p:cNvGrpSpPr>
            <a:grpSpLocks/>
          </p:cNvGrpSpPr>
          <p:nvPr/>
        </p:nvGrpSpPr>
        <p:grpSpPr bwMode="auto">
          <a:xfrm>
            <a:off x="1430338" y="1947863"/>
            <a:ext cx="381000" cy="381000"/>
            <a:chOff x="2078" y="1680"/>
            <a:chExt cx="1615" cy="1615"/>
          </a:xfrm>
        </p:grpSpPr>
        <p:sp>
          <p:nvSpPr>
            <p:cNvPr id="17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5" name="Oval 12"/>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6" name="Oval 13"/>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7" name="Oval 14"/>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8" name="Oval 15"/>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nvGrpSpPr>
          <p:cNvPr id="51207" name="Group 25"/>
          <p:cNvGrpSpPr>
            <a:grpSpLocks/>
          </p:cNvGrpSpPr>
          <p:nvPr/>
        </p:nvGrpSpPr>
        <p:grpSpPr bwMode="auto">
          <a:xfrm>
            <a:off x="2051050" y="2924175"/>
            <a:ext cx="4724400" cy="508000"/>
            <a:chOff x="1344" y="2179"/>
            <a:chExt cx="2976" cy="320"/>
          </a:xfrm>
        </p:grpSpPr>
        <p:sp>
          <p:nvSpPr>
            <p:cNvPr id="51226" name="AutoShape 26"/>
            <p:cNvSpPr>
              <a:spLocks noChangeArrowheads="1"/>
            </p:cNvSpPr>
            <p:nvPr/>
          </p:nvSpPr>
          <p:spPr bwMode="gray">
            <a:xfrm>
              <a:off x="1536" y="2179"/>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敏捷流程与工具的结合</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51227" name="Group 27"/>
            <p:cNvGrpSpPr>
              <a:grpSpLocks/>
            </p:cNvGrpSpPr>
            <p:nvPr/>
          </p:nvGrpSpPr>
          <p:grpSpPr bwMode="auto">
            <a:xfrm>
              <a:off x="1344" y="2225"/>
              <a:ext cx="240" cy="239"/>
              <a:chOff x="2078" y="1680"/>
              <a:chExt cx="1615" cy="1615"/>
            </a:xfrm>
          </p:grpSpPr>
          <p:sp>
            <p:nvSpPr>
              <p:cNvPr id="165"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6" name="Oval 29"/>
              <p:cNvSpPr>
                <a:spLocks noChangeArrowheads="1"/>
              </p:cNvSpPr>
              <p:nvPr/>
            </p:nvSpPr>
            <p:spPr bwMode="gray">
              <a:xfrm>
                <a:off x="2172" y="1768"/>
                <a:ext cx="1427" cy="1433"/>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7" name="Oval 30"/>
              <p:cNvSpPr>
                <a:spLocks noChangeArrowheads="1"/>
              </p:cNvSpPr>
              <p:nvPr/>
            </p:nvSpPr>
            <p:spPr bwMode="gray">
              <a:xfrm>
                <a:off x="2253" y="1856"/>
                <a:ext cx="1265" cy="1264"/>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8" name="Oval 31"/>
              <p:cNvSpPr>
                <a:spLocks noChangeArrowheads="1"/>
              </p:cNvSpPr>
              <p:nvPr/>
            </p:nvSpPr>
            <p:spPr bwMode="gray">
              <a:xfrm>
                <a:off x="2253" y="1856"/>
                <a:ext cx="1265"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9" name="Oval 32"/>
              <p:cNvSpPr>
                <a:spLocks noChangeArrowheads="1"/>
              </p:cNvSpPr>
              <p:nvPr/>
            </p:nvSpPr>
            <p:spPr bwMode="gray">
              <a:xfrm>
                <a:off x="2334" y="1937"/>
                <a:ext cx="1097" cy="1101"/>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0" name="Oval 33"/>
              <p:cNvSpPr>
                <a:spLocks noChangeArrowheads="1"/>
              </p:cNvSpPr>
              <p:nvPr/>
            </p:nvSpPr>
            <p:spPr bwMode="gray">
              <a:xfrm>
                <a:off x="2334" y="1957"/>
                <a:ext cx="1097" cy="110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51208" name="Group 34"/>
          <p:cNvGrpSpPr>
            <a:grpSpLocks/>
          </p:cNvGrpSpPr>
          <p:nvPr/>
        </p:nvGrpSpPr>
        <p:grpSpPr bwMode="auto">
          <a:xfrm>
            <a:off x="2106613" y="4049713"/>
            <a:ext cx="4756150" cy="508000"/>
            <a:chOff x="1248" y="2691"/>
            <a:chExt cx="2996" cy="320"/>
          </a:xfrm>
        </p:grpSpPr>
        <p:sp>
          <p:nvSpPr>
            <p:cNvPr id="51218" name="AutoShape 35"/>
            <p:cNvSpPr>
              <a:spLocks noChangeArrowheads="1"/>
            </p:cNvSpPr>
            <p:nvPr/>
          </p:nvSpPr>
          <p:spPr bwMode="gray">
            <a:xfrm>
              <a:off x="1460" y="2691"/>
              <a:ext cx="2784" cy="320"/>
            </a:xfrm>
            <a:prstGeom prst="roundRect">
              <a:avLst>
                <a:gd name="adj" fmla="val 50000"/>
              </a:avLst>
            </a:prstGeom>
            <a:solidFill>
              <a:srgbClr val="92D050"/>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敏捷项目管理工具 </a:t>
              </a:r>
              <a:r>
                <a:rPr kumimoji="0" lang="en-US" altLang="zh-CN" b="1">
                  <a:solidFill>
                    <a:srgbClr val="000000"/>
                  </a:solidFill>
                  <a:latin typeface="微软雅黑" panose="020B0503020204020204" pitchFamily="34" charset="-122"/>
                  <a:ea typeface="微软雅黑" panose="020B0503020204020204" pitchFamily="34" charset="-122"/>
                </a:rPr>
                <a:t>– Icescrum</a:t>
              </a:r>
            </a:p>
          </p:txBody>
        </p:sp>
        <p:grpSp>
          <p:nvGrpSpPr>
            <p:cNvPr id="51219" name="Group 36"/>
            <p:cNvGrpSpPr>
              <a:grpSpLocks/>
            </p:cNvGrpSpPr>
            <p:nvPr/>
          </p:nvGrpSpPr>
          <p:grpSpPr bwMode="auto">
            <a:xfrm>
              <a:off x="1248" y="2755"/>
              <a:ext cx="240" cy="240"/>
              <a:chOff x="2078" y="1680"/>
              <a:chExt cx="1615" cy="1615"/>
            </a:xfrm>
          </p:grpSpPr>
          <p:sp>
            <p:nvSpPr>
              <p:cNvPr id="157"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8"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9" name="Oval 39"/>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0" name="Oval 40"/>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1" name="Oval 41"/>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2" name="Oval 42"/>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51209" name="Group 43"/>
          <p:cNvGrpSpPr>
            <a:grpSpLocks/>
          </p:cNvGrpSpPr>
          <p:nvPr/>
        </p:nvGrpSpPr>
        <p:grpSpPr bwMode="auto">
          <a:xfrm>
            <a:off x="1582738" y="5153025"/>
            <a:ext cx="4718050" cy="508000"/>
            <a:chOff x="960" y="3212"/>
            <a:chExt cx="2972" cy="320"/>
          </a:xfrm>
        </p:grpSpPr>
        <p:sp>
          <p:nvSpPr>
            <p:cNvPr id="51210" name="AutoShape 44"/>
            <p:cNvSpPr>
              <a:spLocks noChangeArrowheads="1"/>
            </p:cNvSpPr>
            <p:nvPr/>
          </p:nvSpPr>
          <p:spPr bwMode="gray">
            <a:xfrm>
              <a:off x="1148" y="3212"/>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敏捷测试管理工具 </a:t>
              </a:r>
              <a:r>
                <a:rPr kumimoji="0" lang="en-US" altLang="zh-CN" b="1">
                  <a:solidFill>
                    <a:srgbClr val="000000"/>
                  </a:solidFill>
                  <a:latin typeface="微软雅黑" panose="020B0503020204020204" pitchFamily="34" charset="-122"/>
                  <a:ea typeface="微软雅黑" panose="020B0503020204020204" pitchFamily="34" charset="-122"/>
                </a:rPr>
                <a:t>– </a:t>
              </a:r>
              <a:r>
                <a:rPr kumimoji="0" lang="zh-CN" altLang="en-US" b="1">
                  <a:solidFill>
                    <a:srgbClr val="000000"/>
                  </a:solidFill>
                  <a:latin typeface="微软雅黑" panose="020B0503020204020204" pitchFamily="34" charset="-122"/>
                  <a:ea typeface="微软雅黑" panose="020B0503020204020204" pitchFamily="34" charset="-122"/>
                </a:rPr>
                <a:t>禅道</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51211" name="Group 45"/>
            <p:cNvGrpSpPr>
              <a:grpSpLocks/>
            </p:cNvGrpSpPr>
            <p:nvPr/>
          </p:nvGrpSpPr>
          <p:grpSpPr bwMode="auto">
            <a:xfrm>
              <a:off x="960" y="3243"/>
              <a:ext cx="224" cy="240"/>
              <a:chOff x="2078" y="1680"/>
              <a:chExt cx="1615" cy="1615"/>
            </a:xfrm>
          </p:grpSpPr>
          <p:sp>
            <p:nvSpPr>
              <p:cNvPr id="1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1" name="Oval 48"/>
              <p:cNvSpPr>
                <a:spLocks noChangeArrowheads="1"/>
              </p:cNvSpPr>
              <p:nvPr/>
            </p:nvSpPr>
            <p:spPr bwMode="gray">
              <a:xfrm>
                <a:off x="2251" y="1855"/>
                <a:ext cx="1262"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2" name="Oval 49"/>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3" name="Oval 50"/>
              <p:cNvSpPr>
                <a:spLocks noChangeArrowheads="1"/>
              </p:cNvSpPr>
              <p:nvPr/>
            </p:nvSpPr>
            <p:spPr bwMode="gray">
              <a:xfrm>
                <a:off x="2338" y="1936"/>
                <a:ext cx="1096"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4" name="Oval 51"/>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工</a:t>
            </a:r>
            <a:r>
              <a:rPr lang="zh-CN" altLang="en-US" dirty="0" smtClean="0"/>
              <a:t>具使用流</a:t>
            </a:r>
            <a:r>
              <a:rPr lang="zh-CN" altLang="en-US" dirty="0"/>
              <a:t>程</a:t>
            </a:r>
            <a:endParaRPr lang="en-US" dirty="0"/>
          </a:p>
        </p:txBody>
      </p:sp>
      <p:sp>
        <p:nvSpPr>
          <p:cNvPr id="4" name="Content Placeholder 1"/>
          <p:cNvSpPr txBox="1">
            <a:spLocks/>
          </p:cNvSpPr>
          <p:nvPr/>
        </p:nvSpPr>
        <p:spPr bwMode="auto">
          <a:xfrm>
            <a:off x="457200" y="1524000"/>
            <a:ext cx="4114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smtClean="0">
                <a:latin typeface="+mn-ea"/>
                <a:ea typeface="+mn-ea"/>
              </a:rPr>
              <a:t>注</a:t>
            </a:r>
            <a:r>
              <a:rPr lang="zh-CN" altLang="en-US" dirty="0">
                <a:latin typeface="+mn-ea"/>
                <a:ea typeface="+mn-ea"/>
              </a:rPr>
              <a:t>册</a:t>
            </a:r>
            <a:r>
              <a:rPr lang="en-US" altLang="zh-CN" dirty="0">
                <a:latin typeface="+mn-ea"/>
                <a:ea typeface="+mn-ea"/>
              </a:rPr>
              <a:t>/</a:t>
            </a:r>
            <a:r>
              <a:rPr lang="zh-CN" altLang="en-US" dirty="0">
                <a:latin typeface="+mn-ea"/>
                <a:ea typeface="+mn-ea"/>
              </a:rPr>
              <a:t>登录</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开始你的项目</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定义项目</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创建团队选择成员</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定义实践</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启动项目</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创</a:t>
            </a:r>
            <a:r>
              <a:rPr lang="zh-CN" altLang="en-US" dirty="0" smtClean="0">
                <a:latin typeface="+mn-ea"/>
                <a:ea typeface="+mn-ea"/>
              </a:rPr>
              <a:t>建特性集和</a:t>
            </a:r>
            <a:r>
              <a:rPr lang="zh-CN" altLang="en-US" dirty="0">
                <a:latin typeface="+mn-ea"/>
                <a:ea typeface="+mn-ea"/>
              </a:rPr>
              <a:t>所属史诗的</a:t>
            </a:r>
            <a:r>
              <a:rPr lang="en-US" altLang="zh-CN" dirty="0">
                <a:latin typeface="+mn-ea"/>
                <a:ea typeface="+mn-ea"/>
              </a:rPr>
              <a:t>Tag</a:t>
            </a: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创</a:t>
            </a:r>
            <a:r>
              <a:rPr lang="zh-CN" altLang="en-US" dirty="0" smtClean="0">
                <a:latin typeface="+mn-ea"/>
                <a:ea typeface="+mn-ea"/>
              </a:rPr>
              <a:t>建故事集</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转换形</a:t>
            </a:r>
            <a:r>
              <a:rPr lang="zh-CN" altLang="en-US" dirty="0" smtClean="0">
                <a:latin typeface="+mn-ea"/>
                <a:ea typeface="+mn-ea"/>
              </a:rPr>
              <a:t>成产品列表</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en-US" dirty="0">
              <a:latin typeface="+mn-ea"/>
              <a:ea typeface="+mn-ea"/>
            </a:endParaRPr>
          </a:p>
        </p:txBody>
      </p:sp>
      <p:sp>
        <p:nvSpPr>
          <p:cNvPr id="5" name="Content Placeholder 1"/>
          <p:cNvSpPr txBox="1">
            <a:spLocks/>
          </p:cNvSpPr>
          <p:nvPr/>
        </p:nvSpPr>
        <p:spPr bwMode="auto">
          <a:xfrm>
            <a:off x="4575175" y="1531938"/>
            <a:ext cx="4114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计划版本和冲刺</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计划冲刺</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开始冲刺</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结束冲刺</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完成版本计划</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发布版本产品</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回顾总结会议</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endParaRPr lang="en-US" altLang="en-US" dirty="0">
              <a:latin typeface="+mn-ea"/>
              <a:ea typeface="+mn-ea"/>
            </a:endParaRPr>
          </a:p>
        </p:txBody>
      </p:sp>
    </p:spTree>
    <p:extLst>
      <p:ext uri="{BB962C8B-B14F-4D97-AF65-F5344CB8AC3E}">
        <p14:creationId xmlns:p14="http://schemas.microsoft.com/office/powerpoint/2010/main" val="25019653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注册</a:t>
            </a:r>
            <a:r>
              <a:rPr lang="en-US" altLang="zh-CN" dirty="0"/>
              <a:t>/</a:t>
            </a:r>
            <a:r>
              <a:rPr lang="zh-CN" altLang="en-US" dirty="0"/>
              <a:t>登录</a:t>
            </a:r>
          </a:p>
        </p:txBody>
      </p:sp>
      <p:sp>
        <p:nvSpPr>
          <p:cNvPr id="4" name="Text Placeholder 2"/>
          <p:cNvSpPr txBox="1">
            <a:spLocks/>
          </p:cNvSpPr>
          <p:nvPr/>
        </p:nvSpPr>
        <p:spPr>
          <a:xfrm>
            <a:off x="422275" y="1916113"/>
            <a:ext cx="3766548" cy="1219200"/>
          </a:xfrm>
          <a:prstGeom prst="rect">
            <a:avLst/>
          </a:prstGeom>
        </p:spPr>
        <p:txBody>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defRPr/>
            </a:pPr>
            <a:r>
              <a:rPr lang="en-US" altLang="zh-CN" dirty="0" smtClean="0">
                <a:latin typeface="+mn-ea"/>
              </a:rPr>
              <a:t>First name + Last name</a:t>
            </a:r>
            <a:r>
              <a:rPr lang="zh-CN" altLang="en-US" dirty="0" smtClean="0">
                <a:latin typeface="+mn-ea"/>
              </a:rPr>
              <a:t>为登录后的显示名</a:t>
            </a:r>
            <a:endParaRPr lang="en-US" altLang="zh-CN" dirty="0" smtClean="0">
              <a:latin typeface="+mn-ea"/>
            </a:endParaRPr>
          </a:p>
          <a:p>
            <a:pPr marL="342900" indent="-342900">
              <a:lnSpc>
                <a:spcPct val="100000"/>
              </a:lnSpc>
              <a:buFont typeface="Arial" panose="020B0604020202020204" pitchFamily="34" charset="0"/>
              <a:buChar char="•"/>
              <a:defRPr/>
            </a:pPr>
            <a:r>
              <a:rPr lang="en-US" altLang="zh-CN" dirty="0" smtClean="0">
                <a:latin typeface="+mn-ea"/>
              </a:rPr>
              <a:t>Username</a:t>
            </a:r>
            <a:r>
              <a:rPr lang="zh-CN" altLang="en-US" dirty="0" smtClean="0">
                <a:latin typeface="+mn-ea"/>
              </a:rPr>
              <a:t>为登录用户名</a:t>
            </a:r>
            <a:endParaRPr lang="en-US" altLang="zh-CN" dirty="0" smtClean="0">
              <a:latin typeface="+mn-ea"/>
            </a:endParaRPr>
          </a:p>
          <a:p>
            <a:pPr marL="342900" indent="-342900">
              <a:lnSpc>
                <a:spcPct val="100000"/>
              </a:lnSpc>
              <a:buFont typeface="Arial" panose="020B0604020202020204" pitchFamily="34" charset="0"/>
              <a:buChar char="•"/>
              <a:defRPr/>
            </a:pPr>
            <a:r>
              <a:rPr lang="zh-CN" altLang="en-US" dirty="0" smtClean="0">
                <a:latin typeface="+mn-ea"/>
              </a:rPr>
              <a:t>除</a:t>
            </a:r>
            <a:r>
              <a:rPr lang="en-US" altLang="zh-CN" dirty="0" smtClean="0">
                <a:latin typeface="+mn-ea"/>
              </a:rPr>
              <a:t>Activity</a:t>
            </a:r>
            <a:r>
              <a:rPr lang="zh-CN" altLang="en-US" dirty="0" smtClean="0">
                <a:latin typeface="+mn-ea"/>
              </a:rPr>
              <a:t>字段外其他为必填</a:t>
            </a:r>
            <a:endParaRPr lang="en-US" altLang="zh-CN" dirty="0" smtClean="0">
              <a:latin typeface="+mn-ea"/>
            </a:endParaRPr>
          </a:p>
          <a:p>
            <a:pPr marL="342900" indent="-342900">
              <a:lnSpc>
                <a:spcPct val="100000"/>
              </a:lnSpc>
              <a:buFont typeface="Arial" panose="020B0604020202020204" pitchFamily="34" charset="0"/>
              <a:buChar char="•"/>
              <a:defRPr/>
            </a:pPr>
            <a:r>
              <a:rPr lang="zh-CN" altLang="en-US" dirty="0" smtClean="0">
                <a:latin typeface="+mn-ea"/>
              </a:rPr>
              <a:t>除用户名其他信息可修改</a:t>
            </a:r>
            <a:endParaRPr lang="en-US" altLang="zh-CN" dirty="0" smtClean="0">
              <a:latin typeface="+mn-ea"/>
            </a:endParaRPr>
          </a:p>
          <a:p>
            <a:pPr>
              <a:defRPr/>
            </a:pPr>
            <a:endParaRPr lang="en-US" dirty="0">
              <a:latin typeface="+mn-ea"/>
            </a:endParaRPr>
          </a:p>
        </p:txBody>
      </p:sp>
      <p:pic>
        <p:nvPicPr>
          <p:cNvPr id="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8490" y="1532301"/>
            <a:ext cx="4417197"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567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注册</a:t>
            </a:r>
            <a:r>
              <a:rPr lang="en-US" altLang="zh-CN" dirty="0"/>
              <a:t>/</a:t>
            </a:r>
            <a:r>
              <a:rPr lang="zh-CN" altLang="en-US" dirty="0"/>
              <a:t>登录</a:t>
            </a:r>
            <a:br>
              <a:rPr lang="zh-CN" altLang="en-US" dirty="0"/>
            </a:br>
            <a:endParaRPr lang="en-US" dirty="0"/>
          </a:p>
        </p:txBody>
      </p:sp>
      <p:sp>
        <p:nvSpPr>
          <p:cNvPr id="4" name="Text Placeholder 2"/>
          <p:cNvSpPr txBox="1">
            <a:spLocks/>
          </p:cNvSpPr>
          <p:nvPr/>
        </p:nvSpPr>
        <p:spPr bwMode="auto">
          <a:xfrm>
            <a:off x="755650" y="1829027"/>
            <a:ext cx="3592376"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注册成功后登录</a:t>
            </a:r>
            <a:r>
              <a:rPr lang="en-US" altLang="zh-CN" dirty="0" err="1">
                <a:latin typeface="+mn-ea"/>
                <a:ea typeface="+mn-ea"/>
              </a:rPr>
              <a:t>iceScrum</a:t>
            </a:r>
            <a:r>
              <a:rPr lang="en-US" altLang="zh-CN" dirty="0">
                <a:latin typeface="+mn-ea"/>
                <a:ea typeface="+mn-ea"/>
              </a:rPr>
              <a:t>,</a:t>
            </a:r>
            <a:r>
              <a:rPr lang="zh-CN" altLang="en-US" dirty="0">
                <a:latin typeface="+mn-ea"/>
                <a:ea typeface="+mn-ea"/>
              </a:rPr>
              <a:t>在右上角点击你的名字，使用</a:t>
            </a:r>
            <a:r>
              <a:rPr lang="en-US" altLang="zh-CN" dirty="0">
                <a:latin typeface="+mn-ea"/>
                <a:ea typeface="+mn-ea"/>
              </a:rPr>
              <a:t>Your account</a:t>
            </a:r>
            <a:r>
              <a:rPr lang="zh-CN" altLang="en-US" dirty="0">
                <a:latin typeface="+mn-ea"/>
                <a:ea typeface="+mn-ea"/>
              </a:rPr>
              <a:t>可更新你的账户信息</a:t>
            </a:r>
            <a:endParaRPr lang="en-US" altLang="en-US" dirty="0">
              <a:latin typeface="+mn-ea"/>
              <a:ea typeface="+mn-ea"/>
            </a:endParaRPr>
          </a:p>
        </p:txBody>
      </p:sp>
      <p:pic>
        <p:nvPicPr>
          <p:cNvPr id="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9317" y="1557338"/>
            <a:ext cx="40544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875088"/>
            <a:ext cx="3814763"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txBox="1">
            <a:spLocks/>
          </p:cNvSpPr>
          <p:nvPr/>
        </p:nvSpPr>
        <p:spPr bwMode="auto">
          <a:xfrm>
            <a:off x="4787900" y="4229100"/>
            <a:ext cx="3903254"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当你首次登录成功后，页面会出现左边所示的提示信息，点击</a:t>
            </a:r>
            <a:r>
              <a:rPr lang="en-US" altLang="zh-CN" dirty="0">
                <a:latin typeface="+mn-ea"/>
                <a:ea typeface="+mn-ea"/>
              </a:rPr>
              <a:t>Next</a:t>
            </a:r>
            <a:r>
              <a:rPr lang="zh-CN" altLang="en-US" dirty="0">
                <a:latin typeface="+mn-ea"/>
                <a:ea typeface="+mn-ea"/>
              </a:rPr>
              <a:t>，就会有相应向导信息，如果你不需要，可点击</a:t>
            </a:r>
            <a:r>
              <a:rPr lang="en-US" altLang="zh-CN" dirty="0">
                <a:latin typeface="+mn-ea"/>
                <a:ea typeface="+mn-ea"/>
              </a:rPr>
              <a:t>End tour</a:t>
            </a:r>
            <a:endParaRPr lang="en-US" altLang="en-US" dirty="0">
              <a:latin typeface="+mn-ea"/>
              <a:ea typeface="+mn-ea"/>
            </a:endParaRPr>
          </a:p>
        </p:txBody>
      </p:sp>
    </p:spTree>
    <p:extLst>
      <p:ext uri="{BB962C8B-B14F-4D97-AF65-F5344CB8AC3E}">
        <p14:creationId xmlns:p14="http://schemas.microsoft.com/office/powerpoint/2010/main" val="30725742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727371" cy="510598"/>
          </a:xfrm>
        </p:spPr>
        <p:txBody>
          <a:bodyPr/>
          <a:lstStyle/>
          <a:p>
            <a:r>
              <a:rPr lang="zh-CN" altLang="en-US" dirty="0" smtClean="0"/>
              <a:t>产品规划</a:t>
            </a:r>
            <a:r>
              <a:rPr lang="en-US" altLang="zh-CN" dirty="0" smtClean="0"/>
              <a:t>-</a:t>
            </a:r>
            <a:r>
              <a:rPr lang="zh-CN" altLang="en-US" dirty="0" smtClean="0"/>
              <a:t>立项：</a:t>
            </a:r>
            <a:r>
              <a:rPr lang="zh-CN" altLang="en-US" dirty="0"/>
              <a:t>开始你的项目</a:t>
            </a:r>
            <a:endParaRPr lang="en-US" dirty="0"/>
          </a:p>
        </p:txBody>
      </p:sp>
      <p:sp>
        <p:nvSpPr>
          <p:cNvPr id="4" name="Text Placeholder 2"/>
          <p:cNvSpPr txBox="1">
            <a:spLocks/>
          </p:cNvSpPr>
          <p:nvPr/>
        </p:nvSpPr>
        <p:spPr bwMode="auto">
          <a:xfrm>
            <a:off x="684214" y="3644900"/>
            <a:ext cx="752797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使用</a:t>
            </a:r>
            <a:r>
              <a:rPr lang="en-US" altLang="zh-CN" dirty="0" err="1">
                <a:latin typeface="+mn-ea"/>
                <a:ea typeface="+mn-ea"/>
              </a:rPr>
              <a:t>IceScrum</a:t>
            </a:r>
            <a:r>
              <a:rPr lang="zh-CN" altLang="en-US" dirty="0">
                <a:latin typeface="+mn-ea"/>
                <a:ea typeface="+mn-ea"/>
              </a:rPr>
              <a:t>易用的项目创建向导会快速的创建项目的一些必要信息。开始一个新项目可能只需要点击</a:t>
            </a:r>
            <a:r>
              <a:rPr lang="en-US" altLang="zh-CN" dirty="0">
                <a:latin typeface="+mn-ea"/>
                <a:ea typeface="+mn-ea"/>
              </a:rPr>
              <a:t>4</a:t>
            </a:r>
            <a:r>
              <a:rPr lang="zh-CN" altLang="en-US" dirty="0">
                <a:latin typeface="+mn-ea"/>
                <a:ea typeface="+mn-ea"/>
              </a:rPr>
              <a:t>次，项目创建向导每一步点击一下。向导里的填写的属性之后可修改。</a:t>
            </a:r>
            <a:endParaRPr lang="en-US" altLang="en-US" dirty="0">
              <a:latin typeface="+mn-ea"/>
              <a:ea typeface="+mn-ea"/>
            </a:endParaRPr>
          </a:p>
        </p:txBody>
      </p:sp>
      <p:pic>
        <p:nvPicPr>
          <p:cNvPr id="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557338"/>
            <a:ext cx="625475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1964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18366" cy="510598"/>
          </a:xfrm>
        </p:spPr>
        <p:txBody>
          <a:bodyPr/>
          <a:lstStyle/>
          <a:p>
            <a:r>
              <a:rPr lang="zh-CN" altLang="en-US" dirty="0"/>
              <a:t>产品规划</a:t>
            </a:r>
            <a:r>
              <a:rPr lang="en-US" altLang="zh-CN" dirty="0"/>
              <a:t>-</a:t>
            </a:r>
            <a:r>
              <a:rPr lang="zh-CN" altLang="en-US" dirty="0"/>
              <a:t>立项</a:t>
            </a:r>
            <a:r>
              <a:rPr lang="zh-CN" altLang="en-US" dirty="0" smtClean="0"/>
              <a:t>：</a:t>
            </a:r>
            <a:r>
              <a:rPr lang="zh-CN" altLang="en-US" dirty="0"/>
              <a:t>定义项目</a:t>
            </a:r>
            <a:endParaRPr lang="en-US" dirty="0"/>
          </a:p>
        </p:txBody>
      </p:sp>
      <p:sp>
        <p:nvSpPr>
          <p:cNvPr id="4" name="Text Placeholder 2"/>
          <p:cNvSpPr txBox="1">
            <a:spLocks/>
          </p:cNvSpPr>
          <p:nvPr/>
        </p:nvSpPr>
        <p:spPr bwMode="auto">
          <a:xfrm>
            <a:off x="611188" y="1143182"/>
            <a:ext cx="70770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首先，定义项目的名称和</a:t>
            </a:r>
            <a:r>
              <a:rPr lang="en-US" altLang="zh-CN" dirty="0">
                <a:latin typeface="+mn-ea"/>
                <a:ea typeface="+mn-ea"/>
              </a:rPr>
              <a:t>ID,</a:t>
            </a:r>
            <a:r>
              <a:rPr lang="zh-CN" altLang="en-US" dirty="0">
                <a:latin typeface="+mn-ea"/>
                <a:ea typeface="+mn-ea"/>
              </a:rPr>
              <a:t>这些信息用于生成永项</a:t>
            </a:r>
            <a:r>
              <a:rPr lang="en-US" altLang="zh-CN" dirty="0">
                <a:latin typeface="+mn-ea"/>
                <a:ea typeface="+mn-ea"/>
              </a:rPr>
              <a:t>web</a:t>
            </a:r>
            <a:r>
              <a:rPr lang="zh-CN" altLang="en-US" dirty="0">
                <a:latin typeface="+mn-ea"/>
                <a:ea typeface="+mn-ea"/>
              </a:rPr>
              <a:t>链接，用于直接访问</a:t>
            </a:r>
            <a:endParaRPr lang="en-US" altLang="en-US" dirty="0">
              <a:latin typeface="+mn-ea"/>
              <a:ea typeface="+mn-ea"/>
            </a:endParaRPr>
          </a:p>
        </p:txBody>
      </p:sp>
      <p:pic>
        <p:nvPicPr>
          <p:cNvPr id="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794057"/>
            <a:ext cx="76485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0355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产品规划</a:t>
            </a:r>
            <a:r>
              <a:rPr lang="en-US" altLang="zh-CN" dirty="0"/>
              <a:t>-</a:t>
            </a:r>
            <a:r>
              <a:rPr lang="zh-CN" altLang="en-US" dirty="0"/>
              <a:t>立项</a:t>
            </a:r>
            <a:r>
              <a:rPr lang="zh-CN" altLang="en-US" dirty="0" smtClean="0"/>
              <a:t>：</a:t>
            </a:r>
            <a:r>
              <a:rPr lang="zh-CN" altLang="en-US" dirty="0"/>
              <a:t>创建团队</a:t>
            </a:r>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08088"/>
            <a:ext cx="79311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2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过程政策 </a:t>
            </a:r>
            <a:r>
              <a:rPr lang="en-US" altLang="zh-CN" dirty="0"/>
              <a:t>- </a:t>
            </a:r>
            <a:r>
              <a:rPr lang="zh-CN" altLang="en-US" dirty="0"/>
              <a:t>工程过程 </a:t>
            </a:r>
            <a:r>
              <a:rPr lang="en-US" altLang="zh-CN" dirty="0" smtClean="0"/>
              <a:t>II</a:t>
            </a:r>
            <a:endParaRPr lang="en-US"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2420326652"/>
              </p:ext>
            </p:extLst>
          </p:nvPr>
        </p:nvGraphicFramePr>
        <p:xfrm>
          <a:off x="457200" y="1270000"/>
          <a:ext cx="8229600" cy="4114800"/>
        </p:xfrm>
        <a:graphic>
          <a:graphicData uri="http://schemas.openxmlformats.org/drawingml/2006/table">
            <a:tbl>
              <a:tblPr/>
              <a:tblGrid>
                <a:gridCol w="2093913"/>
                <a:gridCol w="6135687"/>
              </a:tblGrid>
              <a:tr h="299403">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过程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指导原则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542965">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mn-ea"/>
                          <a:ea typeface="+mn-ea"/>
                          <a:cs typeface="+mn-cs"/>
                        </a:rPr>
                        <a:t>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normalizeH="0" baseline="0" dirty="0" smtClean="0">
                          <a:ln>
                            <a:noFill/>
                          </a:ln>
                          <a:solidFill>
                            <a:srgbClr val="000000"/>
                          </a:solidFill>
                          <a:effectLst/>
                          <a:latin typeface="+mn-ea"/>
                          <a:ea typeface="+mn-ea"/>
                          <a:cs typeface="+mn-cs"/>
                        </a:rPr>
                        <a:t>多设计几种需求的候选解决方案，在用户体验和技术复杂度间找到平衡。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28023">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实现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遵守并在实践中不断完善开发规范。</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18288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持续集成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1800" dirty="0" smtClean="0">
                          <a:latin typeface="+mn-ea"/>
                          <a:ea typeface="+mn-ea"/>
                        </a:rPr>
                        <a:t>通过尽早的集成，尽早的暴露集成和接口问题。</a:t>
                      </a:r>
                      <a:endParaRPr kumimoji="0" lang="zh-CN" altLang="en-US" sz="1800" b="0" i="0" u="none" strike="noStrike" cap="none" normalizeH="0" baseline="0" dirty="0" smtClean="0">
                        <a:ln>
                          <a:noFill/>
                        </a:ln>
                        <a:solidFill>
                          <a:srgbClr val="00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18288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接收测试</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开发团队对所开发的成果进行系统测试，要求开发的成果符合完成的定义。</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尽早的进行测试，尽可能的进行自动化测试。</a:t>
                      </a:r>
                      <a:endParaRPr kumimoji="0" lang="en-US" altLang="zh-CN" sz="1800" b="0" i="0" u="none" strike="noStrike" cap="none" normalizeH="0" baseline="0" dirty="0" smtClean="0">
                        <a:ln>
                          <a:noFill/>
                        </a:ln>
                        <a:solidFill>
                          <a:srgbClr val="000000"/>
                        </a:solidFill>
                        <a:effectLst/>
                        <a:latin typeface="+mn-ea"/>
                        <a:ea typeface="+mn-ea"/>
                      </a:endParaRPr>
                    </a:p>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dirty="0" smtClean="0">
                          <a:ln>
                            <a:noFill/>
                          </a:ln>
                          <a:solidFill>
                            <a:schemeClr val="tx1"/>
                          </a:solidFill>
                          <a:effectLst/>
                          <a:latin typeface="+mn-ea"/>
                          <a:ea typeface="+mn-ea"/>
                        </a:rPr>
                        <a:t>分析</a:t>
                      </a:r>
                      <a:r>
                        <a:rPr kumimoji="0" lang="zh-CN" altLang="en-US" sz="1800" b="0" i="0" u="none" strike="noStrike" cap="none" normalizeH="0" baseline="0" dirty="0" smtClean="0">
                          <a:ln>
                            <a:noFill/>
                          </a:ln>
                          <a:solidFill>
                            <a:schemeClr val="tx1"/>
                          </a:solidFill>
                          <a:effectLst/>
                          <a:latin typeface="+mn-ea"/>
                          <a:ea typeface="+mn-ea"/>
                        </a:rPr>
                        <a:t>产生的</a:t>
                      </a:r>
                      <a:r>
                        <a:rPr kumimoji="0" lang="zh-CN" altLang="zh-CN" sz="1800" b="0" i="0" u="none" strike="noStrike" cap="none" normalizeH="0" baseline="0" dirty="0" smtClean="0">
                          <a:ln>
                            <a:noFill/>
                          </a:ln>
                          <a:solidFill>
                            <a:schemeClr val="tx1"/>
                          </a:solidFill>
                          <a:effectLst/>
                          <a:latin typeface="+mn-ea"/>
                          <a:ea typeface="+mn-ea"/>
                        </a:rPr>
                        <a:t>缺陷</a:t>
                      </a:r>
                      <a:r>
                        <a:rPr kumimoji="0" lang="zh-CN" altLang="en-US" sz="1800" b="0" i="0" u="none" strike="noStrike" cap="none" normalizeH="0" baseline="0" dirty="0" smtClean="0">
                          <a:ln>
                            <a:noFill/>
                          </a:ln>
                          <a:solidFill>
                            <a:schemeClr val="tx1"/>
                          </a:solidFill>
                          <a:effectLst/>
                          <a:latin typeface="+mn-ea"/>
                          <a:ea typeface="+mn-ea"/>
                        </a:rPr>
                        <a:t>。</a:t>
                      </a:r>
                      <a:endParaRPr kumimoji="0" lang="zh-CN" altLang="en-US" sz="1800" b="0" i="0" u="none" strike="noStrike" cap="none" normalizeH="0" baseline="0" dirty="0" smtClean="0">
                        <a:ln>
                          <a:noFill/>
                        </a:ln>
                        <a:solidFill>
                          <a:srgbClr val="000000"/>
                        </a:solidFill>
                        <a:effectLst/>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420602">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冲刺评审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dirty="0" smtClean="0">
                          <a:latin typeface="+mn-ea"/>
                          <a:ea typeface="+mn-ea"/>
                        </a:rPr>
                        <a:t>在开发前，先完成用户故事的接收测试</a:t>
                      </a:r>
                      <a:r>
                        <a:rPr lang="zh-CN" altLang="en-US" sz="1800" baseline="0" dirty="0" smtClean="0">
                          <a:latin typeface="+mn-ea"/>
                          <a:ea typeface="+mn-ea"/>
                        </a:rPr>
                        <a:t>。</a:t>
                      </a:r>
                      <a:endParaRPr lang="en-US" altLang="zh-CN" sz="1800" baseline="0" dirty="0" smtClean="0">
                        <a:latin typeface="+mn-ea"/>
                        <a:ea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aseline="0" dirty="0" smtClean="0">
                          <a:latin typeface="+mn-ea"/>
                          <a:ea typeface="+mn-ea"/>
                        </a:rPr>
                        <a:t>在冲刺中，</a:t>
                      </a:r>
                      <a:r>
                        <a:rPr lang="en-US" altLang="zh-CN" sz="1800" baseline="0" dirty="0" smtClean="0">
                          <a:latin typeface="+mn-ea"/>
                          <a:ea typeface="+mn-ea"/>
                        </a:rPr>
                        <a:t>PO</a:t>
                      </a:r>
                      <a:r>
                        <a:rPr lang="zh-CN" altLang="en-US" sz="1800" baseline="0" dirty="0" smtClean="0">
                          <a:latin typeface="+mn-ea"/>
                          <a:ea typeface="+mn-ea"/>
                        </a:rPr>
                        <a:t>尽早、持续地做评审。</a:t>
                      </a:r>
                      <a:endParaRPr lang="en-US" altLang="zh-CN" sz="1800" baseline="0" dirty="0" smtClean="0">
                        <a:latin typeface="+mn-ea"/>
                        <a:ea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aseline="0" dirty="0" smtClean="0">
                          <a:latin typeface="+mn-ea"/>
                          <a:ea typeface="+mn-ea"/>
                        </a:rPr>
                        <a:t>每个冲刺结束时，</a:t>
                      </a:r>
                      <a:r>
                        <a:rPr lang="en-US" altLang="zh-CN" sz="1800" baseline="0" dirty="0" smtClean="0">
                          <a:latin typeface="+mn-ea"/>
                          <a:ea typeface="+mn-ea"/>
                        </a:rPr>
                        <a:t>PO</a:t>
                      </a:r>
                      <a:r>
                        <a:rPr lang="zh-CN" altLang="en-US" sz="1800" baseline="0" dirty="0" smtClean="0">
                          <a:latin typeface="+mn-ea"/>
                          <a:ea typeface="+mn-ea"/>
                        </a:rPr>
                        <a:t>团队要对开发成果物进行验收。</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aseline="0" dirty="0" smtClean="0">
                          <a:latin typeface="+mn-ea"/>
                          <a:ea typeface="+mn-ea"/>
                        </a:rPr>
                        <a:t>外部干系人可以参与冲刺评审会议，确认冲刺成果。</a:t>
                      </a:r>
                      <a:endParaRPr lang="en-US" altLang="zh-CN" sz="1800" baseline="0" dirty="0" smtClean="0">
                        <a:latin typeface="+mn-ea"/>
                        <a:ea typeface="+mn-e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extLst>
      <p:ext uri="{BB962C8B-B14F-4D97-AF65-F5344CB8AC3E}">
        <p14:creationId xmlns:p14="http://schemas.microsoft.com/office/powerpoint/2010/main" val="6921520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产品规划</a:t>
            </a:r>
            <a:r>
              <a:rPr lang="en-US" altLang="zh-CN" dirty="0"/>
              <a:t>-</a:t>
            </a:r>
            <a:r>
              <a:rPr lang="zh-CN" altLang="en-US" dirty="0"/>
              <a:t>立项</a:t>
            </a:r>
            <a:r>
              <a:rPr lang="zh-CN" altLang="en-US" dirty="0" smtClean="0"/>
              <a:t>：</a:t>
            </a:r>
            <a:r>
              <a:rPr lang="zh-CN" altLang="en-US" dirty="0"/>
              <a:t>选择成员</a:t>
            </a:r>
            <a:endParaRPr lang="en-US" dirty="0"/>
          </a:p>
        </p:txBody>
      </p:sp>
      <p:sp>
        <p:nvSpPr>
          <p:cNvPr id="4" name="文本框 6"/>
          <p:cNvSpPr txBox="1">
            <a:spLocks noChangeArrowheads="1"/>
          </p:cNvSpPr>
          <p:nvPr/>
        </p:nvSpPr>
        <p:spPr bwMode="auto">
          <a:xfrm>
            <a:off x="465138" y="1700213"/>
            <a:ext cx="7821612"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5750" indent="-285750">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marL="342900" indent="-342900">
              <a:buFont typeface="Arial" panose="020B0604020202020204" pitchFamily="34" charset="0"/>
              <a:buChar char="•"/>
            </a:pPr>
            <a:r>
              <a:rPr lang="zh-CN" altLang="en-US" dirty="0">
                <a:latin typeface="+mn-ea"/>
                <a:ea typeface="+mn-ea"/>
              </a:rPr>
              <a:t>项目的创建者就是</a:t>
            </a:r>
            <a:r>
              <a:rPr lang="en-US" altLang="zh-CN" dirty="0">
                <a:latin typeface="+mn-ea"/>
                <a:ea typeface="+mn-ea"/>
              </a:rPr>
              <a:t>Project Owner</a:t>
            </a:r>
            <a:r>
              <a:rPr lang="zh-CN" altLang="en-US" dirty="0">
                <a:latin typeface="+mn-ea"/>
                <a:ea typeface="+mn-ea"/>
              </a:rPr>
              <a:t>和</a:t>
            </a:r>
            <a:r>
              <a:rPr lang="en-US" altLang="zh-CN" dirty="0">
                <a:latin typeface="+mn-ea"/>
                <a:ea typeface="+mn-ea"/>
              </a:rPr>
              <a:t>Scrum Master</a:t>
            </a:r>
            <a:r>
              <a:rPr lang="zh-CN" altLang="en-US" dirty="0">
                <a:latin typeface="+mn-ea"/>
                <a:ea typeface="+mn-ea"/>
              </a:rPr>
              <a:t>。你得到这两个角色，所以可以轻松使用</a:t>
            </a:r>
            <a:r>
              <a:rPr lang="en-US" altLang="zh-CN" dirty="0" err="1">
                <a:latin typeface="+mn-ea"/>
                <a:ea typeface="+mn-ea"/>
              </a:rPr>
              <a:t>iceScrum</a:t>
            </a:r>
            <a:r>
              <a:rPr lang="zh-CN" altLang="en-US" dirty="0">
                <a:latin typeface="+mn-ea"/>
                <a:ea typeface="+mn-ea"/>
              </a:rPr>
              <a:t>的功能，同时可以拉进其他已在</a:t>
            </a:r>
            <a:r>
              <a:rPr lang="en-US" altLang="zh-CN" dirty="0" err="1">
                <a:latin typeface="+mn-ea"/>
                <a:ea typeface="+mn-ea"/>
              </a:rPr>
              <a:t>iceScrum</a:t>
            </a:r>
            <a:r>
              <a:rPr lang="zh-CN" altLang="en-US" dirty="0">
                <a:latin typeface="+mn-ea"/>
                <a:ea typeface="+mn-ea"/>
              </a:rPr>
              <a:t>中注册的用户作为你的团队成员。</a:t>
            </a:r>
            <a:endParaRPr lang="en-US" altLang="zh-CN" dirty="0">
              <a:latin typeface="+mn-ea"/>
              <a:ea typeface="+mn-ea"/>
            </a:endParaRPr>
          </a:p>
          <a:p>
            <a:pPr>
              <a:buFontTx/>
              <a:buChar char="-"/>
            </a:pPr>
            <a:endParaRPr lang="en-US" altLang="zh-CN" dirty="0">
              <a:latin typeface="+mn-ea"/>
              <a:ea typeface="+mn-ea"/>
            </a:endParaRPr>
          </a:p>
          <a:p>
            <a:pPr marL="342900" indent="-342900">
              <a:buFont typeface="Arial" panose="020B0604020202020204" pitchFamily="34" charset="0"/>
              <a:buChar char="•"/>
            </a:pPr>
            <a:r>
              <a:rPr lang="zh-CN" altLang="en-US" dirty="0">
                <a:latin typeface="+mn-ea"/>
                <a:ea typeface="+mn-ea"/>
              </a:rPr>
              <a:t>创建团队以及选择</a:t>
            </a:r>
            <a:r>
              <a:rPr lang="en-US" altLang="zh-CN" dirty="0">
                <a:latin typeface="+mn-ea"/>
                <a:ea typeface="+mn-ea"/>
              </a:rPr>
              <a:t>Members</a:t>
            </a:r>
            <a:r>
              <a:rPr lang="zh-CN" altLang="en-US" dirty="0">
                <a:latin typeface="+mn-ea"/>
                <a:ea typeface="+mn-ea"/>
              </a:rPr>
              <a:t>进行完，需要添加</a:t>
            </a:r>
            <a:r>
              <a:rPr lang="en-US" altLang="zh-CN" dirty="0">
                <a:latin typeface="+mn-ea"/>
                <a:ea typeface="+mn-ea"/>
              </a:rPr>
              <a:t>Product Owner</a:t>
            </a:r>
            <a:r>
              <a:rPr lang="zh-CN" altLang="en-US" dirty="0">
                <a:latin typeface="+mn-ea"/>
                <a:ea typeface="+mn-ea"/>
              </a:rPr>
              <a:t>，至此，团队成员已添加完毕</a:t>
            </a:r>
            <a:r>
              <a:rPr lang="en-US" altLang="zh-CN" dirty="0">
                <a:latin typeface="+mn-ea"/>
                <a:ea typeface="+mn-ea"/>
              </a:rPr>
              <a:t>.</a:t>
            </a:r>
          </a:p>
          <a:p>
            <a:pPr>
              <a:lnSpc>
                <a:spcPct val="90000"/>
              </a:lnSpc>
              <a:buFontTx/>
              <a:buChar char="-"/>
            </a:pPr>
            <a:endParaRPr lang="zh-CN" altLang="en-US" dirty="0">
              <a:latin typeface="+mn-ea"/>
              <a:ea typeface="+mn-ea"/>
            </a:endParaRPr>
          </a:p>
        </p:txBody>
      </p:sp>
      <p:pic>
        <p:nvPicPr>
          <p:cNvPr id="5"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138" y="3794125"/>
            <a:ext cx="80137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3334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196149" cy="510598"/>
          </a:xfrm>
        </p:spPr>
        <p:txBody>
          <a:bodyPr/>
          <a:lstStyle/>
          <a:p>
            <a:r>
              <a:rPr lang="zh-CN" altLang="en-US" dirty="0"/>
              <a:t>产品规划</a:t>
            </a:r>
            <a:r>
              <a:rPr lang="en-US" altLang="zh-CN" dirty="0"/>
              <a:t>-</a:t>
            </a:r>
            <a:r>
              <a:rPr lang="zh-CN" altLang="en-US" dirty="0"/>
              <a:t>立项</a:t>
            </a:r>
            <a:r>
              <a:rPr lang="zh-CN" altLang="en-US" dirty="0" smtClean="0"/>
              <a:t>：</a:t>
            </a:r>
            <a:r>
              <a:rPr lang="zh-CN" altLang="en-US" dirty="0"/>
              <a:t>定义你的实践</a:t>
            </a:r>
            <a:endParaRPr lang="en-US" dirty="0"/>
          </a:p>
        </p:txBody>
      </p:sp>
      <p:pic>
        <p:nvPicPr>
          <p:cNvPr id="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440" y="1215890"/>
            <a:ext cx="7499350"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1567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5882640" cy="510598"/>
          </a:xfrm>
        </p:spPr>
        <p:txBody>
          <a:bodyPr/>
          <a:lstStyle/>
          <a:p>
            <a:r>
              <a:rPr lang="zh-CN" altLang="en-US" dirty="0"/>
              <a:t>产品规划</a:t>
            </a:r>
            <a:r>
              <a:rPr lang="en-US" altLang="zh-CN" dirty="0"/>
              <a:t>-</a:t>
            </a:r>
            <a:r>
              <a:rPr lang="zh-CN" altLang="en-US" dirty="0"/>
              <a:t>立项</a:t>
            </a:r>
            <a:r>
              <a:rPr lang="zh-CN" altLang="en-US" dirty="0" smtClean="0"/>
              <a:t>：</a:t>
            </a:r>
            <a:r>
              <a:rPr lang="zh-CN" altLang="en-US" dirty="0"/>
              <a:t>启动你的项目</a:t>
            </a:r>
            <a:endParaRPr lang="en-US" dirty="0"/>
          </a:p>
        </p:txBody>
      </p:sp>
      <p:sp>
        <p:nvSpPr>
          <p:cNvPr id="4" name="Text Placeholder 2"/>
          <p:cNvSpPr txBox="1">
            <a:spLocks/>
          </p:cNvSpPr>
          <p:nvPr/>
        </p:nvSpPr>
        <p:spPr bwMode="auto">
          <a:xfrm>
            <a:off x="560388" y="1073150"/>
            <a:ext cx="7312025" cy="790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800" dirty="0" smtClean="0">
                <a:latin typeface="+mn-ea"/>
              </a:rPr>
              <a:t>定义项目开始的时间和第一个冲刺开始的时间以及版本交付的时间。通常一个冲刺为</a:t>
            </a:r>
            <a:r>
              <a:rPr lang="en-US" altLang="zh-CN" sz="1800" dirty="0" smtClean="0">
                <a:latin typeface="+mn-ea"/>
              </a:rPr>
              <a:t>14</a:t>
            </a:r>
            <a:r>
              <a:rPr lang="zh-CN" altLang="en-US" sz="1800" dirty="0" smtClean="0">
                <a:latin typeface="+mn-ea"/>
              </a:rPr>
              <a:t>天（</a:t>
            </a:r>
            <a:r>
              <a:rPr lang="en-US" altLang="zh-CN" sz="1800" dirty="0" smtClean="0">
                <a:latin typeface="+mn-ea"/>
              </a:rPr>
              <a:t>2</a:t>
            </a:r>
            <a:r>
              <a:rPr lang="zh-CN" altLang="en-US" sz="1800" dirty="0" smtClean="0">
                <a:latin typeface="+mn-ea"/>
              </a:rPr>
              <a:t>周）。</a:t>
            </a:r>
            <a:endParaRPr lang="en-US" altLang="zh-CN" sz="1800" dirty="0" smtClean="0">
              <a:latin typeface="+mn-ea"/>
            </a:endParaRPr>
          </a:p>
          <a:p>
            <a:endParaRPr lang="en-US" altLang="zh-CN" sz="1800" dirty="0" smtClean="0">
              <a:latin typeface="+mn-ea"/>
            </a:endParaRPr>
          </a:p>
          <a:p>
            <a:endParaRPr lang="en-US" altLang="en-US" sz="1800" dirty="0" smtClean="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388" y="1863725"/>
            <a:ext cx="7726362"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7887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666411" cy="510598"/>
          </a:xfrm>
        </p:spPr>
        <p:txBody>
          <a:bodyPr/>
          <a:lstStyle/>
          <a:p>
            <a:r>
              <a:rPr lang="zh-CN" altLang="en-US" dirty="0"/>
              <a:t>产品规</a:t>
            </a:r>
            <a:r>
              <a:rPr lang="zh-CN" altLang="en-US" dirty="0" smtClean="0"/>
              <a:t>划</a:t>
            </a:r>
            <a:r>
              <a:rPr lang="en-US" altLang="zh-CN" dirty="0" smtClean="0"/>
              <a:t>/</a:t>
            </a:r>
            <a:r>
              <a:rPr lang="zh-CN" altLang="en-US" dirty="0" smtClean="0"/>
              <a:t>版</a:t>
            </a:r>
            <a:r>
              <a:rPr lang="zh-CN" altLang="en-US" dirty="0"/>
              <a:t>本规</a:t>
            </a:r>
            <a:r>
              <a:rPr lang="zh-CN" altLang="en-US" dirty="0" smtClean="0"/>
              <a:t>划</a:t>
            </a:r>
            <a:r>
              <a:rPr lang="zh-CN" altLang="en-US" dirty="0"/>
              <a:t>：</a:t>
            </a:r>
            <a:r>
              <a:rPr lang="zh-CN" altLang="en-US" dirty="0" smtClean="0"/>
              <a:t>查看时</a:t>
            </a:r>
            <a:r>
              <a:rPr lang="zh-CN" altLang="en-US" dirty="0"/>
              <a:t>间</a:t>
            </a:r>
            <a:r>
              <a:rPr lang="zh-CN" altLang="en-US" dirty="0" smtClean="0"/>
              <a:t>线</a:t>
            </a:r>
            <a:endParaRPr lang="en-US" dirty="0"/>
          </a:p>
        </p:txBody>
      </p:sp>
      <p:sp>
        <p:nvSpPr>
          <p:cNvPr id="4" name="文本框 5"/>
          <p:cNvSpPr txBox="1">
            <a:spLocks noChangeArrowheads="1"/>
          </p:cNvSpPr>
          <p:nvPr/>
        </p:nvSpPr>
        <p:spPr bwMode="auto">
          <a:xfrm>
            <a:off x="476250" y="1275806"/>
            <a:ext cx="71294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marL="342900" indent="-342900">
              <a:lnSpc>
                <a:spcPct val="90000"/>
              </a:lnSpc>
              <a:buFont typeface="Arial" panose="020B0604020202020204" pitchFamily="34" charset="0"/>
              <a:buChar char="•"/>
            </a:pPr>
            <a:r>
              <a:rPr lang="zh-CN" altLang="en-US" dirty="0"/>
              <a:t>项目创建完毕，查看结果。可以查看初始化的时间线视图</a:t>
            </a: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6413"/>
            <a:ext cx="8229600"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8333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70617" cy="510598"/>
          </a:xfrm>
        </p:spPr>
        <p:txBody>
          <a:bodyPr/>
          <a:lstStyle/>
          <a:p>
            <a:r>
              <a:rPr lang="zh-CN" altLang="en-US" dirty="0"/>
              <a:t>产品规划</a:t>
            </a:r>
            <a:r>
              <a:rPr lang="en-US" altLang="zh-CN" dirty="0"/>
              <a:t>/</a:t>
            </a:r>
            <a:r>
              <a:rPr lang="zh-CN" altLang="en-US" dirty="0"/>
              <a:t>版本规</a:t>
            </a:r>
            <a:r>
              <a:rPr lang="zh-CN" altLang="en-US" dirty="0" smtClean="0"/>
              <a:t>划：创建特性集</a:t>
            </a:r>
            <a:endParaRPr lang="en-US" dirty="0"/>
          </a:p>
        </p:txBody>
      </p:sp>
      <p:sp>
        <p:nvSpPr>
          <p:cNvPr id="4" name="Text Placeholder 2"/>
          <p:cNvSpPr txBox="1">
            <a:spLocks/>
          </p:cNvSpPr>
          <p:nvPr/>
        </p:nvSpPr>
        <p:spPr bwMode="auto">
          <a:xfrm>
            <a:off x="671513" y="1046163"/>
            <a:ext cx="75842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a:t>对于新产品而言，通常使用从上到下的方法，从定义产品的特性开始</a:t>
            </a:r>
            <a:endParaRPr lang="en-US" altLang="en-US"/>
          </a:p>
        </p:txBody>
      </p:sp>
      <p:pic>
        <p:nvPicPr>
          <p:cNvPr id="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557700"/>
            <a:ext cx="6630988"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3437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70617" cy="510598"/>
          </a:xfrm>
        </p:spPr>
        <p:txBody>
          <a:bodyPr/>
          <a:lstStyle/>
          <a:p>
            <a:r>
              <a:rPr lang="zh-CN" altLang="en-US" dirty="0"/>
              <a:t>产品规划</a:t>
            </a:r>
            <a:r>
              <a:rPr lang="en-US" altLang="zh-CN" dirty="0"/>
              <a:t>/</a:t>
            </a:r>
            <a:r>
              <a:rPr lang="zh-CN" altLang="en-US" dirty="0"/>
              <a:t>版本规</a:t>
            </a:r>
            <a:r>
              <a:rPr lang="zh-CN" altLang="en-US" dirty="0" smtClean="0"/>
              <a:t>划：创建特性集</a:t>
            </a:r>
            <a:endParaRPr lang="en-US" dirty="0"/>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9588"/>
            <a:ext cx="8218488"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txBox="1">
            <a:spLocks/>
          </p:cNvSpPr>
          <p:nvPr/>
        </p:nvSpPr>
        <p:spPr bwMode="auto">
          <a:xfrm>
            <a:off x="457200" y="1029880"/>
            <a:ext cx="791513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smtClean="0">
                <a:latin typeface="+mn-ea"/>
                <a:ea typeface="+mn-ea"/>
              </a:rPr>
              <a:t>在特性</a:t>
            </a:r>
            <a:r>
              <a:rPr lang="en-US" altLang="zh-CN" dirty="0" smtClean="0">
                <a:latin typeface="+mn-ea"/>
                <a:ea typeface="+mn-ea"/>
              </a:rPr>
              <a:t> </a:t>
            </a:r>
            <a:r>
              <a:rPr lang="en-US" altLang="zh-CN" dirty="0">
                <a:latin typeface="+mn-ea"/>
                <a:ea typeface="+mn-ea"/>
              </a:rPr>
              <a:t>Attachments</a:t>
            </a:r>
            <a:r>
              <a:rPr lang="zh-CN" altLang="en-US" dirty="0">
                <a:latin typeface="+mn-ea"/>
                <a:ea typeface="+mn-ea"/>
              </a:rPr>
              <a:t>中点击</a:t>
            </a:r>
            <a:r>
              <a:rPr lang="en-US" altLang="zh-CN" dirty="0">
                <a:latin typeface="+mn-ea"/>
                <a:ea typeface="+mn-ea"/>
              </a:rPr>
              <a:t>”choose”</a:t>
            </a:r>
            <a:r>
              <a:rPr lang="zh-CN" altLang="en-US" dirty="0">
                <a:latin typeface="+mn-ea"/>
                <a:ea typeface="+mn-ea"/>
              </a:rPr>
              <a:t>按钮，可以选择需要上传的附件，进行附件的添加</a:t>
            </a:r>
            <a:endParaRPr lang="en-US" altLang="en-US" dirty="0">
              <a:latin typeface="+mn-ea"/>
              <a:ea typeface="+mn-ea"/>
            </a:endParaRPr>
          </a:p>
        </p:txBody>
      </p:sp>
    </p:spTree>
    <p:extLst>
      <p:ext uri="{BB962C8B-B14F-4D97-AF65-F5344CB8AC3E}">
        <p14:creationId xmlns:p14="http://schemas.microsoft.com/office/powerpoint/2010/main" val="6846808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70617" cy="510598"/>
          </a:xfrm>
        </p:spPr>
        <p:txBody>
          <a:bodyPr/>
          <a:lstStyle/>
          <a:p>
            <a:r>
              <a:rPr lang="zh-CN" altLang="en-US" dirty="0"/>
              <a:t>产品规划</a:t>
            </a:r>
            <a:r>
              <a:rPr lang="en-US" altLang="zh-CN" dirty="0"/>
              <a:t>/</a:t>
            </a:r>
            <a:r>
              <a:rPr lang="zh-CN" altLang="en-US" dirty="0"/>
              <a:t>版本规</a:t>
            </a:r>
            <a:r>
              <a:rPr lang="zh-CN" altLang="en-US" dirty="0" smtClean="0"/>
              <a:t>划：创建特性集</a:t>
            </a:r>
            <a:endParaRPr lang="en-US" dirty="0"/>
          </a:p>
        </p:txBody>
      </p:sp>
      <p:sp>
        <p:nvSpPr>
          <p:cNvPr id="6" name="Text Placeholder 2"/>
          <p:cNvSpPr txBox="1">
            <a:spLocks/>
          </p:cNvSpPr>
          <p:nvPr/>
        </p:nvSpPr>
        <p:spPr bwMode="auto">
          <a:xfrm>
            <a:off x="611188" y="4132263"/>
            <a:ext cx="8031299"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marL="285750" indent="-285750" defTabSz="914400" eaLnBrk="1" hangingPunct="1">
              <a:lnSpc>
                <a:spcPct val="90000"/>
              </a:lnSpc>
              <a:spcBef>
                <a:spcPts val="1200"/>
              </a:spcBef>
              <a:buFont typeface="Arial" panose="020B0604020202020204" pitchFamily="34" charset="0"/>
              <a:buChar char="•"/>
            </a:pPr>
            <a:r>
              <a:rPr lang="zh-CN" altLang="en-US" dirty="0" smtClean="0">
                <a:latin typeface="+mn-ea"/>
                <a:ea typeface="+mn-ea"/>
              </a:rPr>
              <a:t>特性集是</a:t>
            </a:r>
            <a:r>
              <a:rPr lang="zh-CN" altLang="en-US" dirty="0">
                <a:latin typeface="+mn-ea"/>
                <a:ea typeface="+mn-ea"/>
              </a:rPr>
              <a:t>用以满足一个用户需求的产品特性或服务。一</a:t>
            </a:r>
            <a:r>
              <a:rPr lang="zh-CN" altLang="en-US" dirty="0" smtClean="0">
                <a:latin typeface="+mn-ea"/>
                <a:ea typeface="+mn-ea"/>
              </a:rPr>
              <a:t>个特性通</a:t>
            </a:r>
            <a:r>
              <a:rPr lang="zh-CN" altLang="en-US" dirty="0">
                <a:latin typeface="+mn-ea"/>
                <a:ea typeface="+mn-ea"/>
              </a:rPr>
              <a:t>产被拆分成多个故事。</a:t>
            </a:r>
            <a:endParaRPr lang="en-US" altLang="zh-CN" dirty="0">
              <a:latin typeface="+mn-ea"/>
              <a:ea typeface="+mn-ea"/>
            </a:endParaRPr>
          </a:p>
          <a:p>
            <a:pPr marL="285750" indent="-285750" defTabSz="914400" eaLnBrk="1" hangingPunct="1">
              <a:lnSpc>
                <a:spcPct val="90000"/>
              </a:lnSpc>
              <a:spcBef>
                <a:spcPts val="1200"/>
              </a:spcBef>
              <a:buFont typeface="Arial" panose="020B0604020202020204" pitchFamily="34" charset="0"/>
              <a:buChar char="•"/>
            </a:pPr>
            <a:r>
              <a:rPr lang="zh-CN" altLang="en-US" dirty="0" smtClean="0">
                <a:latin typeface="+mn-ea"/>
                <a:ea typeface="+mn-ea"/>
              </a:rPr>
              <a:t>特性集可</a:t>
            </a:r>
            <a:r>
              <a:rPr lang="zh-CN" altLang="en-US" dirty="0">
                <a:latin typeface="+mn-ea"/>
                <a:ea typeface="+mn-ea"/>
              </a:rPr>
              <a:t>用不同的颜色标识进行区分。方便故事关联到</a:t>
            </a:r>
            <a:r>
              <a:rPr lang="zh-CN" altLang="en-US" dirty="0" smtClean="0">
                <a:latin typeface="+mn-ea"/>
                <a:ea typeface="+mn-ea"/>
              </a:rPr>
              <a:t>该特性</a:t>
            </a:r>
            <a:r>
              <a:rPr lang="en-US" altLang="zh-CN" dirty="0" smtClean="0">
                <a:latin typeface="+mn-ea"/>
                <a:ea typeface="+mn-ea"/>
              </a:rPr>
              <a:t>.</a:t>
            </a:r>
            <a:endParaRPr lang="en-US" altLang="zh-CN" dirty="0">
              <a:latin typeface="+mn-ea"/>
              <a:ea typeface="+mn-ea"/>
            </a:endParaRPr>
          </a:p>
          <a:p>
            <a:pPr marL="285750" indent="-285750" defTabSz="914400" eaLnBrk="1" hangingPunct="1">
              <a:lnSpc>
                <a:spcPct val="90000"/>
              </a:lnSpc>
              <a:spcBef>
                <a:spcPts val="1200"/>
              </a:spcBef>
              <a:buFont typeface="Arial" panose="020B0604020202020204" pitchFamily="34" charset="0"/>
              <a:buChar char="•"/>
            </a:pPr>
            <a:r>
              <a:rPr lang="zh-CN" altLang="en-US" dirty="0">
                <a:latin typeface="+mn-ea"/>
                <a:ea typeface="+mn-ea"/>
              </a:rPr>
              <a:t>对于</a:t>
            </a:r>
            <a:r>
              <a:rPr lang="en-US" altLang="zh-CN" dirty="0">
                <a:latin typeface="+mn-ea"/>
                <a:ea typeface="+mn-ea"/>
              </a:rPr>
              <a:t>Sunshine</a:t>
            </a:r>
            <a:r>
              <a:rPr lang="zh-CN" altLang="en-US" dirty="0">
                <a:latin typeface="+mn-ea"/>
                <a:ea typeface="+mn-ea"/>
              </a:rPr>
              <a:t>团队，产品特性在小组会议中确认，产品所有者将其添加</a:t>
            </a:r>
            <a:r>
              <a:rPr lang="zh-CN" altLang="en-US" dirty="0" smtClean="0">
                <a:latin typeface="+mn-ea"/>
                <a:ea typeface="+mn-ea"/>
              </a:rPr>
              <a:t>到特性集中</a:t>
            </a:r>
            <a:endParaRPr lang="en-US" altLang="zh-CN" dirty="0">
              <a:latin typeface="+mn-ea"/>
              <a:ea typeface="+mn-ea"/>
            </a:endParaRPr>
          </a:p>
          <a:p>
            <a:pPr marL="285750" indent="-285750" defTabSz="914400" eaLnBrk="1" hangingPunct="1">
              <a:lnSpc>
                <a:spcPct val="90000"/>
              </a:lnSpc>
              <a:spcBef>
                <a:spcPts val="1200"/>
              </a:spcBef>
              <a:buFont typeface="Arial" panose="020B0604020202020204" pitchFamily="34" charset="0"/>
              <a:buChar char="•"/>
            </a:pPr>
            <a:r>
              <a:rPr lang="zh-CN" altLang="en-US" dirty="0">
                <a:latin typeface="+mn-ea"/>
                <a:ea typeface="+mn-ea"/>
              </a:rPr>
              <a:t>点击每</a:t>
            </a:r>
            <a:r>
              <a:rPr lang="zh-CN" altLang="en-US" dirty="0" smtClean="0">
                <a:latin typeface="+mn-ea"/>
                <a:ea typeface="+mn-ea"/>
              </a:rPr>
              <a:t>个特性右</a:t>
            </a:r>
            <a:r>
              <a:rPr lang="zh-CN" altLang="en-US" dirty="0">
                <a:latin typeface="+mn-ea"/>
                <a:ea typeface="+mn-ea"/>
              </a:rPr>
              <a:t>下角的图标，可以进行更新，也可将其添加到产品需求列表中或者予以删除操作。</a:t>
            </a:r>
            <a:endParaRPr lang="en-US" altLang="zh-CN" dirty="0">
              <a:latin typeface="+mn-ea"/>
              <a:ea typeface="+mn-ea"/>
            </a:endParaRPr>
          </a:p>
          <a:p>
            <a:pPr marL="285750" indent="-285750" defTabSz="914400" eaLnBrk="1" hangingPunct="1">
              <a:lnSpc>
                <a:spcPct val="90000"/>
              </a:lnSpc>
              <a:spcBef>
                <a:spcPts val="1200"/>
              </a:spcBef>
              <a:buFont typeface="Arial" panose="020B0604020202020204" pitchFamily="34" charset="0"/>
              <a:buChar char="•"/>
            </a:pPr>
            <a:endParaRPr lang="en-US" altLang="en-US" dirty="0">
              <a:latin typeface="+mn-ea"/>
              <a:ea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08088"/>
            <a:ext cx="73533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36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265817" cy="510598"/>
          </a:xfrm>
        </p:spPr>
        <p:txBody>
          <a:bodyPr/>
          <a:lstStyle/>
          <a:p>
            <a:r>
              <a:rPr lang="zh-CN" altLang="en-US" dirty="0" smtClean="0"/>
              <a:t>产品列表梳理：</a:t>
            </a:r>
            <a:r>
              <a:rPr lang="zh-CN" altLang="en-US" dirty="0"/>
              <a:t>创</a:t>
            </a:r>
            <a:r>
              <a:rPr lang="zh-CN" altLang="en-US" dirty="0" smtClean="0"/>
              <a:t>建故事集</a:t>
            </a:r>
            <a:endParaRPr lang="en-US" dirty="0"/>
          </a:p>
        </p:txBody>
      </p:sp>
      <p:sp>
        <p:nvSpPr>
          <p:cNvPr id="4" name="Text Placeholder 2"/>
          <p:cNvSpPr txBox="1">
            <a:spLocks/>
          </p:cNvSpPr>
          <p:nvPr/>
        </p:nvSpPr>
        <p:spPr bwMode="auto">
          <a:xfrm>
            <a:off x="457200" y="1265101"/>
            <a:ext cx="770549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所有团队成员都可以在</a:t>
            </a:r>
            <a:r>
              <a:rPr lang="en-US" altLang="zh-CN" dirty="0" err="1">
                <a:latin typeface="+mn-ea"/>
                <a:ea typeface="+mn-ea"/>
              </a:rPr>
              <a:t>SandBox</a:t>
            </a:r>
            <a:r>
              <a:rPr lang="zh-CN" altLang="en-US" dirty="0">
                <a:latin typeface="+mn-ea"/>
                <a:ea typeface="+mn-ea"/>
              </a:rPr>
              <a:t>中添</a:t>
            </a:r>
            <a:r>
              <a:rPr lang="zh-CN" altLang="en-US" dirty="0" smtClean="0">
                <a:latin typeface="+mn-ea"/>
                <a:ea typeface="+mn-ea"/>
              </a:rPr>
              <a:t>加故事，</a:t>
            </a:r>
            <a:r>
              <a:rPr lang="zh-CN" altLang="en-US" dirty="0">
                <a:latin typeface="+mn-ea"/>
                <a:ea typeface="+mn-ea"/>
              </a:rPr>
              <a:t>可以定义它的类型（用户故事，技术，默认），并选择与功能相关联</a:t>
            </a:r>
            <a:endParaRPr lang="en-US" altLang="en-US" dirty="0">
              <a:latin typeface="+mn-ea"/>
              <a:ea typeface="+mn-ea"/>
            </a:endParaRPr>
          </a:p>
        </p:txBody>
      </p:sp>
      <p:pic>
        <p:nvPicPr>
          <p:cNvPr id="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92176"/>
            <a:ext cx="7724775"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4279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422571" cy="510598"/>
          </a:xfrm>
        </p:spPr>
        <p:txBody>
          <a:bodyPr/>
          <a:lstStyle/>
          <a:p>
            <a:r>
              <a:rPr lang="zh-CN" altLang="en-US" dirty="0"/>
              <a:t>产品列表梳理：创</a:t>
            </a:r>
            <a:r>
              <a:rPr lang="zh-CN" altLang="en-US" dirty="0" smtClean="0"/>
              <a:t>建故事集</a:t>
            </a:r>
            <a:endParaRPr lang="en-US" dirty="0"/>
          </a:p>
        </p:txBody>
      </p:sp>
      <p:sp>
        <p:nvSpPr>
          <p:cNvPr id="4" name="Text Placeholder 2"/>
          <p:cNvSpPr txBox="1">
            <a:spLocks/>
          </p:cNvSpPr>
          <p:nvPr/>
        </p:nvSpPr>
        <p:spPr bwMode="auto">
          <a:xfrm>
            <a:off x="367348" y="986427"/>
            <a:ext cx="819317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Calibri" panose="020F0502020204030204" pitchFamily="34" charset="0"/>
                <a:ea typeface="宋体" panose="02010600030101010101" pitchFamily="2" charset="-122"/>
              </a:defRPr>
            </a:lvl1pPr>
            <a:lvl2pPr marL="411163" indent="-182563">
              <a:defRPr kumimoji="1">
                <a:solidFill>
                  <a:schemeClr val="tx1"/>
                </a:solidFill>
                <a:latin typeface="Calibri" panose="020F0502020204030204" pitchFamily="34" charset="0"/>
                <a:ea typeface="宋体" panose="02010600030101010101" pitchFamily="2" charset="-122"/>
              </a:defRPr>
            </a:lvl2pPr>
            <a:lvl3pPr marL="547688" indent="-136525">
              <a:defRPr kumimoji="1">
                <a:solidFill>
                  <a:schemeClr val="tx1"/>
                </a:solidFill>
                <a:latin typeface="Calibri" panose="020F0502020204030204" pitchFamily="34" charset="0"/>
                <a:ea typeface="宋体" panose="02010600030101010101" pitchFamily="2" charset="-122"/>
              </a:defRPr>
            </a:lvl3pPr>
            <a:lvl4pPr marL="730250" indent="-136525">
              <a:defRPr kumimoji="1">
                <a:solidFill>
                  <a:schemeClr val="tx1"/>
                </a:solidFill>
                <a:latin typeface="Calibri" panose="020F0502020204030204" pitchFamily="34" charset="0"/>
                <a:ea typeface="宋体" panose="02010600030101010101" pitchFamily="2" charset="-122"/>
              </a:defRPr>
            </a:lvl4pPr>
            <a:lvl5pPr marL="868363" indent="-136525">
              <a:defRPr kumimoji="1">
                <a:solidFill>
                  <a:schemeClr val="tx1"/>
                </a:solidFill>
                <a:latin typeface="Calibri" panose="020F0502020204030204" pitchFamily="34" charset="0"/>
                <a:ea typeface="宋体" panose="02010600030101010101" pitchFamily="2" charset="-122"/>
              </a:defRPr>
            </a:lvl5pPr>
            <a:lvl6pPr marL="13255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17827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22399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2697163" indent="-136525"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添加</a:t>
            </a:r>
            <a:r>
              <a:rPr lang="zh-CN" altLang="en-US" dirty="0" smtClean="0">
                <a:latin typeface="+mn-ea"/>
                <a:ea typeface="+mn-ea"/>
              </a:rPr>
              <a:t>的故事均</a:t>
            </a:r>
            <a:r>
              <a:rPr lang="zh-CN" altLang="en-US" dirty="0">
                <a:latin typeface="+mn-ea"/>
                <a:ea typeface="+mn-ea"/>
              </a:rPr>
              <a:t>在</a:t>
            </a:r>
            <a:r>
              <a:rPr lang="en-US" altLang="zh-CN" dirty="0">
                <a:latin typeface="+mn-ea"/>
                <a:ea typeface="+mn-ea"/>
              </a:rPr>
              <a:t>sandbox</a:t>
            </a:r>
            <a:r>
              <a:rPr lang="zh-CN" altLang="en-US" dirty="0">
                <a:latin typeface="+mn-ea"/>
                <a:ea typeface="+mn-ea"/>
              </a:rPr>
              <a:t>中显示，初始状态这里显示所有团队成员添加</a:t>
            </a:r>
            <a:r>
              <a:rPr lang="zh-CN" altLang="en-US" dirty="0" smtClean="0">
                <a:latin typeface="+mn-ea"/>
                <a:ea typeface="+mn-ea"/>
              </a:rPr>
              <a:t>的故事。</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所有的参与者都可</a:t>
            </a:r>
            <a:r>
              <a:rPr lang="zh-CN" altLang="en-US" dirty="0" smtClean="0">
                <a:latin typeface="+mn-ea"/>
                <a:ea typeface="+mn-ea"/>
              </a:rPr>
              <a:t>对故事进</a:t>
            </a:r>
            <a:r>
              <a:rPr lang="zh-CN" altLang="en-US" dirty="0">
                <a:latin typeface="+mn-ea"/>
                <a:ea typeface="+mn-ea"/>
              </a:rPr>
              <a:t>行更新，在细节里贡献评论</a:t>
            </a:r>
            <a:endParaRPr lang="en-US" altLang="zh-CN" dirty="0">
              <a:latin typeface="+mn-ea"/>
              <a:ea typeface="+mn-ea"/>
            </a:endParaRPr>
          </a:p>
          <a:p>
            <a:pPr defTabSz="914400" eaLnBrk="1" hangingPunct="1">
              <a:lnSpc>
                <a:spcPct val="90000"/>
              </a:lnSpc>
              <a:spcBef>
                <a:spcPts val="1200"/>
              </a:spcBef>
              <a:buFont typeface="Arial" panose="020B0604020202020204" pitchFamily="34" charset="0"/>
              <a:buChar char="•"/>
            </a:pPr>
            <a:r>
              <a:rPr lang="zh-CN" altLang="en-US" dirty="0">
                <a:latin typeface="+mn-ea"/>
                <a:ea typeface="+mn-ea"/>
              </a:rPr>
              <a:t>当</a:t>
            </a:r>
            <a:r>
              <a:rPr lang="en-US" altLang="zh-CN" dirty="0">
                <a:latin typeface="+mn-ea"/>
                <a:ea typeface="+mn-ea"/>
              </a:rPr>
              <a:t>Product Owner</a:t>
            </a:r>
            <a:r>
              <a:rPr lang="zh-CN" altLang="en-US" dirty="0">
                <a:latin typeface="+mn-ea"/>
                <a:ea typeface="+mn-ea"/>
              </a:rPr>
              <a:t>认为这</a:t>
            </a:r>
            <a:r>
              <a:rPr lang="zh-CN" altLang="en-US" dirty="0" smtClean="0">
                <a:latin typeface="+mn-ea"/>
                <a:ea typeface="+mn-ea"/>
              </a:rPr>
              <a:t>个故事拥</a:t>
            </a:r>
            <a:r>
              <a:rPr lang="zh-CN" altLang="en-US" dirty="0">
                <a:latin typeface="+mn-ea"/>
                <a:ea typeface="+mn-ea"/>
              </a:rPr>
              <a:t>有了足够的细节描述，就会对其进行评估</a:t>
            </a:r>
            <a:endParaRPr lang="en-US" altLang="en-US" dirty="0">
              <a:latin typeface="+mn-ea"/>
              <a:ea typeface="+mn-ea"/>
            </a:endParaRPr>
          </a:p>
        </p:txBody>
      </p:sp>
      <p:pic>
        <p:nvPicPr>
          <p:cNvPr id="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088" y="2689225"/>
            <a:ext cx="825182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209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006046" cy="510598"/>
          </a:xfrm>
        </p:spPr>
        <p:txBody>
          <a:bodyPr/>
          <a:lstStyle/>
          <a:p>
            <a:r>
              <a:rPr lang="zh-CN" altLang="en-US" dirty="0"/>
              <a:t>产品列表梳理</a:t>
            </a:r>
            <a:r>
              <a:rPr lang="zh-CN" altLang="en-US" dirty="0" smtClean="0"/>
              <a:t>：</a:t>
            </a:r>
            <a:r>
              <a:rPr lang="zh-CN" altLang="en-US" sz="2400" dirty="0"/>
              <a:t>故事集</a:t>
            </a:r>
            <a:r>
              <a:rPr lang="en-US" altLang="zh-CN" sz="2400" dirty="0"/>
              <a:t>, </a:t>
            </a:r>
            <a:r>
              <a:rPr lang="zh-CN" altLang="en-US" sz="2400" dirty="0"/>
              <a:t>特性集</a:t>
            </a:r>
            <a:r>
              <a:rPr lang="en-US" altLang="zh-CN" sz="2400" dirty="0"/>
              <a:t>, </a:t>
            </a:r>
            <a:r>
              <a:rPr lang="zh-CN" altLang="en-US" sz="2400" dirty="0" smtClean="0"/>
              <a:t>产品列表关</a:t>
            </a:r>
            <a:r>
              <a:rPr lang="zh-CN" altLang="en-US" sz="2400" dirty="0"/>
              <a:t>系转换</a:t>
            </a:r>
            <a:endParaRPr lang="en-US" sz="2400" dirty="0"/>
          </a:p>
        </p:txBody>
      </p:sp>
      <p:sp>
        <p:nvSpPr>
          <p:cNvPr id="4" name="Text Placeholder 3"/>
          <p:cNvSpPr txBox="1">
            <a:spLocks/>
          </p:cNvSpPr>
          <p:nvPr/>
        </p:nvSpPr>
        <p:spPr bwMode="auto">
          <a:xfrm>
            <a:off x="457200" y="1389994"/>
            <a:ext cx="4480560" cy="424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800" dirty="0" smtClean="0">
                <a:latin typeface="+mn-ea"/>
              </a:rPr>
              <a:t>PO</a:t>
            </a:r>
            <a:r>
              <a:rPr lang="zh-CN" altLang="en-US" sz="1800" dirty="0" smtClean="0">
                <a:latin typeface="+mn-ea"/>
              </a:rPr>
              <a:t>对故事进行评估，如果认为这个故事能带来价值，就会选择</a:t>
            </a:r>
            <a:r>
              <a:rPr lang="en-US" altLang="zh-CN" sz="1800" dirty="0" smtClean="0">
                <a:latin typeface="+mn-ea"/>
              </a:rPr>
              <a:t>accept as </a:t>
            </a:r>
            <a:r>
              <a:rPr lang="zh-CN" altLang="en-US" sz="1800" dirty="0" smtClean="0">
                <a:latin typeface="+mn-ea"/>
              </a:rPr>
              <a:t>故事</a:t>
            </a:r>
            <a:r>
              <a:rPr lang="en-US" altLang="zh-CN" sz="1800" dirty="0" smtClean="0">
                <a:latin typeface="+mn-ea"/>
              </a:rPr>
              <a:t>.</a:t>
            </a:r>
            <a:r>
              <a:rPr lang="zh-CN" altLang="en-US" sz="1800" dirty="0" smtClean="0">
                <a:latin typeface="+mn-ea"/>
              </a:rPr>
              <a:t>这时该故事就会从</a:t>
            </a:r>
            <a:r>
              <a:rPr lang="en-US" altLang="zh-CN" sz="1800" dirty="0" smtClean="0">
                <a:latin typeface="+mn-ea"/>
              </a:rPr>
              <a:t>sandbox</a:t>
            </a:r>
            <a:r>
              <a:rPr lang="zh-CN" altLang="en-US" sz="1800" dirty="0" smtClean="0">
                <a:latin typeface="+mn-ea"/>
              </a:rPr>
              <a:t>中移动到产品列表</a:t>
            </a:r>
            <a:r>
              <a:rPr lang="en-US" altLang="zh-CN" sz="1800" dirty="0" smtClean="0">
                <a:latin typeface="+mn-ea"/>
              </a:rPr>
              <a:t>;</a:t>
            </a:r>
          </a:p>
          <a:p>
            <a:endParaRPr lang="en-US" altLang="zh-CN" sz="1800" dirty="0" smtClean="0">
              <a:latin typeface="+mn-ea"/>
            </a:endParaRPr>
          </a:p>
          <a:p>
            <a:r>
              <a:rPr lang="en-US" altLang="zh-CN" sz="1800" dirty="0" smtClean="0">
                <a:latin typeface="+mn-ea"/>
              </a:rPr>
              <a:t>PO</a:t>
            </a:r>
            <a:r>
              <a:rPr lang="zh-CN" altLang="en-US" sz="1800" dirty="0" smtClean="0">
                <a:latin typeface="+mn-ea"/>
              </a:rPr>
              <a:t>对故事进行评估，认为该故事可以作为一个特性，可以选择</a:t>
            </a:r>
            <a:r>
              <a:rPr lang="en-US" altLang="zh-CN" sz="1800" dirty="0" smtClean="0">
                <a:latin typeface="+mn-ea"/>
              </a:rPr>
              <a:t>accept as </a:t>
            </a:r>
            <a:r>
              <a:rPr lang="zh-CN" altLang="en-US" sz="1800" dirty="0" smtClean="0">
                <a:latin typeface="+mn-ea"/>
              </a:rPr>
              <a:t>特性</a:t>
            </a:r>
            <a:r>
              <a:rPr lang="en-US" altLang="zh-CN" sz="1800" dirty="0" smtClean="0">
                <a:latin typeface="+mn-ea"/>
              </a:rPr>
              <a:t>,</a:t>
            </a:r>
            <a:r>
              <a:rPr lang="zh-CN" altLang="en-US" sz="1800" dirty="0" smtClean="0">
                <a:latin typeface="+mn-ea"/>
              </a:rPr>
              <a:t>这时该故事会从</a:t>
            </a:r>
            <a:r>
              <a:rPr lang="en-US" altLang="zh-CN" sz="1800" dirty="0" smtClean="0">
                <a:latin typeface="+mn-ea"/>
              </a:rPr>
              <a:t>Sandbox</a:t>
            </a:r>
            <a:r>
              <a:rPr lang="zh-CN" altLang="en-US" sz="1800" dirty="0" smtClean="0">
                <a:latin typeface="+mn-ea"/>
              </a:rPr>
              <a:t>中移动到特性集</a:t>
            </a:r>
            <a:r>
              <a:rPr lang="en-US" altLang="zh-CN" sz="1800" dirty="0" smtClean="0">
                <a:latin typeface="+mn-ea"/>
              </a:rPr>
              <a:t>.</a:t>
            </a:r>
          </a:p>
          <a:p>
            <a:endParaRPr lang="en-US" altLang="zh-CN" sz="1800" dirty="0" smtClean="0">
              <a:latin typeface="+mn-ea"/>
            </a:endParaRPr>
          </a:p>
          <a:p>
            <a:r>
              <a:rPr lang="zh-CN" altLang="en-US" sz="1800" dirty="0" smtClean="0">
                <a:latin typeface="+mn-ea"/>
              </a:rPr>
              <a:t>特性集中的特性若被认可作为需实现的功能，可以复制到产品列表中；</a:t>
            </a:r>
            <a:endParaRPr lang="en-US" altLang="zh-CN" sz="1800" dirty="0" smtClean="0">
              <a:latin typeface="+mn-ea"/>
            </a:endParaRPr>
          </a:p>
          <a:p>
            <a:endParaRPr lang="en-US" altLang="zh-CN" sz="1800" dirty="0" smtClean="0">
              <a:latin typeface="+mn-ea"/>
            </a:endParaRPr>
          </a:p>
          <a:p>
            <a:r>
              <a:rPr lang="en-US" altLang="zh-CN" sz="1800" dirty="0" smtClean="0">
                <a:latin typeface="+mn-ea"/>
              </a:rPr>
              <a:t>Tag</a:t>
            </a:r>
            <a:r>
              <a:rPr lang="zh-CN" altLang="en-US" sz="1800" dirty="0" smtClean="0">
                <a:latin typeface="+mn-ea"/>
              </a:rPr>
              <a:t>作为史诗级的需求，包含一组特性集，用来帮助需求的追踪和分组</a:t>
            </a:r>
            <a:endParaRPr lang="en-US" altLang="zh-CN" sz="1800" dirty="0" smtClean="0">
              <a:latin typeface="+mn-ea"/>
            </a:endParaRPr>
          </a:p>
          <a:p>
            <a:endParaRPr lang="en-US" altLang="en-US" sz="1800" dirty="0" smtClean="0">
              <a:latin typeface="+mn-ea"/>
            </a:endParaRPr>
          </a:p>
        </p:txBody>
      </p:sp>
      <p:pic>
        <p:nvPicPr>
          <p:cNvPr id="6" name="Picture Placehold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207725" y="1389994"/>
            <a:ext cx="3530083" cy="47844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908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过程政</a:t>
            </a:r>
            <a:r>
              <a:rPr lang="zh-CN" altLang="en-US" dirty="0" smtClean="0"/>
              <a:t>策 </a:t>
            </a:r>
            <a:r>
              <a:rPr lang="en-US" altLang="zh-CN" dirty="0" smtClean="0"/>
              <a:t>- </a:t>
            </a:r>
            <a:r>
              <a:rPr lang="zh-CN" altLang="en-US" dirty="0" smtClean="0"/>
              <a:t>支持过程</a:t>
            </a:r>
            <a:endParaRPr lang="en-US" altLang="en-US" dirty="0" smtClean="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973081451"/>
              </p:ext>
            </p:extLst>
          </p:nvPr>
        </p:nvGraphicFramePr>
        <p:xfrm>
          <a:off x="431074" y="1230811"/>
          <a:ext cx="8274050" cy="2653211"/>
        </p:xfrm>
        <a:graphic>
          <a:graphicData uri="http://schemas.openxmlformats.org/drawingml/2006/table">
            <a:tbl>
              <a:tblPr/>
              <a:tblGrid>
                <a:gridCol w="2138363"/>
                <a:gridCol w="6135687"/>
              </a:tblGrid>
              <a:tr h="367211">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过程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rPr>
                        <a:t>指导原则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92113">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defTabSz="4572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mn-ea"/>
                          <a:ea typeface="+mn-ea"/>
                        </a:rPr>
                        <a:t>配置管理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kern="1200" cap="none" normalizeH="0" baseline="0" dirty="0" smtClean="0">
                          <a:ln>
                            <a:noFill/>
                          </a:ln>
                          <a:solidFill>
                            <a:srgbClr val="000000"/>
                          </a:solidFill>
                          <a:effectLst/>
                          <a:latin typeface="+mn-ea"/>
                          <a:ea typeface="+mn-ea"/>
                          <a:cs typeface="+mn-cs"/>
                        </a:rPr>
                        <a:t>利用自动化的手段，提高代码配置管理的效率。</a:t>
                      </a:r>
                      <a:endParaRPr kumimoji="0" lang="en-US" altLang="zh-CN" sz="1800" b="0" i="0" u="none" strike="noStrike" kern="1200" cap="none" normalizeH="0" baseline="0" dirty="0" smtClean="0">
                        <a:ln>
                          <a:noFill/>
                        </a:ln>
                        <a:solidFill>
                          <a:srgbClr val="000000"/>
                        </a:solidFill>
                        <a:effectLst/>
                        <a:latin typeface="+mn-ea"/>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kern="1200" cap="none" normalizeH="0" baseline="0" dirty="0" smtClean="0">
                          <a:ln>
                            <a:noFill/>
                          </a:ln>
                          <a:solidFill>
                            <a:srgbClr val="000000"/>
                          </a:solidFill>
                          <a:effectLst/>
                          <a:latin typeface="+mn-ea"/>
                          <a:ea typeface="+mn-ea"/>
                          <a:cs typeface="+mn-cs"/>
                        </a:rPr>
                        <a:t>在正式发布前，</a:t>
                      </a:r>
                      <a:r>
                        <a:rPr kumimoji="0" lang="en-US" altLang="zh-CN" sz="1800" b="0" i="0" u="none" strike="noStrike" kern="1200" cap="none" normalizeH="0" baseline="0" dirty="0" smtClean="0">
                          <a:ln>
                            <a:noFill/>
                          </a:ln>
                          <a:solidFill>
                            <a:srgbClr val="000000"/>
                          </a:solidFill>
                          <a:effectLst/>
                          <a:latin typeface="+mn-ea"/>
                          <a:ea typeface="+mn-ea"/>
                          <a:cs typeface="+mn-cs"/>
                        </a:rPr>
                        <a:t>QA</a:t>
                      </a:r>
                      <a:r>
                        <a:rPr kumimoji="0" lang="zh-CN" altLang="en-US" sz="1800" b="0" i="0" u="none" strike="noStrike" kern="1200" cap="none" normalizeH="0" baseline="0" dirty="0" smtClean="0">
                          <a:ln>
                            <a:noFill/>
                          </a:ln>
                          <a:solidFill>
                            <a:srgbClr val="000000"/>
                          </a:solidFill>
                          <a:effectLst/>
                          <a:latin typeface="+mn-ea"/>
                          <a:ea typeface="+mn-ea"/>
                          <a:cs typeface="+mn-cs"/>
                        </a:rPr>
                        <a:t>要进行发布审计。</a:t>
                      </a:r>
                      <a:endParaRPr kumimoji="0" lang="en-US" altLang="zh-CN" sz="1800" b="0" i="0" u="none" strike="noStrike" kern="1200" cap="none" normalizeH="0" baseline="0" dirty="0" smtClean="0">
                        <a:ln>
                          <a:noFill/>
                        </a:ln>
                        <a:solidFill>
                          <a:srgbClr val="000000"/>
                        </a:solidFill>
                        <a:effectLst/>
                        <a:latin typeface="+mn-ea"/>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47618">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质量保证</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800" b="0" i="0" u="none" strike="noStrike" cap="none" normalizeH="0" baseline="0" dirty="0" smtClean="0">
                          <a:ln>
                            <a:noFill/>
                          </a:ln>
                          <a:solidFill>
                            <a:srgbClr val="000000"/>
                          </a:solidFill>
                          <a:effectLst/>
                          <a:latin typeface="+mn-ea"/>
                          <a:ea typeface="+mn-ea"/>
                        </a:rPr>
                        <a:t>QA</a:t>
                      </a:r>
                      <a:r>
                        <a:rPr kumimoji="0" lang="zh-CN" altLang="en-US" sz="1800" b="0" i="0" u="none" strike="noStrike" cap="none" normalizeH="0" baseline="0" dirty="0" smtClean="0">
                          <a:ln>
                            <a:noFill/>
                          </a:ln>
                          <a:solidFill>
                            <a:srgbClr val="000000"/>
                          </a:solidFill>
                          <a:effectLst/>
                          <a:latin typeface="+mn-ea"/>
                          <a:ea typeface="+mn-ea"/>
                        </a:rPr>
                        <a:t>要例行进行过程与工作产品的检查。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60960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决策分析和决定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对于新技术方案的选型，要采用正式的决策分析与抉择过程。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04800">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mn-ea"/>
                          <a:ea typeface="+mn-ea"/>
                        </a:rPr>
                        <a:t>度量分析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lvl1pPr>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defRPr sz="19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defRPr sz="1400">
                          <a:solidFill>
                            <a:schemeClr val="tx1"/>
                          </a:solidFill>
                          <a:latin typeface="Century Schoolbook" panose="02040604050505020304" pitchFamily="18" charset="0"/>
                          <a:ea typeface="宋体" panose="02010600030101010101" pitchFamily="2" charset="-122"/>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度量不应当成为团队的额外工作负担。</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800" b="0" i="0" u="none" strike="noStrike" cap="none" normalizeH="0" baseline="0" dirty="0" smtClean="0">
                          <a:ln>
                            <a:noFill/>
                          </a:ln>
                          <a:solidFill>
                            <a:srgbClr val="000000"/>
                          </a:solidFill>
                          <a:effectLst/>
                          <a:latin typeface="+mn-ea"/>
                          <a:ea typeface="+mn-ea"/>
                        </a:rPr>
                        <a:t>利用自动化的手段，减少度量工作负担。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70617" cy="510598"/>
          </a:xfrm>
        </p:spPr>
        <p:txBody>
          <a:bodyPr/>
          <a:lstStyle/>
          <a:p>
            <a:r>
              <a:rPr lang="zh-CN" altLang="en-US" dirty="0"/>
              <a:t>产品列表梳理</a:t>
            </a:r>
            <a:r>
              <a:rPr lang="zh-CN" altLang="en-US" dirty="0" smtClean="0"/>
              <a:t>：产品列表</a:t>
            </a:r>
            <a:endParaRPr lang="en-US" dirty="0"/>
          </a:p>
        </p:txBody>
      </p:sp>
      <p:sp>
        <p:nvSpPr>
          <p:cNvPr id="4" name="Text Placeholder 2"/>
          <p:cNvSpPr txBox="1">
            <a:spLocks/>
          </p:cNvSpPr>
          <p:nvPr/>
        </p:nvSpPr>
        <p:spPr bwMode="auto">
          <a:xfrm>
            <a:off x="287632" y="1311275"/>
            <a:ext cx="8583023" cy="792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dirty="0" smtClean="0"/>
              <a:t>产品列表中为产品需要实现的功能，产品拥有者可以对其进行优先级的设置：直接拖动墙贴定义优先级，最高优先级位于视图的左上方。</a:t>
            </a:r>
            <a:endParaRPr lang="en-US" altLang="en-US" sz="2000" dirty="0" smtClean="0">
              <a:ea typeface="宋体" panose="02010600030101010101" pitchFamily="2" charset="-122"/>
            </a:endParaRPr>
          </a:p>
        </p:txBody>
      </p:sp>
      <p:pic>
        <p:nvPicPr>
          <p:cNvPr id="5"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972" y="2372859"/>
            <a:ext cx="8193088"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4380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770914" cy="510598"/>
          </a:xfrm>
        </p:spPr>
        <p:txBody>
          <a:bodyPr/>
          <a:lstStyle/>
          <a:p>
            <a:r>
              <a:rPr lang="zh-CN" altLang="en-US" dirty="0"/>
              <a:t>产品列表梳理</a:t>
            </a:r>
            <a:r>
              <a:rPr lang="zh-CN" altLang="en-US" dirty="0" smtClean="0"/>
              <a:t>：产品列表</a:t>
            </a:r>
            <a:endParaRPr lang="en-US" dirty="0"/>
          </a:p>
        </p:txBody>
      </p:sp>
      <p:sp>
        <p:nvSpPr>
          <p:cNvPr id="4" name="Text Placeholder 2"/>
          <p:cNvSpPr txBox="1">
            <a:spLocks/>
          </p:cNvSpPr>
          <p:nvPr/>
        </p:nvSpPr>
        <p:spPr bwMode="auto">
          <a:xfrm>
            <a:off x="296862" y="1130300"/>
            <a:ext cx="8218488" cy="93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800" smtClean="0"/>
              <a:t>页面排版默认为便利贴的形式（上图），也可以选择表格的形式，如下图：</a:t>
            </a:r>
            <a:endParaRPr lang="en-US" altLang="zh-CN" sz="1800" smtClean="0"/>
          </a:p>
          <a:p>
            <a:r>
              <a:rPr lang="zh-CN" altLang="en-US" sz="1800" smtClean="0"/>
              <a:t>扔可对其进行编辑。并且可以选择进行排序</a:t>
            </a:r>
            <a:endParaRPr lang="en-US" altLang="zh-CN" sz="1800" smtClean="0"/>
          </a:p>
          <a:p>
            <a:endParaRPr lang="en-US" altLang="en-US" sz="1800" dirty="0" smtClean="0">
              <a:ea typeface="宋体" panose="02010600030101010101" pitchFamily="2" charset="-122"/>
            </a:endParaRPr>
          </a:p>
        </p:txBody>
      </p:sp>
      <p:pic>
        <p:nvPicPr>
          <p:cNvPr id="5"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997075"/>
            <a:ext cx="8156575"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6770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300651" cy="510598"/>
          </a:xfrm>
        </p:spPr>
        <p:txBody>
          <a:bodyPr/>
          <a:lstStyle/>
          <a:p>
            <a:r>
              <a:rPr lang="zh-CN" altLang="en-US" dirty="0"/>
              <a:t>产品列表梳理</a:t>
            </a:r>
            <a:r>
              <a:rPr lang="zh-CN" altLang="en-US" dirty="0" smtClean="0"/>
              <a:t>：产品列表</a:t>
            </a:r>
            <a:endParaRPr lang="en-US" dirty="0"/>
          </a:p>
        </p:txBody>
      </p:sp>
      <p:pic>
        <p:nvPicPr>
          <p:cNvPr id="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5320" y="1131888"/>
            <a:ext cx="5057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8870" y="3273425"/>
            <a:ext cx="3324225"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7"/>
          <p:cNvSpPr txBox="1">
            <a:spLocks noChangeArrowheads="1"/>
          </p:cNvSpPr>
          <p:nvPr/>
        </p:nvSpPr>
        <p:spPr bwMode="auto">
          <a:xfrm>
            <a:off x="457200" y="1700213"/>
            <a:ext cx="3246709"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marL="285750" indent="-285750">
              <a:lnSpc>
                <a:spcPct val="90000"/>
              </a:lnSpc>
              <a:buFont typeface="Arial" panose="020B0604020202020204" pitchFamily="34" charset="0"/>
              <a:buChar char="•"/>
            </a:pPr>
            <a:r>
              <a:rPr lang="zh-CN" altLang="en-US" dirty="0">
                <a:latin typeface="+mn-ea"/>
                <a:ea typeface="+mn-ea"/>
              </a:rPr>
              <a:t>可以</a:t>
            </a:r>
            <a:r>
              <a:rPr lang="zh-CN" altLang="en-US" dirty="0" smtClean="0">
                <a:latin typeface="+mn-ea"/>
                <a:ea typeface="+mn-ea"/>
              </a:rPr>
              <a:t>将产品列表中</a:t>
            </a:r>
            <a:r>
              <a:rPr lang="zh-CN" altLang="en-US" dirty="0">
                <a:latin typeface="+mn-ea"/>
                <a:ea typeface="+mn-ea"/>
              </a:rPr>
              <a:t>的选中的内容导出至文档中，可选择多种格式导出：</a:t>
            </a:r>
            <a:r>
              <a:rPr lang="en-US" altLang="zh-CN" dirty="0">
                <a:latin typeface="+mn-ea"/>
                <a:ea typeface="+mn-ea"/>
              </a:rPr>
              <a:t>PDF</a:t>
            </a:r>
            <a:r>
              <a:rPr lang="zh-CN" altLang="en-US" dirty="0">
                <a:latin typeface="+mn-ea"/>
                <a:ea typeface="+mn-ea"/>
              </a:rPr>
              <a:t>，</a:t>
            </a:r>
            <a:r>
              <a:rPr lang="en-US" altLang="zh-CN" dirty="0">
                <a:latin typeface="+mn-ea"/>
                <a:ea typeface="+mn-ea"/>
              </a:rPr>
              <a:t>WORD</a:t>
            </a:r>
            <a:r>
              <a:rPr lang="zh-CN" altLang="en-US" dirty="0">
                <a:latin typeface="+mn-ea"/>
                <a:ea typeface="+mn-ea"/>
              </a:rPr>
              <a:t>等。</a:t>
            </a:r>
          </a:p>
        </p:txBody>
      </p:sp>
      <p:sp>
        <p:nvSpPr>
          <p:cNvPr id="7" name="文本框 8"/>
          <p:cNvSpPr txBox="1"/>
          <p:nvPr/>
        </p:nvSpPr>
        <p:spPr>
          <a:xfrm>
            <a:off x="457200" y="3887788"/>
            <a:ext cx="3816350" cy="1655762"/>
          </a:xfrm>
          <a:prstGeom prst="rect">
            <a:avLst/>
          </a:prstGeom>
          <a:noFill/>
        </p:spPr>
        <p:txBody>
          <a:bodyPr lIns="0" tIns="0" rIns="0" bIns="0"/>
          <a:lstStyle/>
          <a:p>
            <a:pPr marL="285750" indent="-285750">
              <a:lnSpc>
                <a:spcPct val="150000"/>
              </a:lnSpc>
              <a:buFont typeface="Arial" panose="020B0604020202020204" pitchFamily="34" charset="0"/>
              <a:buChar char="•"/>
              <a:defRPr/>
            </a:pPr>
            <a:r>
              <a:rPr lang="zh-CN" altLang="en-US" dirty="0">
                <a:latin typeface="+mn-ea"/>
                <a:ea typeface="+mn-ea"/>
              </a:rPr>
              <a:t>点击页面右上角的</a:t>
            </a:r>
            <a:r>
              <a:rPr lang="en-US" altLang="zh-CN" dirty="0">
                <a:latin typeface="+mn-ea"/>
                <a:ea typeface="+mn-ea"/>
              </a:rPr>
              <a:t>”?”</a:t>
            </a:r>
            <a:r>
              <a:rPr lang="zh-CN" altLang="en-US" dirty="0">
                <a:latin typeface="+mn-ea"/>
                <a:ea typeface="+mn-ea"/>
              </a:rPr>
              <a:t>可获取帮助：</a:t>
            </a:r>
            <a:endParaRPr lang="en-US" altLang="zh-CN" dirty="0">
              <a:latin typeface="+mn-ea"/>
              <a:ea typeface="+mn-ea"/>
            </a:endParaRPr>
          </a:p>
          <a:p>
            <a:pPr marL="285750" indent="-285750">
              <a:lnSpc>
                <a:spcPct val="150000"/>
              </a:lnSpc>
              <a:buFont typeface="Arial" panose="020B0604020202020204" pitchFamily="34" charset="0"/>
              <a:buChar char="•"/>
              <a:defRPr/>
            </a:pPr>
            <a:r>
              <a:rPr lang="en-US" altLang="zh-CN" dirty="0" err="1">
                <a:latin typeface="+mn-ea"/>
                <a:ea typeface="+mn-ea"/>
              </a:rPr>
              <a:t>Ctrl+F</a:t>
            </a:r>
            <a:r>
              <a:rPr lang="zh-CN" altLang="en-US" dirty="0">
                <a:latin typeface="+mn-ea"/>
                <a:ea typeface="+mn-ea"/>
              </a:rPr>
              <a:t>可以进行查询</a:t>
            </a:r>
            <a:endParaRPr lang="en-US" altLang="zh-CN" dirty="0">
              <a:latin typeface="+mn-ea"/>
              <a:ea typeface="+mn-ea"/>
            </a:endParaRPr>
          </a:p>
          <a:p>
            <a:pPr marL="285750" indent="-285750">
              <a:lnSpc>
                <a:spcPct val="150000"/>
              </a:lnSpc>
              <a:buFont typeface="Arial" panose="020B0604020202020204" pitchFamily="34" charset="0"/>
              <a:buChar char="•"/>
              <a:defRPr/>
            </a:pPr>
            <a:r>
              <a:rPr lang="en-US" altLang="zh-CN" dirty="0" err="1">
                <a:latin typeface="+mn-ea"/>
                <a:ea typeface="+mn-ea"/>
              </a:rPr>
              <a:t>Ctrl+A</a:t>
            </a:r>
            <a:r>
              <a:rPr lang="zh-CN" altLang="en-US" dirty="0">
                <a:latin typeface="+mn-ea"/>
                <a:ea typeface="+mn-ea"/>
              </a:rPr>
              <a:t>全部选中</a:t>
            </a:r>
          </a:p>
        </p:txBody>
      </p:sp>
    </p:spTree>
    <p:extLst>
      <p:ext uri="{BB962C8B-B14F-4D97-AF65-F5344CB8AC3E}">
        <p14:creationId xmlns:p14="http://schemas.microsoft.com/office/powerpoint/2010/main" val="5240687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79326" cy="510598"/>
          </a:xfrm>
        </p:spPr>
        <p:txBody>
          <a:bodyPr/>
          <a:lstStyle/>
          <a:p>
            <a:r>
              <a:rPr lang="zh-CN" altLang="en-US" dirty="0"/>
              <a:t>版本规</a:t>
            </a:r>
            <a:r>
              <a:rPr lang="zh-CN" altLang="en-US" dirty="0" smtClean="0"/>
              <a:t>划：</a:t>
            </a:r>
            <a:r>
              <a:rPr lang="zh-CN" altLang="en-US" dirty="0"/>
              <a:t>计划你的版本和冲刺</a:t>
            </a:r>
            <a:endParaRPr lang="en-US" dirty="0"/>
          </a:p>
        </p:txBody>
      </p:sp>
      <p:sp>
        <p:nvSpPr>
          <p:cNvPr id="5" name="Text Placeholder 3"/>
          <p:cNvSpPr txBox="1">
            <a:spLocks/>
          </p:cNvSpPr>
          <p:nvPr/>
        </p:nvSpPr>
        <p:spPr bwMode="auto">
          <a:xfrm>
            <a:off x="458788" y="1209675"/>
            <a:ext cx="8228012"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zh-CN" altLang="en-US" sz="2000" b="1" dirty="0" smtClean="0">
                <a:latin typeface="+mn-ea"/>
              </a:rPr>
              <a:t>将产品列表中已预估的故事移到</a:t>
            </a:r>
            <a:r>
              <a:rPr lang="en-US" altLang="zh-CN" sz="2000" b="1" dirty="0" smtClean="0">
                <a:latin typeface="+mn-ea"/>
              </a:rPr>
              <a:t>release plan</a:t>
            </a:r>
            <a:r>
              <a:rPr lang="zh-CN" altLang="en-US" sz="2000" b="1" dirty="0" smtClean="0">
                <a:latin typeface="+mn-ea"/>
              </a:rPr>
              <a:t>的冲刺中</a:t>
            </a:r>
            <a:endParaRPr lang="en-US" altLang="en-US" sz="2000" b="1" dirty="0" smtClean="0">
              <a:latin typeface="+mn-ea"/>
            </a:endParaRPr>
          </a:p>
        </p:txBody>
      </p:sp>
      <p:sp>
        <p:nvSpPr>
          <p:cNvPr id="6" name="Content Placeholder 1"/>
          <p:cNvSpPr>
            <a:spLocks noGrp="1"/>
          </p:cNvSpPr>
          <p:nvPr>
            <p:ph idx="1"/>
          </p:nvPr>
        </p:nvSpPr>
        <p:spPr bwMode="auto">
          <a:xfrm>
            <a:off x="457200" y="1916567"/>
            <a:ext cx="8228012" cy="32650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buFont typeface="Arial" panose="020B0604020202020204" pitchFamily="34" charset="0"/>
              <a:buChar char="•"/>
            </a:pPr>
            <a:r>
              <a:rPr lang="zh-CN" altLang="en-US" dirty="0" smtClean="0">
                <a:latin typeface="+mn-ea"/>
                <a:ea typeface="+mn-ea"/>
              </a:rPr>
              <a:t>至此，所有的故事已进行过评估，被接受的已移至产品列表或特性集</a:t>
            </a:r>
            <a:endParaRPr lang="en-US" altLang="zh-CN" dirty="0" smtClean="0">
              <a:latin typeface="+mn-ea"/>
              <a:ea typeface="+mn-ea"/>
            </a:endParaRPr>
          </a:p>
          <a:p>
            <a:pPr>
              <a:lnSpc>
                <a:spcPct val="100000"/>
              </a:lnSpc>
              <a:buFont typeface="Arial" panose="020B0604020202020204" pitchFamily="34" charset="0"/>
              <a:buChar char="•"/>
            </a:pPr>
            <a:r>
              <a:rPr lang="zh-CN" altLang="en-US" dirty="0" smtClean="0">
                <a:latin typeface="+mn-ea"/>
                <a:ea typeface="+mn-ea"/>
              </a:rPr>
              <a:t>在产品列表中，产品负责人按优先级进行排序。</a:t>
            </a:r>
            <a:endParaRPr lang="en-US" altLang="zh-CN" dirty="0" smtClean="0">
              <a:latin typeface="+mn-ea"/>
              <a:ea typeface="+mn-ea"/>
            </a:endParaRPr>
          </a:p>
          <a:p>
            <a:pPr>
              <a:lnSpc>
                <a:spcPct val="100000"/>
              </a:lnSpc>
              <a:buFont typeface="Arial" panose="020B0604020202020204" pitchFamily="34" charset="0"/>
              <a:buChar char="•"/>
            </a:pPr>
            <a:r>
              <a:rPr lang="zh-CN" altLang="en-US" dirty="0" smtClean="0">
                <a:latin typeface="+mn-ea"/>
                <a:ea typeface="+mn-ea"/>
              </a:rPr>
              <a:t>产品列表中的条目已被团队成员进行了评估</a:t>
            </a:r>
            <a:endParaRPr lang="en-US" altLang="zh-CN" dirty="0" smtClean="0">
              <a:latin typeface="+mn-ea"/>
              <a:ea typeface="+mn-ea"/>
            </a:endParaRPr>
          </a:p>
          <a:p>
            <a:pPr>
              <a:lnSpc>
                <a:spcPct val="100000"/>
              </a:lnSpc>
              <a:buFont typeface="Arial" panose="020B0604020202020204" pitchFamily="34" charset="0"/>
              <a:buChar char="•"/>
            </a:pPr>
            <a:r>
              <a:rPr lang="zh-CN" altLang="en-US" dirty="0" smtClean="0">
                <a:latin typeface="+mn-ea"/>
                <a:ea typeface="+mn-ea"/>
              </a:rPr>
              <a:t>只能选择评估过的故事进行版本计划的创建</a:t>
            </a:r>
            <a:endParaRPr lang="en-US" altLang="zh-CN" dirty="0" smtClean="0">
              <a:latin typeface="+mn-ea"/>
              <a:ea typeface="+mn-ea"/>
            </a:endParaRPr>
          </a:p>
          <a:p>
            <a:pPr>
              <a:lnSpc>
                <a:spcPct val="100000"/>
              </a:lnSpc>
              <a:buFont typeface="Arial" panose="020B0604020202020204" pitchFamily="34" charset="0"/>
              <a:buChar char="•"/>
            </a:pPr>
            <a:r>
              <a:rPr lang="zh-CN" altLang="en-US" dirty="0" smtClean="0">
                <a:latin typeface="+mn-ea"/>
                <a:ea typeface="+mn-ea"/>
              </a:rPr>
              <a:t>拖拽产品列表中的条目至</a:t>
            </a:r>
            <a:r>
              <a:rPr lang="en-US" altLang="zh-CN" dirty="0" smtClean="0">
                <a:latin typeface="+mn-ea"/>
                <a:ea typeface="+mn-ea"/>
              </a:rPr>
              <a:t>Release Plan</a:t>
            </a:r>
            <a:r>
              <a:rPr lang="zh-CN" altLang="en-US" dirty="0" smtClean="0">
                <a:latin typeface="+mn-ea"/>
                <a:ea typeface="+mn-ea"/>
              </a:rPr>
              <a:t>中。可以选择添加到某个冲刺</a:t>
            </a:r>
            <a:endParaRPr lang="en-US" altLang="en-US" dirty="0" smtClean="0">
              <a:latin typeface="+mn-ea"/>
              <a:ea typeface="+mn-ea"/>
            </a:endParaRPr>
          </a:p>
        </p:txBody>
      </p:sp>
    </p:spTree>
    <p:extLst>
      <p:ext uri="{BB962C8B-B14F-4D97-AF65-F5344CB8AC3E}">
        <p14:creationId xmlns:p14="http://schemas.microsoft.com/office/powerpoint/2010/main" val="36952401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091646" cy="510598"/>
          </a:xfrm>
        </p:spPr>
        <p:txBody>
          <a:bodyPr/>
          <a:lstStyle/>
          <a:p>
            <a:r>
              <a:rPr lang="zh-CN" altLang="en-US" dirty="0"/>
              <a:t>版本规划：计划你的版本和冲刺</a:t>
            </a:r>
            <a:endParaRPr lang="en-US" dirty="0"/>
          </a:p>
        </p:txBody>
      </p:sp>
      <p:sp>
        <p:nvSpPr>
          <p:cNvPr id="4" name="Content Placeholder 1"/>
          <p:cNvSpPr>
            <a:spLocks noGrp="1"/>
          </p:cNvSpPr>
          <p:nvPr>
            <p:ph idx="1"/>
          </p:nvPr>
        </p:nvSpPr>
        <p:spPr bwMode="auto">
          <a:xfrm>
            <a:off x="458788" y="1109663"/>
            <a:ext cx="8598126" cy="12590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nSpc>
                <a:spcPct val="100000"/>
              </a:lnSpc>
              <a:buFont typeface="Arial" panose="020B0604020202020204" pitchFamily="34" charset="0"/>
              <a:buChar char="•"/>
            </a:pPr>
            <a:r>
              <a:rPr lang="zh-CN" altLang="en-US" dirty="0" smtClean="0">
                <a:latin typeface="+mn-ea"/>
                <a:ea typeface="+mn-ea"/>
              </a:rPr>
              <a:t>至此，已完成版本计划。可以通过点击图标选择更新时间或者删除冲刺。</a:t>
            </a:r>
            <a:endParaRPr lang="en-US" altLang="zh-CN" dirty="0" smtClean="0">
              <a:latin typeface="+mn-ea"/>
              <a:ea typeface="+mn-ea"/>
            </a:endParaRPr>
          </a:p>
          <a:p>
            <a:pPr marL="285750" indent="-285750">
              <a:lnSpc>
                <a:spcPct val="100000"/>
              </a:lnSpc>
              <a:buFont typeface="Arial" panose="020B0604020202020204" pitchFamily="34" charset="0"/>
              <a:buChar char="•"/>
            </a:pPr>
            <a:r>
              <a:rPr lang="zh-CN" altLang="en-US" dirty="0" smtClean="0">
                <a:latin typeface="+mn-ea"/>
                <a:ea typeface="+mn-ea"/>
              </a:rPr>
              <a:t>选择</a:t>
            </a:r>
            <a:r>
              <a:rPr lang="en-US" altLang="zh-CN" dirty="0" smtClean="0">
                <a:latin typeface="+mn-ea"/>
                <a:ea typeface="+mn-ea"/>
              </a:rPr>
              <a:t>Dissociate all</a:t>
            </a:r>
            <a:r>
              <a:rPr lang="zh-CN" altLang="en-US" dirty="0" smtClean="0">
                <a:latin typeface="+mn-ea"/>
                <a:ea typeface="+mn-ea"/>
              </a:rPr>
              <a:t>，将冲刺中清空，故事恢复至产品列表可供重新选择</a:t>
            </a:r>
            <a:endParaRPr lang="en-US" altLang="en-US" dirty="0" smtClean="0">
              <a:latin typeface="+mn-ea"/>
              <a:ea typeface="+mn-ea"/>
            </a:endParaRPr>
          </a:p>
        </p:txBody>
      </p:sp>
      <p:pic>
        <p:nvPicPr>
          <p:cNvPr id="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285" y="2132057"/>
            <a:ext cx="7877175"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90220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091646" cy="510598"/>
          </a:xfrm>
        </p:spPr>
        <p:txBody>
          <a:bodyPr/>
          <a:lstStyle/>
          <a:p>
            <a:r>
              <a:rPr lang="zh-CN" altLang="en-US" dirty="0"/>
              <a:t>版本规划：计划你的版本和冲刺</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zh-CN" altLang="en-US" dirty="0">
                <a:latin typeface="+mn-ea"/>
                <a:ea typeface="+mn-ea"/>
              </a:rPr>
              <a:t>第一个版本计划已手动完成</a:t>
            </a:r>
          </a:p>
          <a:p>
            <a:pPr>
              <a:buFont typeface="Arial" panose="020B0604020202020204" pitchFamily="34" charset="0"/>
              <a:buChar char="•"/>
            </a:pPr>
            <a:r>
              <a:rPr lang="zh-CN" altLang="en-US" dirty="0" smtClean="0">
                <a:latin typeface="+mn-ea"/>
                <a:ea typeface="+mn-ea"/>
              </a:rPr>
              <a:t>故事与冲刺的</a:t>
            </a:r>
            <a:r>
              <a:rPr lang="zh-CN" altLang="en-US" dirty="0">
                <a:latin typeface="+mn-ea"/>
                <a:ea typeface="+mn-ea"/>
              </a:rPr>
              <a:t>关联的完成</a:t>
            </a:r>
          </a:p>
          <a:p>
            <a:pPr>
              <a:buFont typeface="Arial" panose="020B0604020202020204" pitchFamily="34" charset="0"/>
              <a:buChar char="•"/>
            </a:pPr>
            <a:r>
              <a:rPr lang="en-US" dirty="0">
                <a:latin typeface="+mn-ea"/>
                <a:ea typeface="+mn-ea"/>
              </a:rPr>
              <a:t>Release Plan</a:t>
            </a:r>
            <a:r>
              <a:rPr lang="zh-CN" altLang="en-US" dirty="0">
                <a:latin typeface="+mn-ea"/>
                <a:ea typeface="+mn-ea"/>
              </a:rPr>
              <a:t>逐渐充实</a:t>
            </a:r>
            <a:r>
              <a:rPr lang="zh-CN" altLang="en-US" dirty="0" smtClean="0">
                <a:latin typeface="+mn-ea"/>
                <a:ea typeface="+mn-ea"/>
              </a:rPr>
              <a:t>，产品列表中</a:t>
            </a:r>
            <a:r>
              <a:rPr lang="zh-CN" altLang="en-US" dirty="0">
                <a:latin typeface="+mn-ea"/>
                <a:ea typeface="+mn-ea"/>
              </a:rPr>
              <a:t>的需求列表逐渐减少</a:t>
            </a:r>
          </a:p>
          <a:p>
            <a:pPr>
              <a:buFont typeface="Arial" panose="020B0604020202020204" pitchFamily="34" charset="0"/>
              <a:buChar char="•"/>
            </a:pPr>
            <a:r>
              <a:rPr lang="en-US" dirty="0" err="1" smtClean="0">
                <a:latin typeface="+mn-ea"/>
                <a:ea typeface="+mn-ea"/>
              </a:rPr>
              <a:t>IceScrum</a:t>
            </a:r>
            <a:r>
              <a:rPr lang="zh-CN" altLang="en-US" dirty="0">
                <a:latin typeface="+mn-ea"/>
                <a:ea typeface="+mn-ea"/>
              </a:rPr>
              <a:t>也可根据速度和优先级的设置自动完成版本计划</a:t>
            </a:r>
            <a:r>
              <a:rPr lang="en-US" altLang="zh-CN" dirty="0">
                <a:latin typeface="+mn-ea"/>
                <a:ea typeface="+mn-ea"/>
              </a:rPr>
              <a:t>.</a:t>
            </a:r>
          </a:p>
          <a:p>
            <a:endParaRPr lang="en-US" dirty="0"/>
          </a:p>
        </p:txBody>
      </p:sp>
    </p:spTree>
    <p:extLst>
      <p:ext uri="{BB962C8B-B14F-4D97-AF65-F5344CB8AC3E}">
        <p14:creationId xmlns:p14="http://schemas.microsoft.com/office/powerpoint/2010/main" val="2953315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588034" cy="510598"/>
          </a:xfrm>
        </p:spPr>
        <p:txBody>
          <a:bodyPr/>
          <a:lstStyle/>
          <a:p>
            <a:r>
              <a:rPr lang="zh-CN" altLang="en-US" dirty="0" smtClean="0"/>
              <a:t>冲刺规划：</a:t>
            </a:r>
            <a:r>
              <a:rPr lang="zh-CN" altLang="en-US" dirty="0"/>
              <a:t>计划你</a:t>
            </a:r>
            <a:r>
              <a:rPr lang="zh-CN" altLang="en-US" dirty="0" smtClean="0"/>
              <a:t>的冲刺</a:t>
            </a:r>
            <a:r>
              <a:rPr lang="en-US" altLang="zh-CN" dirty="0" smtClean="0"/>
              <a:t>(</a:t>
            </a:r>
            <a:r>
              <a:rPr lang="zh-CN" altLang="en-US" dirty="0"/>
              <a:t>冲刺</a:t>
            </a:r>
            <a:r>
              <a:rPr lang="en-US" altLang="zh-CN" dirty="0"/>
              <a:t>)</a:t>
            </a:r>
            <a:endParaRPr lang="en-US" dirty="0"/>
          </a:p>
        </p:txBody>
      </p:sp>
      <p:sp>
        <p:nvSpPr>
          <p:cNvPr id="4" name="Text Placeholder 5"/>
          <p:cNvSpPr txBox="1">
            <a:spLocks/>
          </p:cNvSpPr>
          <p:nvPr/>
        </p:nvSpPr>
        <p:spPr bwMode="auto">
          <a:xfrm>
            <a:off x="427038" y="1196975"/>
            <a:ext cx="7793037" cy="744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800" dirty="0" smtClean="0">
                <a:latin typeface="+mn-ea"/>
              </a:rPr>
              <a:t>可以通过</a:t>
            </a:r>
            <a:r>
              <a:rPr lang="en-US" altLang="zh-CN" sz="1800" dirty="0" smtClean="0">
                <a:latin typeface="+mn-ea"/>
              </a:rPr>
              <a:t>timeline, </a:t>
            </a:r>
            <a:r>
              <a:rPr lang="zh-CN" altLang="en-US" sz="1800" dirty="0" smtClean="0">
                <a:latin typeface="+mn-ea"/>
              </a:rPr>
              <a:t>版本计划和冲刺</a:t>
            </a:r>
            <a:r>
              <a:rPr lang="en-US" altLang="zh-CN" sz="1800" dirty="0" smtClean="0">
                <a:latin typeface="+mn-ea"/>
              </a:rPr>
              <a:t> plan</a:t>
            </a:r>
            <a:r>
              <a:rPr lang="zh-CN" altLang="en-US" sz="1800" dirty="0" smtClean="0">
                <a:latin typeface="+mn-ea"/>
              </a:rPr>
              <a:t>都可以打开冲刺视图，视图展示带有墙贴的面板，面板中包含之前计划好的故事在左侧的列里。</a:t>
            </a:r>
            <a:endParaRPr lang="en-US" altLang="en-US" sz="1800" dirty="0" smtClean="0">
              <a:latin typeface="+mn-ea"/>
            </a:endParaRPr>
          </a:p>
        </p:txBody>
      </p:sp>
      <p:pic>
        <p:nvPicPr>
          <p:cNvPr id="5"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45121"/>
            <a:ext cx="752475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798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701246" cy="510598"/>
          </a:xfrm>
        </p:spPr>
        <p:txBody>
          <a:bodyPr/>
          <a:lstStyle/>
          <a:p>
            <a:r>
              <a:rPr lang="zh-CN" altLang="en-US" dirty="0"/>
              <a:t>冲刺规划：计划你</a:t>
            </a:r>
            <a:r>
              <a:rPr lang="zh-CN" altLang="en-US" dirty="0" smtClean="0"/>
              <a:t>的冲刺</a:t>
            </a:r>
            <a:r>
              <a:rPr lang="en-US" altLang="zh-CN" dirty="0" smtClean="0"/>
              <a:t>(</a:t>
            </a:r>
            <a:r>
              <a:rPr lang="zh-CN" altLang="en-US" dirty="0"/>
              <a:t>冲刺</a:t>
            </a:r>
            <a:r>
              <a:rPr lang="en-US" altLang="zh-CN" dirty="0"/>
              <a:t>)</a:t>
            </a:r>
            <a:endParaRPr lang="en-US" dirty="0"/>
          </a:p>
        </p:txBody>
      </p:sp>
      <p:sp>
        <p:nvSpPr>
          <p:cNvPr id="4" name="Text Placeholder 5"/>
          <p:cNvSpPr txBox="1">
            <a:spLocks/>
          </p:cNvSpPr>
          <p:nvPr/>
        </p:nvSpPr>
        <p:spPr>
          <a:xfrm>
            <a:off x="323850" y="1196975"/>
            <a:ext cx="8297636" cy="744538"/>
          </a:xfrm>
          <a:prstGeom prst="rect">
            <a:avLst/>
          </a:prstGeom>
        </p:spPr>
        <p:txBody>
          <a:bodyPr>
            <a:noAutofit/>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defRPr/>
            </a:pPr>
            <a:r>
              <a:rPr lang="zh-CN" altLang="en-US" sz="1800" dirty="0" smtClean="0">
                <a:latin typeface="+mn-ea"/>
              </a:rPr>
              <a:t>当所有的任务已被创建，而且已经估算了工作量和指定了任务执行者，冲刺可以被激活。</a:t>
            </a:r>
            <a:endParaRPr lang="en-US" altLang="zh-CN" sz="1800" dirty="0" smtClean="0">
              <a:latin typeface="+mn-ea"/>
            </a:endParaRPr>
          </a:p>
          <a:p>
            <a:pPr marL="285750" indent="-285750">
              <a:defRPr/>
            </a:pPr>
            <a:r>
              <a:rPr lang="zh-CN" altLang="en-US" sz="1800" dirty="0" smtClean="0">
                <a:latin typeface="+mn-ea"/>
              </a:rPr>
              <a:t>各个角色可以登录进行任务的认领：点击故事右下角</a:t>
            </a:r>
            <a:r>
              <a:rPr lang="zh-CN" altLang="en-US" sz="1800" dirty="0">
                <a:latin typeface="+mn-ea"/>
              </a:rPr>
              <a:t>“</a:t>
            </a:r>
            <a:r>
              <a:rPr lang="en-US" altLang="zh-CN" sz="1800" dirty="0" smtClean="0">
                <a:latin typeface="+mn-ea"/>
              </a:rPr>
              <a:t>take”</a:t>
            </a:r>
            <a:r>
              <a:rPr lang="zh-CN" altLang="en-US" sz="1800" dirty="0" smtClean="0">
                <a:latin typeface="+mn-ea"/>
              </a:rPr>
              <a:t>。</a:t>
            </a:r>
            <a:endParaRPr lang="en-US" sz="1800" dirty="0">
              <a:latin typeface="+mn-ea"/>
            </a:endParaRPr>
          </a:p>
        </p:txBody>
      </p:sp>
      <p:pic>
        <p:nvPicPr>
          <p:cNvPr id="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9956"/>
            <a:ext cx="69913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3045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冲刺执行：</a:t>
            </a:r>
            <a:r>
              <a:rPr lang="zh-CN" altLang="en-US" dirty="0"/>
              <a:t>开始你的冲刺</a:t>
            </a:r>
            <a:endParaRPr lang="en-US" dirty="0"/>
          </a:p>
        </p:txBody>
      </p:sp>
      <p:sp>
        <p:nvSpPr>
          <p:cNvPr id="4" name="Pentagon 3"/>
          <p:cNvSpPr/>
          <p:nvPr/>
        </p:nvSpPr>
        <p:spPr>
          <a:xfrm>
            <a:off x="457200" y="2057400"/>
            <a:ext cx="2571750" cy="639763"/>
          </a:xfrm>
          <a:prstGeom prst="homePlate">
            <a:avLst>
              <a:gd name="adj" fmla="val 331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zh-CN" altLang="en-US" sz="1400" dirty="0"/>
              <a:t>添加任务</a:t>
            </a:r>
            <a:endParaRPr lang="en-US" sz="1400" dirty="0"/>
          </a:p>
        </p:txBody>
      </p:sp>
      <p:sp>
        <p:nvSpPr>
          <p:cNvPr id="5" name="Rectangle 4"/>
          <p:cNvSpPr/>
          <p:nvPr/>
        </p:nvSpPr>
        <p:spPr>
          <a:xfrm>
            <a:off x="457200" y="2819400"/>
            <a:ext cx="257175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marL="182880" indent="-182880">
              <a:lnSpc>
                <a:spcPct val="90000"/>
              </a:lnSpc>
              <a:spcBef>
                <a:spcPts val="1200"/>
              </a:spcBef>
              <a:buFont typeface="Arial" panose="020B0604020202020204" pitchFamily="34" charset="0"/>
              <a:buChar char="–"/>
              <a:defRPr/>
            </a:pPr>
            <a:r>
              <a:rPr lang="zh-CN" altLang="en-US" sz="1600" dirty="0">
                <a:solidFill>
                  <a:schemeClr val="tx1"/>
                </a:solidFill>
                <a:latin typeface="+mn-ea"/>
              </a:rPr>
              <a:t>点</a:t>
            </a:r>
            <a:r>
              <a:rPr lang="zh-CN" altLang="en-US" sz="1600" dirty="0" smtClean="0">
                <a:solidFill>
                  <a:schemeClr val="tx1"/>
                </a:solidFill>
                <a:latin typeface="+mn-ea"/>
              </a:rPr>
              <a:t>击故事右</a:t>
            </a:r>
            <a:r>
              <a:rPr lang="zh-CN" altLang="en-US" sz="1600" dirty="0">
                <a:solidFill>
                  <a:schemeClr val="tx1"/>
                </a:solidFill>
                <a:latin typeface="+mn-ea"/>
              </a:rPr>
              <a:t>下角的</a:t>
            </a:r>
            <a:r>
              <a:rPr lang="en-US" altLang="zh-CN" sz="1600" dirty="0">
                <a:solidFill>
                  <a:schemeClr val="tx1"/>
                </a:solidFill>
                <a:latin typeface="+mn-ea"/>
              </a:rPr>
              <a:t>Add a task</a:t>
            </a:r>
            <a:r>
              <a:rPr lang="zh-CN" altLang="en-US" sz="1600" dirty="0">
                <a:solidFill>
                  <a:schemeClr val="tx1"/>
                </a:solidFill>
                <a:latin typeface="+mn-ea"/>
              </a:rPr>
              <a:t>进行任务的添加</a:t>
            </a:r>
            <a:endParaRPr lang="en-US" altLang="zh-CN" sz="1600" dirty="0">
              <a:solidFill>
                <a:schemeClr val="tx1"/>
              </a:solidFill>
              <a:latin typeface="+mn-ea"/>
            </a:endParaRPr>
          </a:p>
          <a:p>
            <a:pPr marL="182880" indent="-182880">
              <a:lnSpc>
                <a:spcPct val="90000"/>
              </a:lnSpc>
              <a:spcBef>
                <a:spcPts val="1200"/>
              </a:spcBef>
              <a:buFont typeface="Arial" panose="020B0604020202020204" pitchFamily="34" charset="0"/>
              <a:buChar char="–"/>
              <a:defRPr/>
            </a:pPr>
            <a:r>
              <a:rPr lang="zh-CN" altLang="en-US" sz="1600" dirty="0">
                <a:solidFill>
                  <a:schemeClr val="tx1"/>
                </a:solidFill>
                <a:latin typeface="+mn-ea"/>
              </a:rPr>
              <a:t>包括名称，剩余时间和相关说明。</a:t>
            </a:r>
            <a:endParaRPr lang="en-US" sz="1600" dirty="0">
              <a:solidFill>
                <a:schemeClr val="tx1"/>
              </a:solidFill>
              <a:latin typeface="+mn-ea"/>
            </a:endParaRPr>
          </a:p>
        </p:txBody>
      </p:sp>
      <p:sp>
        <p:nvSpPr>
          <p:cNvPr id="6" name="Pentagon 5"/>
          <p:cNvSpPr/>
          <p:nvPr/>
        </p:nvSpPr>
        <p:spPr>
          <a:xfrm>
            <a:off x="3286125" y="2057400"/>
            <a:ext cx="2571750" cy="639763"/>
          </a:xfrm>
          <a:prstGeom prst="homePlate">
            <a:avLst>
              <a:gd name="adj" fmla="val 3312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zh-CN" altLang="en-US" sz="1400" dirty="0">
                <a:solidFill>
                  <a:schemeClr val="tx1"/>
                </a:solidFill>
              </a:rPr>
              <a:t>接受任务</a:t>
            </a:r>
            <a:endParaRPr lang="en-US" sz="1400" dirty="0">
              <a:solidFill>
                <a:schemeClr val="tx1"/>
              </a:solidFill>
            </a:endParaRPr>
          </a:p>
        </p:txBody>
      </p:sp>
      <p:sp>
        <p:nvSpPr>
          <p:cNvPr id="7" name="Pentagon 6"/>
          <p:cNvSpPr/>
          <p:nvPr/>
        </p:nvSpPr>
        <p:spPr>
          <a:xfrm>
            <a:off x="6115050" y="2057400"/>
            <a:ext cx="2571750" cy="639763"/>
          </a:xfrm>
          <a:prstGeom prst="homePlate">
            <a:avLst>
              <a:gd name="adj" fmla="val 3312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zh-CN" altLang="en-US" sz="1400" dirty="0">
                <a:solidFill>
                  <a:schemeClr val="tx1"/>
                </a:solidFill>
              </a:rPr>
              <a:t>修改任务</a:t>
            </a:r>
            <a:endParaRPr lang="en-US" sz="1400" dirty="0">
              <a:solidFill>
                <a:schemeClr val="tx1"/>
              </a:solidFill>
            </a:endParaRPr>
          </a:p>
        </p:txBody>
      </p:sp>
      <p:sp>
        <p:nvSpPr>
          <p:cNvPr id="8" name="Rectangle 7"/>
          <p:cNvSpPr/>
          <p:nvPr/>
        </p:nvSpPr>
        <p:spPr>
          <a:xfrm>
            <a:off x="3286125" y="2819400"/>
            <a:ext cx="257175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marL="182880" indent="-182880">
              <a:lnSpc>
                <a:spcPct val="90000"/>
              </a:lnSpc>
              <a:spcBef>
                <a:spcPts val="1200"/>
              </a:spcBef>
              <a:buFont typeface="Arial" panose="020B0604020202020204" pitchFamily="34" charset="0"/>
              <a:buChar char="–"/>
              <a:defRPr/>
            </a:pPr>
            <a:r>
              <a:rPr lang="zh-CN" altLang="en-US" sz="1600" dirty="0">
                <a:solidFill>
                  <a:schemeClr val="tx1"/>
                </a:solidFill>
                <a:latin typeface="+mn-ea"/>
              </a:rPr>
              <a:t>根据会议讨论指定的任务执行者，相应的团队成员进行任务的接收</a:t>
            </a:r>
            <a:endParaRPr lang="en-US" altLang="zh-CN" sz="1600" dirty="0">
              <a:solidFill>
                <a:schemeClr val="tx1"/>
              </a:solidFill>
              <a:latin typeface="+mn-ea"/>
            </a:endParaRPr>
          </a:p>
          <a:p>
            <a:pPr marL="182880" indent="-182880">
              <a:lnSpc>
                <a:spcPct val="90000"/>
              </a:lnSpc>
              <a:spcBef>
                <a:spcPts val="1200"/>
              </a:spcBef>
              <a:buFont typeface="Arial" panose="020B0604020202020204" pitchFamily="34" charset="0"/>
              <a:buChar char="–"/>
              <a:defRPr/>
            </a:pPr>
            <a:r>
              <a:rPr lang="zh-CN" altLang="en-US" sz="1600" dirty="0" smtClean="0">
                <a:solidFill>
                  <a:schemeClr val="tx1"/>
                </a:solidFill>
                <a:latin typeface="+mn-ea"/>
              </a:rPr>
              <a:t>在</a:t>
            </a:r>
            <a:r>
              <a:rPr lang="zh-CN" altLang="en-US" sz="1600" dirty="0">
                <a:solidFill>
                  <a:schemeClr val="tx1"/>
                </a:solidFill>
                <a:latin typeface="+mn-ea"/>
              </a:rPr>
              <a:t>“</a:t>
            </a:r>
            <a:r>
              <a:rPr lang="en-US" altLang="zh-CN" sz="1600" dirty="0" err="1" smtClean="0">
                <a:solidFill>
                  <a:schemeClr val="tx1"/>
                </a:solidFill>
                <a:latin typeface="+mn-ea"/>
              </a:rPr>
              <a:t>ToDo</a:t>
            </a:r>
            <a:r>
              <a:rPr lang="en-US" altLang="zh-CN" sz="1600" dirty="0">
                <a:solidFill>
                  <a:schemeClr val="tx1"/>
                </a:solidFill>
                <a:latin typeface="+mn-ea"/>
              </a:rPr>
              <a:t>”</a:t>
            </a:r>
            <a:r>
              <a:rPr lang="zh-CN" altLang="en-US" sz="1600" dirty="0">
                <a:solidFill>
                  <a:schemeClr val="tx1"/>
                </a:solidFill>
                <a:latin typeface="+mn-ea"/>
              </a:rPr>
              <a:t>列，点击</a:t>
            </a:r>
            <a:r>
              <a:rPr lang="en-US" altLang="zh-CN" sz="1600" dirty="0">
                <a:solidFill>
                  <a:schemeClr val="tx1"/>
                </a:solidFill>
                <a:latin typeface="+mn-ea"/>
              </a:rPr>
              <a:t>take,</a:t>
            </a:r>
            <a:r>
              <a:rPr lang="zh-CN" altLang="en-US" sz="1600" dirty="0">
                <a:solidFill>
                  <a:schemeClr val="tx1"/>
                </a:solidFill>
                <a:latin typeface="+mn-ea"/>
              </a:rPr>
              <a:t>界面显示任务接受人的名字</a:t>
            </a:r>
            <a:endParaRPr lang="en-US" sz="1600" dirty="0">
              <a:solidFill>
                <a:schemeClr val="tx1"/>
              </a:solidFill>
              <a:latin typeface="+mn-ea"/>
            </a:endParaRPr>
          </a:p>
        </p:txBody>
      </p:sp>
      <p:sp>
        <p:nvSpPr>
          <p:cNvPr id="9" name="Rectangle 8"/>
          <p:cNvSpPr/>
          <p:nvPr/>
        </p:nvSpPr>
        <p:spPr>
          <a:xfrm>
            <a:off x="6113463" y="2819400"/>
            <a:ext cx="257175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marL="182880" indent="-182880">
              <a:lnSpc>
                <a:spcPct val="90000"/>
              </a:lnSpc>
              <a:spcBef>
                <a:spcPts val="1200"/>
              </a:spcBef>
              <a:buFont typeface="Arial" panose="020B0604020202020204" pitchFamily="34" charset="0"/>
              <a:buChar char="–"/>
              <a:defRPr/>
            </a:pPr>
            <a:r>
              <a:rPr lang="zh-CN" altLang="en-US" sz="1600" dirty="0">
                <a:solidFill>
                  <a:schemeClr val="tx1"/>
                </a:solidFill>
                <a:latin typeface="+mn-ea"/>
              </a:rPr>
              <a:t>任务接受者可修改自己接受任务的状态</a:t>
            </a:r>
            <a:endParaRPr lang="en-US" altLang="zh-CN" sz="1600" dirty="0">
              <a:solidFill>
                <a:schemeClr val="tx1"/>
              </a:solidFill>
              <a:latin typeface="+mn-ea"/>
            </a:endParaRPr>
          </a:p>
          <a:p>
            <a:pPr marL="182880" indent="-182880">
              <a:lnSpc>
                <a:spcPct val="90000"/>
              </a:lnSpc>
              <a:spcBef>
                <a:spcPts val="1200"/>
              </a:spcBef>
              <a:buFont typeface="Arial" panose="020B0604020202020204" pitchFamily="34" charset="0"/>
              <a:buChar char="–"/>
              <a:defRPr/>
            </a:pPr>
            <a:r>
              <a:rPr lang="zh-CN" altLang="en-US" sz="1600" dirty="0">
                <a:solidFill>
                  <a:schemeClr val="tx1"/>
                </a:solidFill>
                <a:latin typeface="+mn-ea"/>
              </a:rPr>
              <a:t>任务接受者可以更新剩余时间、状态，可添加相应特殊说明。</a:t>
            </a:r>
            <a:endParaRPr lang="en-US" sz="1600" dirty="0">
              <a:solidFill>
                <a:schemeClr val="tx1"/>
              </a:solidFill>
              <a:latin typeface="+mn-ea"/>
            </a:endParaRPr>
          </a:p>
        </p:txBody>
      </p:sp>
      <p:sp>
        <p:nvSpPr>
          <p:cNvPr id="10" name="Pentagon 9"/>
          <p:cNvSpPr/>
          <p:nvPr/>
        </p:nvSpPr>
        <p:spPr>
          <a:xfrm>
            <a:off x="457200" y="4495800"/>
            <a:ext cx="8229600" cy="639763"/>
          </a:xfrm>
          <a:prstGeom prst="homePlate">
            <a:avLst>
              <a:gd name="adj" fmla="val 3312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zh-CN" altLang="en-US" sz="1400" dirty="0"/>
              <a:t>冲刺进行时</a:t>
            </a:r>
            <a:endParaRPr lang="en-US" sz="1400" dirty="0"/>
          </a:p>
        </p:txBody>
      </p:sp>
    </p:spTree>
    <p:extLst>
      <p:ext uri="{BB962C8B-B14F-4D97-AF65-F5344CB8AC3E}">
        <p14:creationId xmlns:p14="http://schemas.microsoft.com/office/powerpoint/2010/main" val="37061391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冲刺执行：</a:t>
            </a:r>
            <a:r>
              <a:rPr lang="zh-CN" altLang="en-US" dirty="0"/>
              <a:t>开始你的冲刺</a:t>
            </a:r>
            <a:endParaRPr lang="en-US" dirty="0"/>
          </a:p>
        </p:txBody>
      </p:sp>
      <p:sp>
        <p:nvSpPr>
          <p:cNvPr id="4" name="Text Placeholder 3"/>
          <p:cNvSpPr txBox="1">
            <a:spLocks/>
          </p:cNvSpPr>
          <p:nvPr/>
        </p:nvSpPr>
        <p:spPr bwMode="auto">
          <a:xfrm>
            <a:off x="457200" y="1118507"/>
            <a:ext cx="8228013"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zh-CN" altLang="en-US" sz="1800" dirty="0" smtClean="0">
                <a:latin typeface="+mn-ea"/>
              </a:rPr>
              <a:t>一个冲刺需以点击</a:t>
            </a:r>
            <a:r>
              <a:rPr lang="en-US" altLang="zh-CN" sz="1800" dirty="0" smtClean="0">
                <a:latin typeface="+mn-ea"/>
              </a:rPr>
              <a:t>”Activate </a:t>
            </a:r>
            <a:r>
              <a:rPr lang="zh-CN" altLang="en-US" sz="1800" dirty="0" smtClean="0">
                <a:latin typeface="+mn-ea"/>
              </a:rPr>
              <a:t>冲刺</a:t>
            </a:r>
            <a:r>
              <a:rPr lang="en-US" altLang="zh-CN" sz="1800" dirty="0" smtClean="0">
                <a:latin typeface="+mn-ea"/>
              </a:rPr>
              <a:t>”</a:t>
            </a:r>
            <a:r>
              <a:rPr lang="zh-CN" altLang="en-US" sz="1800" dirty="0" smtClean="0">
                <a:latin typeface="+mn-ea"/>
              </a:rPr>
              <a:t>开始启动：任务开始状态均为</a:t>
            </a:r>
            <a:r>
              <a:rPr lang="en-US" altLang="zh-CN" sz="1800" dirty="0" err="1" smtClean="0">
                <a:latin typeface="+mn-ea"/>
              </a:rPr>
              <a:t>ToDo</a:t>
            </a:r>
            <a:endParaRPr lang="en-US" altLang="en-US" sz="1800" dirty="0" smtClean="0">
              <a:latin typeface="+mn-ea"/>
            </a:endParaRPr>
          </a:p>
        </p:txBody>
      </p:sp>
      <p:sp>
        <p:nvSpPr>
          <p:cNvPr id="5" name="Text Placeholder 4"/>
          <p:cNvSpPr txBox="1">
            <a:spLocks/>
          </p:cNvSpPr>
          <p:nvPr/>
        </p:nvSpPr>
        <p:spPr bwMode="auto">
          <a:xfrm>
            <a:off x="457200" y="1524000"/>
            <a:ext cx="8228013"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zh-CN" altLang="en-US" sz="1800" smtClean="0">
                <a:latin typeface="+mn-ea"/>
              </a:rPr>
              <a:t>点击激活冲刺，开始你的冲刺</a:t>
            </a:r>
            <a:endParaRPr lang="en-US" altLang="en-US" sz="1800" dirty="0" smtClean="0">
              <a:latin typeface="+mn-ea"/>
            </a:endParaRPr>
          </a:p>
        </p:txBody>
      </p:sp>
      <p:pic>
        <p:nvPicPr>
          <p:cNvPr id="6"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8211"/>
            <a:ext cx="7558088"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7"/>
          <p:cNvSpPr txBox="1"/>
          <p:nvPr/>
        </p:nvSpPr>
        <p:spPr>
          <a:xfrm>
            <a:off x="2627784" y="2420888"/>
            <a:ext cx="1224136" cy="246112"/>
          </a:xfrm>
          <a:prstGeom prst="rect">
            <a:avLst/>
          </a:prstGeom>
          <a:noFill/>
          <a:ln>
            <a:solidFill>
              <a:srgbClr val="877B75"/>
            </a:solidFill>
          </a:ln>
          <a:effectLst>
            <a:glow rad="63500">
              <a:schemeClr val="accent6">
                <a:satMod val="175000"/>
                <a:alpha val="40000"/>
              </a:schemeClr>
            </a:glow>
          </a:effectLst>
        </p:spPr>
        <p:txBody>
          <a:bodyPr lIns="0" tIns="0" rIns="0" bIns="0"/>
          <a:lstStyle/>
          <a:p>
            <a:pPr algn="ctr">
              <a:lnSpc>
                <a:spcPct val="90000"/>
              </a:lnSpc>
              <a:defRPr/>
            </a:pPr>
            <a:r>
              <a:rPr lang="zh-CN" altLang="en-US" dirty="0">
                <a:latin typeface="+mn-ea"/>
                <a:ea typeface="+mn-ea"/>
              </a:rPr>
              <a:t>点击</a:t>
            </a:r>
            <a:r>
              <a:rPr lang="en-US" altLang="zh-CN" dirty="0">
                <a:latin typeface="+mn-ea"/>
                <a:ea typeface="+mn-ea"/>
              </a:rPr>
              <a:t>Activate </a:t>
            </a:r>
            <a:r>
              <a:rPr lang="zh-CN" altLang="en-US" dirty="0" smtClean="0">
                <a:latin typeface="+mn-ea"/>
                <a:ea typeface="+mn-ea"/>
              </a:rPr>
              <a:t>冲刺</a:t>
            </a:r>
            <a:endParaRPr lang="zh-CN" altLang="en-US" dirty="0">
              <a:latin typeface="+mn-ea"/>
              <a:ea typeface="+mn-ea"/>
            </a:endParaRPr>
          </a:p>
        </p:txBody>
      </p:sp>
      <p:sp>
        <p:nvSpPr>
          <p:cNvPr id="8" name="文本框 1"/>
          <p:cNvSpPr txBox="1"/>
          <p:nvPr/>
        </p:nvSpPr>
        <p:spPr>
          <a:xfrm>
            <a:off x="2483768" y="2086372"/>
            <a:ext cx="1008112" cy="199628"/>
          </a:xfrm>
          <a:prstGeom prst="rect">
            <a:avLst/>
          </a:prstGeom>
          <a:noFill/>
          <a:ln>
            <a:solidFill>
              <a:srgbClr val="00B388"/>
            </a:solidFill>
          </a:ln>
          <a:effectLst>
            <a:reflection blurRad="6350" stA="50000" endA="300" endPos="55000" dir="5400000" sy="-100000" algn="bl" rotWithShape="0"/>
          </a:effectLst>
        </p:spPr>
        <p:txBody>
          <a:bodyPr lIns="0" tIns="0" rIns="0" bIns="0"/>
          <a:lstStyle/>
          <a:p>
            <a:pPr>
              <a:lnSpc>
                <a:spcPct val="90000"/>
              </a:lnSpc>
              <a:defRPr/>
            </a:pPr>
            <a:endParaRPr lang="zh-CN" altLang="en-US" dirty="0">
              <a:latin typeface="+mn-ea"/>
              <a:ea typeface="+mn-ea"/>
            </a:endParaRPr>
          </a:p>
        </p:txBody>
      </p:sp>
    </p:spTree>
    <p:extLst>
      <p:ext uri="{BB962C8B-B14F-4D97-AF65-F5344CB8AC3E}">
        <p14:creationId xmlns:p14="http://schemas.microsoft.com/office/powerpoint/2010/main" val="3772392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过程定制说明</a:t>
            </a:r>
            <a:endParaRPr lang="en-US" altLang="en-US" smtClean="0"/>
          </a:p>
        </p:txBody>
      </p:sp>
      <p:graphicFrame>
        <p:nvGraphicFramePr>
          <p:cNvPr id="4" name="图示 5"/>
          <p:cNvGraphicFramePr/>
          <p:nvPr/>
        </p:nvGraphicFramePr>
        <p:xfrm>
          <a:off x="598172" y="1297578"/>
          <a:ext cx="7779472" cy="4983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101840" cy="510598"/>
          </a:xfrm>
        </p:spPr>
        <p:txBody>
          <a:bodyPr/>
          <a:lstStyle/>
          <a:p>
            <a:r>
              <a:rPr lang="zh-CN" altLang="en-US" dirty="0" smtClean="0"/>
              <a:t>冲刺执</a:t>
            </a:r>
            <a:r>
              <a:rPr lang="zh-CN" altLang="en-US" dirty="0"/>
              <a:t>行</a:t>
            </a:r>
            <a:r>
              <a:rPr lang="zh-CN" altLang="en-US" dirty="0" smtClean="0"/>
              <a:t>：每</a:t>
            </a:r>
            <a:r>
              <a:rPr lang="zh-CN" altLang="en-US" dirty="0"/>
              <a:t>日更</a:t>
            </a:r>
            <a:r>
              <a:rPr lang="zh-CN" altLang="en-US" dirty="0" smtClean="0"/>
              <a:t>改任</a:t>
            </a:r>
            <a:r>
              <a:rPr lang="zh-CN" altLang="en-US" dirty="0"/>
              <a:t>务状态</a:t>
            </a:r>
            <a:endParaRPr lang="en-US" dirty="0"/>
          </a:p>
        </p:txBody>
      </p:sp>
      <p:sp>
        <p:nvSpPr>
          <p:cNvPr id="4" name="文本占位符 3"/>
          <p:cNvSpPr txBox="1">
            <a:spLocks/>
          </p:cNvSpPr>
          <p:nvPr/>
        </p:nvSpPr>
        <p:spPr bwMode="auto">
          <a:xfrm>
            <a:off x="457199" y="983456"/>
            <a:ext cx="8228013"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zh-CN" altLang="en-US" sz="2000" b="1" dirty="0" smtClean="0">
                <a:latin typeface="+mn-ea"/>
              </a:rPr>
              <a:t>冲刺被激活后，冲刺正式开始。</a:t>
            </a:r>
          </a:p>
        </p:txBody>
      </p:sp>
      <p:sp>
        <p:nvSpPr>
          <p:cNvPr id="5" name="内容占位符 4"/>
          <p:cNvSpPr>
            <a:spLocks noGrp="1"/>
          </p:cNvSpPr>
          <p:nvPr>
            <p:ph idx="1"/>
          </p:nvPr>
        </p:nvSpPr>
        <p:spPr bwMode="auto">
          <a:xfrm>
            <a:off x="457200" y="1579925"/>
            <a:ext cx="7990114" cy="14966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buFont typeface="Arial" panose="020B0604020202020204" pitchFamily="34" charset="0"/>
              <a:buChar char="•"/>
            </a:pPr>
            <a:r>
              <a:rPr lang="zh-CN" altLang="en-US" dirty="0" smtClean="0">
                <a:latin typeface="+mn-ea"/>
                <a:ea typeface="+mn-ea"/>
              </a:rPr>
              <a:t>团队成员可直接拖动自己的任务， </a:t>
            </a:r>
            <a:r>
              <a:rPr lang="en-US" altLang="zh-CN" dirty="0" smtClean="0">
                <a:latin typeface="+mn-ea"/>
                <a:ea typeface="+mn-ea"/>
              </a:rPr>
              <a:t>In Progress </a:t>
            </a:r>
            <a:r>
              <a:rPr lang="zh-CN" altLang="en-US" dirty="0" smtClean="0">
                <a:latin typeface="+mn-ea"/>
                <a:ea typeface="+mn-ea"/>
              </a:rPr>
              <a:t>代表正在进行中。</a:t>
            </a:r>
            <a:endParaRPr lang="en-US" altLang="zh-CN" dirty="0" smtClean="0">
              <a:latin typeface="+mn-ea"/>
              <a:ea typeface="+mn-ea"/>
            </a:endParaRPr>
          </a:p>
          <a:p>
            <a:pPr>
              <a:lnSpc>
                <a:spcPct val="100000"/>
              </a:lnSpc>
              <a:buFont typeface="Arial" panose="020B0604020202020204" pitchFamily="34" charset="0"/>
              <a:buChar char="•"/>
            </a:pPr>
            <a:r>
              <a:rPr lang="zh-CN" altLang="en-US" dirty="0" smtClean="0">
                <a:latin typeface="+mn-ea"/>
                <a:ea typeface="+mn-ea"/>
              </a:rPr>
              <a:t>如下图：</a:t>
            </a:r>
            <a:r>
              <a:rPr lang="en-US" altLang="zh-CN" dirty="0" smtClean="0">
                <a:latin typeface="+mn-ea"/>
                <a:ea typeface="+mn-ea"/>
              </a:rPr>
              <a:t>Task2</a:t>
            </a:r>
            <a:r>
              <a:rPr lang="zh-CN" altLang="en-US" dirty="0" smtClean="0">
                <a:latin typeface="+mn-ea"/>
                <a:ea typeface="+mn-ea"/>
              </a:rPr>
              <a:t>原始时间为</a:t>
            </a:r>
            <a:r>
              <a:rPr lang="en-US" altLang="zh-CN" dirty="0" smtClean="0">
                <a:latin typeface="+mn-ea"/>
                <a:ea typeface="+mn-ea"/>
              </a:rPr>
              <a:t>2</a:t>
            </a:r>
            <a:r>
              <a:rPr lang="zh-CN" altLang="en-US" dirty="0" smtClean="0">
                <a:latin typeface="+mn-ea"/>
                <a:ea typeface="+mn-ea"/>
              </a:rPr>
              <a:t>天，可以更改剩余时间。当剩余时间改为</a:t>
            </a:r>
            <a:r>
              <a:rPr lang="en-US" altLang="zh-CN" dirty="0" smtClean="0">
                <a:latin typeface="+mn-ea"/>
                <a:ea typeface="+mn-ea"/>
              </a:rPr>
              <a:t>0</a:t>
            </a:r>
            <a:r>
              <a:rPr lang="zh-CN" altLang="en-US" dirty="0" smtClean="0">
                <a:latin typeface="+mn-ea"/>
                <a:ea typeface="+mn-ea"/>
              </a:rPr>
              <a:t>时，任务状态自动归为</a:t>
            </a:r>
            <a:r>
              <a:rPr lang="en-US" altLang="zh-CN" dirty="0" smtClean="0">
                <a:latin typeface="+mn-ea"/>
                <a:ea typeface="+mn-ea"/>
              </a:rPr>
              <a:t>Done</a:t>
            </a:r>
            <a:r>
              <a:rPr lang="zh-CN" altLang="en-US" dirty="0" smtClean="0">
                <a:latin typeface="+mn-ea"/>
                <a:ea typeface="+mn-ea"/>
              </a:rPr>
              <a:t>。</a:t>
            </a:r>
          </a:p>
        </p:txBody>
      </p:sp>
      <p:pic>
        <p:nvPicPr>
          <p:cNvPr id="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474" y="3292045"/>
            <a:ext cx="865346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5207000"/>
            <a:ext cx="17335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1205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101840" cy="510598"/>
          </a:xfrm>
        </p:spPr>
        <p:txBody>
          <a:bodyPr/>
          <a:lstStyle/>
          <a:p>
            <a:r>
              <a:rPr lang="zh-CN" altLang="en-US" dirty="0" smtClean="0"/>
              <a:t>冲刺执</a:t>
            </a:r>
            <a:r>
              <a:rPr lang="zh-CN" altLang="en-US" dirty="0"/>
              <a:t>行</a:t>
            </a:r>
            <a:r>
              <a:rPr lang="zh-CN" altLang="en-US" dirty="0" smtClean="0"/>
              <a:t>：任务</a:t>
            </a:r>
            <a:r>
              <a:rPr lang="zh-CN" altLang="en-US" dirty="0"/>
              <a:t>完成</a:t>
            </a:r>
            <a:endParaRPr lang="en-US" dirty="0"/>
          </a:p>
        </p:txBody>
      </p:sp>
      <p:sp>
        <p:nvSpPr>
          <p:cNvPr id="6" name="文本占位符 3"/>
          <p:cNvSpPr txBox="1">
            <a:spLocks/>
          </p:cNvSpPr>
          <p:nvPr/>
        </p:nvSpPr>
        <p:spPr bwMode="auto">
          <a:xfrm>
            <a:off x="457201" y="1430328"/>
            <a:ext cx="8228013"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zh-CN" altLang="en-US" sz="1800" dirty="0" smtClean="0"/>
              <a:t>当该版本的所有成员的任务状态均变为</a:t>
            </a:r>
            <a:r>
              <a:rPr lang="en-US" altLang="zh-CN" sz="1800" dirty="0" smtClean="0"/>
              <a:t>Done</a:t>
            </a:r>
            <a:r>
              <a:rPr lang="zh-CN" altLang="en-US" sz="1800" dirty="0" smtClean="0"/>
              <a:t>时，说明这个冲刺已完成。点击“</a:t>
            </a:r>
            <a:r>
              <a:rPr lang="en-US" altLang="zh-CN" sz="1800" dirty="0" smtClean="0"/>
              <a:t>close </a:t>
            </a:r>
            <a:r>
              <a:rPr lang="zh-CN" altLang="en-US" sz="1800" dirty="0" smtClean="0"/>
              <a:t>冲刺”可关闭该冲刺。</a:t>
            </a:r>
            <a:endParaRPr lang="en-US" altLang="zh-CN" sz="1800" dirty="0"/>
          </a:p>
          <a:p>
            <a:pPr marL="0" indent="0">
              <a:spcBef>
                <a:spcPct val="0"/>
              </a:spcBef>
              <a:buNone/>
            </a:pPr>
            <a:endParaRPr lang="en-US" altLang="zh-CN" sz="1800" dirty="0" smtClean="0"/>
          </a:p>
          <a:p>
            <a:pPr>
              <a:spcBef>
                <a:spcPct val="0"/>
              </a:spcBef>
            </a:pPr>
            <a:r>
              <a:rPr lang="zh-CN" altLang="en-US" sz="1800" dirty="0" smtClean="0"/>
              <a:t>若不是所有的任务均为</a:t>
            </a:r>
            <a:r>
              <a:rPr lang="en-US" altLang="zh-CN" sz="1800" dirty="0" smtClean="0"/>
              <a:t>Done</a:t>
            </a:r>
            <a:r>
              <a:rPr lang="zh-CN" altLang="en-US" sz="1800" dirty="0" smtClean="0"/>
              <a:t>。某位成员的任务未完成，而且这个冲刺可以不需要它完成，那么</a:t>
            </a:r>
            <a:r>
              <a:rPr lang="en-US" altLang="zh-CN" sz="1800" dirty="0" err="1" smtClean="0"/>
              <a:t>Produt</a:t>
            </a:r>
            <a:r>
              <a:rPr lang="en-US" altLang="zh-CN" sz="1800" dirty="0" smtClean="0"/>
              <a:t> Owner</a:t>
            </a:r>
            <a:r>
              <a:rPr lang="zh-CN" altLang="en-US" sz="1800" dirty="0" smtClean="0"/>
              <a:t>也可以直接关闭该冲刺。同时未完成的任务将会直接添加出现在下一个冲刺中。</a:t>
            </a: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2" y="3479756"/>
            <a:ext cx="8228012" cy="202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4412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101840" cy="510598"/>
          </a:xfrm>
        </p:spPr>
        <p:txBody>
          <a:bodyPr/>
          <a:lstStyle/>
          <a:p>
            <a:r>
              <a:rPr lang="zh-CN" altLang="en-US" dirty="0" smtClean="0"/>
              <a:t>冲刺评审：</a:t>
            </a:r>
            <a:r>
              <a:rPr lang="zh-CN" altLang="en-US" dirty="0"/>
              <a:t>完成一个冲刺</a:t>
            </a:r>
            <a:endParaRPr lang="en-US" dirty="0"/>
          </a:p>
        </p:txBody>
      </p:sp>
      <p:sp>
        <p:nvSpPr>
          <p:cNvPr id="8" name="Text Placeholder 3"/>
          <p:cNvSpPr txBox="1">
            <a:spLocks/>
          </p:cNvSpPr>
          <p:nvPr/>
        </p:nvSpPr>
        <p:spPr bwMode="auto">
          <a:xfrm>
            <a:off x="457200" y="1125039"/>
            <a:ext cx="8228013"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zh-CN" altLang="en-US" sz="1800" dirty="0" smtClean="0"/>
              <a:t>当团队成员的所有任务状态都为</a:t>
            </a:r>
            <a:r>
              <a:rPr lang="en-US" altLang="zh-CN" sz="1800" dirty="0" smtClean="0"/>
              <a:t>Done,</a:t>
            </a:r>
            <a:r>
              <a:rPr lang="zh-CN" altLang="en-US" sz="1800" dirty="0" smtClean="0"/>
              <a:t>可以关闭该冲刺，这时会提示选择状态，填写版本信息，该冲刺信息将为只可查看。</a:t>
            </a:r>
            <a:endParaRPr lang="en-US" altLang="en-US" sz="1800" dirty="0" smtClean="0">
              <a:ea typeface="宋体" panose="02010600030101010101" pitchFamily="2" charset="-122"/>
            </a:endParaRPr>
          </a:p>
        </p:txBody>
      </p:sp>
      <p:pic>
        <p:nvPicPr>
          <p:cNvPr id="9"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8" y="1880689"/>
            <a:ext cx="8228012"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5979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101840" cy="510598"/>
          </a:xfrm>
        </p:spPr>
        <p:txBody>
          <a:bodyPr/>
          <a:lstStyle/>
          <a:p>
            <a:r>
              <a:rPr lang="zh-CN" altLang="en-US" dirty="0" smtClean="0"/>
              <a:t>冲刺回顾：</a:t>
            </a:r>
            <a:r>
              <a:rPr lang="zh-CN" altLang="en-US" dirty="0"/>
              <a:t>冲刺</a:t>
            </a:r>
            <a:r>
              <a:rPr lang="zh-CN" altLang="en-US" dirty="0" smtClean="0"/>
              <a:t>燃</a:t>
            </a:r>
            <a:r>
              <a:rPr lang="zh-CN" altLang="en-US" dirty="0"/>
              <a:t>尽图（剩余时间）</a:t>
            </a:r>
            <a:endParaRPr lang="en-US" altLang="en-US" dirty="0">
              <a:ea typeface="宋体" panose="02010600030101010101" pitchFamily="2" charset="-122"/>
            </a:endParaRPr>
          </a:p>
        </p:txBody>
      </p:sp>
      <p:pic>
        <p:nvPicPr>
          <p:cNvPr id="8"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17675"/>
            <a:ext cx="8228013"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429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336971" cy="510598"/>
          </a:xfrm>
        </p:spPr>
        <p:txBody>
          <a:bodyPr/>
          <a:lstStyle/>
          <a:p>
            <a:r>
              <a:rPr lang="zh-CN" altLang="en-US" dirty="0"/>
              <a:t>冲刺回顾</a:t>
            </a:r>
            <a:r>
              <a:rPr lang="zh-CN" altLang="en-US" dirty="0" smtClean="0"/>
              <a:t>：冲刺燃</a:t>
            </a:r>
            <a:r>
              <a:rPr lang="zh-CN" altLang="en-US" dirty="0"/>
              <a:t>起图（</a:t>
            </a:r>
            <a:r>
              <a:rPr lang="en-US" altLang="zh-CN" dirty="0"/>
              <a:t>tasks</a:t>
            </a:r>
            <a:r>
              <a:rPr lang="zh-CN" altLang="en-US" dirty="0"/>
              <a:t>）</a:t>
            </a:r>
            <a:br>
              <a:rPr lang="zh-CN" altLang="en-US" dirty="0"/>
            </a:br>
            <a:endParaRPr lang="en-US" dirty="0"/>
          </a:p>
        </p:txBody>
      </p:sp>
      <p:pic>
        <p:nvPicPr>
          <p:cNvPr id="4"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39900"/>
            <a:ext cx="8228013" cy="414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2846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7101840" cy="510598"/>
          </a:xfrm>
        </p:spPr>
        <p:txBody>
          <a:bodyPr/>
          <a:lstStyle/>
          <a:p>
            <a:r>
              <a:rPr lang="zh-CN" altLang="en-US" dirty="0"/>
              <a:t>版</a:t>
            </a:r>
            <a:r>
              <a:rPr lang="zh-CN" altLang="en-US" dirty="0" smtClean="0"/>
              <a:t>本管理：</a:t>
            </a:r>
            <a:r>
              <a:rPr lang="zh-CN" altLang="en-US" dirty="0"/>
              <a:t>项目完成</a:t>
            </a:r>
            <a:endParaRPr lang="en-US" dirty="0"/>
          </a:p>
        </p:txBody>
      </p:sp>
      <p:sp>
        <p:nvSpPr>
          <p:cNvPr id="8" name="文本占位符 7"/>
          <p:cNvSpPr txBox="1">
            <a:spLocks/>
          </p:cNvSpPr>
          <p:nvPr/>
        </p:nvSpPr>
        <p:spPr>
          <a:xfrm>
            <a:off x="438150" y="1088027"/>
            <a:ext cx="8228013" cy="3705225"/>
          </a:xfrm>
          <a:prstGeom prst="rect">
            <a:avLst/>
          </a:prstGeom>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zh-CN" altLang="en-US" sz="1800" dirty="0" smtClean="0">
                <a:latin typeface="+mn-ea"/>
              </a:rPr>
              <a:t>当该版本的所有冲刺计划都已完成，那么对应着这个项目就完成了。可以在</a:t>
            </a:r>
            <a:r>
              <a:rPr lang="en-US" altLang="zh-CN" sz="1800" dirty="0" smtClean="0">
                <a:latin typeface="+mn-ea"/>
              </a:rPr>
              <a:t>Timeline</a:t>
            </a:r>
            <a:r>
              <a:rPr lang="zh-CN" altLang="en-US" sz="1800" dirty="0" smtClean="0">
                <a:latin typeface="+mn-ea"/>
              </a:rPr>
              <a:t>中查看到信息。</a:t>
            </a:r>
            <a:endParaRPr lang="en-US" altLang="zh-CN" sz="1800" dirty="0" smtClean="0">
              <a:latin typeface="+mn-ea"/>
            </a:endParaRPr>
          </a:p>
          <a:p>
            <a:pPr lvl="1">
              <a:buFont typeface="Arial" panose="020B0604020202020204" pitchFamily="34" charset="0"/>
              <a:buAutoNum type="arabicPeriod"/>
              <a:defRPr/>
            </a:pPr>
            <a:r>
              <a:rPr lang="zh-CN" altLang="en-US" sz="1400" dirty="0" smtClean="0">
                <a:latin typeface="+mn-ea"/>
              </a:rPr>
              <a:t>可以将开发过程文档化：对应导出不同格式的文档</a:t>
            </a:r>
            <a:endParaRPr lang="en-US" altLang="zh-CN" sz="1400" dirty="0" smtClean="0">
              <a:latin typeface="+mn-ea"/>
            </a:endParaRPr>
          </a:p>
          <a:p>
            <a:pPr lvl="1">
              <a:buFont typeface="Arial" panose="020B0604020202020204" pitchFamily="34" charset="0"/>
              <a:buAutoNum type="arabicPeriod"/>
              <a:defRPr/>
            </a:pPr>
            <a:r>
              <a:rPr lang="zh-CN" altLang="en-US" sz="1400" dirty="0" smtClean="0">
                <a:latin typeface="+mn-ea"/>
              </a:rPr>
              <a:t>可以有直观的图表显示</a:t>
            </a:r>
            <a:endParaRPr lang="zh-CN" altLang="en-US" sz="1400" dirty="0">
              <a:latin typeface="+mn-ea"/>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453" y="2351859"/>
            <a:ext cx="63785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2660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版本管理</a:t>
            </a:r>
            <a:r>
              <a:rPr lang="zh-CN" altLang="en-US" dirty="0" smtClean="0"/>
              <a:t>：</a:t>
            </a:r>
            <a:r>
              <a:rPr lang="zh-CN" altLang="en-US" dirty="0"/>
              <a:t>项目燃尽图</a:t>
            </a:r>
            <a:endParaRPr lang="en-US" dirty="0"/>
          </a:p>
        </p:txBody>
      </p:sp>
      <p:sp>
        <p:nvSpPr>
          <p:cNvPr id="4" name="Text Placeholder 2"/>
          <p:cNvSpPr txBox="1">
            <a:spLocks/>
          </p:cNvSpPr>
          <p:nvPr/>
        </p:nvSpPr>
        <p:spPr>
          <a:xfrm>
            <a:off x="6452779" y="1524000"/>
            <a:ext cx="2389188" cy="4572000"/>
          </a:xfrm>
          <a:prstGeom prst="rect">
            <a:avLst/>
          </a:prstGeom>
          <a:solidFill>
            <a:srgbClr val="92D050"/>
          </a:solidFill>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zh-CN" altLang="en-US" sz="1800" dirty="0" smtClean="0">
                <a:latin typeface="+mn-ea"/>
              </a:rPr>
              <a:t>项目结束导出图：统计各个冲刺中实现的功能点。</a:t>
            </a:r>
            <a:endParaRPr lang="en-US" altLang="zh-CN" sz="1800" dirty="0" smtClean="0">
              <a:latin typeface="+mn-ea"/>
            </a:endParaRPr>
          </a:p>
          <a:p>
            <a:pPr>
              <a:defRPr/>
            </a:pPr>
            <a:r>
              <a:rPr lang="zh-CN" altLang="en-US" sz="1800" dirty="0" smtClean="0">
                <a:latin typeface="+mn-ea"/>
              </a:rPr>
              <a:t>根据柱状图的颜色显示：</a:t>
            </a:r>
            <a:endParaRPr lang="en-US" altLang="zh-CN" sz="1800" dirty="0" smtClean="0">
              <a:latin typeface="+mn-ea"/>
            </a:endParaRPr>
          </a:p>
          <a:p>
            <a:pPr>
              <a:defRPr/>
            </a:pPr>
            <a:r>
              <a:rPr lang="zh-CN" altLang="en-US" sz="1800" dirty="0" smtClean="0">
                <a:latin typeface="+mn-ea"/>
              </a:rPr>
              <a:t>红色：</a:t>
            </a:r>
            <a:r>
              <a:rPr lang="en-US" altLang="zh-CN" sz="1800" dirty="0" smtClean="0">
                <a:latin typeface="+mn-ea"/>
              </a:rPr>
              <a:t>User story</a:t>
            </a:r>
          </a:p>
          <a:p>
            <a:pPr>
              <a:defRPr/>
            </a:pPr>
            <a:r>
              <a:rPr lang="zh-CN" altLang="en-US" sz="1800" dirty="0" smtClean="0">
                <a:latin typeface="+mn-ea"/>
              </a:rPr>
              <a:t>蓝色：</a:t>
            </a:r>
            <a:r>
              <a:rPr lang="en-US" altLang="zh-CN" sz="1800" dirty="0" smtClean="0">
                <a:latin typeface="+mn-ea"/>
              </a:rPr>
              <a:t>Technical story</a:t>
            </a:r>
          </a:p>
          <a:p>
            <a:pPr>
              <a:defRPr/>
            </a:pPr>
            <a:r>
              <a:rPr lang="zh-CN" altLang="en-US" sz="1800" dirty="0" smtClean="0">
                <a:latin typeface="+mn-ea"/>
              </a:rPr>
              <a:t>绿色：</a:t>
            </a:r>
            <a:r>
              <a:rPr lang="en-US" altLang="zh-CN" sz="1800" dirty="0" smtClean="0">
                <a:latin typeface="+mn-ea"/>
              </a:rPr>
              <a:t>Defect</a:t>
            </a:r>
          </a:p>
        </p:txBody>
      </p:sp>
      <p:pic>
        <p:nvPicPr>
          <p:cNvPr id="5" name="内容占位符 1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406" y="2491740"/>
            <a:ext cx="5838825" cy="2514600"/>
          </a:xfrm>
          <a:solidFill>
            <a:srgbClr val="92D050"/>
          </a:solidFill>
        </p:spPr>
      </p:pic>
    </p:spTree>
    <p:extLst>
      <p:ext uri="{BB962C8B-B14F-4D97-AF65-F5344CB8AC3E}">
        <p14:creationId xmlns:p14="http://schemas.microsoft.com/office/powerpoint/2010/main" val="36120606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213566" cy="510598"/>
          </a:xfrm>
        </p:spPr>
        <p:txBody>
          <a:bodyPr/>
          <a:lstStyle/>
          <a:p>
            <a:r>
              <a:rPr lang="zh-CN" altLang="en-US" dirty="0"/>
              <a:t>版</a:t>
            </a:r>
            <a:r>
              <a:rPr lang="zh-CN" altLang="en-US" dirty="0" smtClean="0"/>
              <a:t>本</a:t>
            </a:r>
            <a:r>
              <a:rPr lang="zh-CN" altLang="en-US" dirty="0"/>
              <a:t>发布</a:t>
            </a:r>
            <a:r>
              <a:rPr lang="zh-CN" altLang="en-US" dirty="0" smtClean="0"/>
              <a:t>：</a:t>
            </a:r>
            <a:r>
              <a:rPr lang="zh-CN" altLang="en-US" dirty="0"/>
              <a:t>项目功能实现统计图</a:t>
            </a:r>
            <a:endParaRPr lang="en-US" dirty="0"/>
          </a:p>
        </p:txBody>
      </p:sp>
      <p:sp>
        <p:nvSpPr>
          <p:cNvPr id="4" name="Text Placeholder 2"/>
          <p:cNvSpPr txBox="1">
            <a:spLocks/>
          </p:cNvSpPr>
          <p:nvPr/>
        </p:nvSpPr>
        <p:spPr>
          <a:xfrm>
            <a:off x="6400527" y="1524000"/>
            <a:ext cx="2543175" cy="4572000"/>
          </a:xfrm>
          <a:prstGeom prst="rect">
            <a:avLst/>
          </a:prstGeom>
          <a:solidFill>
            <a:srgbClr val="92D050"/>
          </a:solidFill>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zh-CN" altLang="en-US" sz="1800" dirty="0" smtClean="0">
                <a:latin typeface="+mn-ea"/>
              </a:rPr>
              <a:t>项目结束导出图：统计特性集中相关的故事所实现的功能所占百分比。</a:t>
            </a:r>
            <a:endParaRPr lang="en-US" altLang="zh-CN" sz="1800" dirty="0" smtClean="0">
              <a:latin typeface="+mn-ea"/>
            </a:endParaRPr>
          </a:p>
          <a:p>
            <a:pPr>
              <a:defRPr/>
            </a:pPr>
            <a:r>
              <a:rPr lang="zh-CN" altLang="en-US" sz="1800" dirty="0" smtClean="0">
                <a:latin typeface="+mn-ea"/>
              </a:rPr>
              <a:t>横轴：代表功能相关实现百分比例</a:t>
            </a:r>
            <a:endParaRPr lang="en-US" altLang="zh-CN" sz="1800" dirty="0" smtClean="0">
              <a:latin typeface="+mn-ea"/>
            </a:endParaRPr>
          </a:p>
          <a:p>
            <a:pPr>
              <a:defRPr/>
            </a:pPr>
            <a:r>
              <a:rPr lang="zh-CN" altLang="en-US" sz="1800" dirty="0" smtClean="0">
                <a:latin typeface="+mn-ea"/>
              </a:rPr>
              <a:t>纵轴：各个特性中项目定义的功能模块。</a:t>
            </a:r>
            <a:endParaRPr lang="en-US" altLang="zh-CN" sz="1800" dirty="0" smtClean="0">
              <a:latin typeface="+mn-ea"/>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580" y="2519544"/>
            <a:ext cx="5886450" cy="2400300"/>
          </a:xfrm>
          <a:solidFill>
            <a:srgbClr val="92D050"/>
          </a:solidFill>
        </p:spPr>
      </p:pic>
    </p:spTree>
    <p:extLst>
      <p:ext uri="{BB962C8B-B14F-4D97-AF65-F5344CB8AC3E}">
        <p14:creationId xmlns:p14="http://schemas.microsoft.com/office/powerpoint/2010/main" val="41984640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solidFill>
                  <a:schemeClr val="bg1"/>
                </a:solidFill>
              </a:rPr>
              <a:t>目录</a:t>
            </a:r>
          </a:p>
        </p:txBody>
      </p:sp>
      <p:sp>
        <p:nvSpPr>
          <p:cNvPr id="141" name="AutoShape 5"/>
          <p:cNvSpPr>
            <a:spLocks noChangeArrowheads="1"/>
          </p:cNvSpPr>
          <p:nvPr/>
        </p:nvSpPr>
        <p:spPr bwMode="ltGray">
          <a:xfrm rot="5400000">
            <a:off x="-2439988" y="15128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808080">
                  <a:gamma/>
                  <a:tint val="45490"/>
                  <a:invGamma/>
                </a:srgbClr>
              </a:gs>
              <a:gs pos="50000">
                <a:srgbClr val="808080"/>
              </a:gs>
              <a:gs pos="100000">
                <a:srgbClr val="808080">
                  <a:gamma/>
                  <a:tint val="45490"/>
                  <a:invGamma/>
                </a:srgbClr>
              </a:gs>
            </a:gsLst>
            <a:lin ang="0" scaled="1"/>
          </a:gradFill>
          <a:ln w="9525"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42" name="AutoShape 6"/>
          <p:cNvSpPr>
            <a:spLocks noChangeArrowheads="1"/>
          </p:cNvSpPr>
          <p:nvPr/>
        </p:nvSpPr>
        <p:spPr bwMode="ltGray">
          <a:xfrm rot="5400000" flipH="1">
            <a:off x="-2032793" y="19486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rgbClr val="A8D02A">
                  <a:alpha val="36000"/>
                </a:srgbClr>
              </a:gs>
              <a:gs pos="100000">
                <a:srgbClr val="A8D02A">
                  <a:gamma/>
                  <a:tint val="0"/>
                  <a:invGamma/>
                </a:srgbClr>
              </a:gs>
            </a:gsLst>
            <a:lin ang="5400000" scaled="1"/>
          </a:gradFill>
          <a:ln w="0" algn="ctr">
            <a:noFill/>
            <a:miter lim="800000"/>
            <a:headEnd/>
            <a:tailEnd/>
          </a:ln>
          <a:effectLst/>
        </p:spPr>
        <p:txBody>
          <a:bodyPr wrap="none" anchor="ct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16741" name="AutoShape 8"/>
          <p:cNvSpPr>
            <a:spLocks noChangeArrowheads="1"/>
          </p:cNvSpPr>
          <p:nvPr/>
        </p:nvSpPr>
        <p:spPr bwMode="gray">
          <a:xfrm>
            <a:off x="1747838" y="1858963"/>
            <a:ext cx="4419600" cy="508000"/>
          </a:xfrm>
          <a:prstGeom prst="roundRect">
            <a:avLst>
              <a:gd name="adj" fmla="val 50000"/>
            </a:avLst>
          </a:prstGeom>
          <a:solidFill>
            <a:schemeClr val="bg1"/>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敏捷实施流程</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116742" name="Group 9"/>
          <p:cNvGrpSpPr>
            <a:grpSpLocks/>
          </p:cNvGrpSpPr>
          <p:nvPr/>
        </p:nvGrpSpPr>
        <p:grpSpPr bwMode="auto">
          <a:xfrm>
            <a:off x="1430338" y="1947863"/>
            <a:ext cx="381000" cy="381000"/>
            <a:chOff x="2078" y="1680"/>
            <a:chExt cx="1615" cy="1615"/>
          </a:xfrm>
        </p:grpSpPr>
        <p:sp>
          <p:nvSpPr>
            <p:cNvPr id="17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5" name="Oval 12"/>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6" name="Oval 13"/>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77" name="Oval 14"/>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8" name="Oval 15"/>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nvGrpSpPr>
          <p:cNvPr id="116743" name="Group 25"/>
          <p:cNvGrpSpPr>
            <a:grpSpLocks/>
          </p:cNvGrpSpPr>
          <p:nvPr/>
        </p:nvGrpSpPr>
        <p:grpSpPr bwMode="auto">
          <a:xfrm>
            <a:off x="2051050" y="2924175"/>
            <a:ext cx="4724400" cy="508000"/>
            <a:chOff x="1344" y="2179"/>
            <a:chExt cx="2976" cy="320"/>
          </a:xfrm>
        </p:grpSpPr>
        <p:sp>
          <p:nvSpPr>
            <p:cNvPr id="116762" name="AutoShape 26"/>
            <p:cNvSpPr>
              <a:spLocks noChangeArrowheads="1"/>
            </p:cNvSpPr>
            <p:nvPr/>
          </p:nvSpPr>
          <p:spPr bwMode="gray">
            <a:xfrm>
              <a:off x="1536" y="2179"/>
              <a:ext cx="2784" cy="320"/>
            </a:xfrm>
            <a:prstGeom prst="roundRect">
              <a:avLst>
                <a:gd name="adj" fmla="val 50000"/>
              </a:avLst>
            </a:prstGeom>
            <a:solidFill>
              <a:schemeClr val="bg1"/>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敏捷流程与工具的结合</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116763" name="Group 27"/>
            <p:cNvGrpSpPr>
              <a:grpSpLocks/>
            </p:cNvGrpSpPr>
            <p:nvPr/>
          </p:nvGrpSpPr>
          <p:grpSpPr bwMode="auto">
            <a:xfrm>
              <a:off x="1344" y="2225"/>
              <a:ext cx="240" cy="239"/>
              <a:chOff x="2078" y="1680"/>
              <a:chExt cx="1615" cy="1615"/>
            </a:xfrm>
          </p:grpSpPr>
          <p:sp>
            <p:nvSpPr>
              <p:cNvPr id="165"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6" name="Oval 29"/>
              <p:cNvSpPr>
                <a:spLocks noChangeArrowheads="1"/>
              </p:cNvSpPr>
              <p:nvPr/>
            </p:nvSpPr>
            <p:spPr bwMode="gray">
              <a:xfrm>
                <a:off x="2172" y="1768"/>
                <a:ext cx="1427" cy="1433"/>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7" name="Oval 30"/>
              <p:cNvSpPr>
                <a:spLocks noChangeArrowheads="1"/>
              </p:cNvSpPr>
              <p:nvPr/>
            </p:nvSpPr>
            <p:spPr bwMode="gray">
              <a:xfrm>
                <a:off x="2253" y="1856"/>
                <a:ext cx="1265" cy="1264"/>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8" name="Oval 31"/>
              <p:cNvSpPr>
                <a:spLocks noChangeArrowheads="1"/>
              </p:cNvSpPr>
              <p:nvPr/>
            </p:nvSpPr>
            <p:spPr bwMode="gray">
              <a:xfrm>
                <a:off x="2253" y="1856"/>
                <a:ext cx="1265"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9" name="Oval 32"/>
              <p:cNvSpPr>
                <a:spLocks noChangeArrowheads="1"/>
              </p:cNvSpPr>
              <p:nvPr/>
            </p:nvSpPr>
            <p:spPr bwMode="gray">
              <a:xfrm>
                <a:off x="2334" y="1937"/>
                <a:ext cx="1097" cy="1101"/>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70" name="Oval 33"/>
              <p:cNvSpPr>
                <a:spLocks noChangeArrowheads="1"/>
              </p:cNvSpPr>
              <p:nvPr/>
            </p:nvSpPr>
            <p:spPr bwMode="gray">
              <a:xfrm>
                <a:off x="2334" y="1957"/>
                <a:ext cx="1097" cy="1101"/>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116744" name="Group 34"/>
          <p:cNvGrpSpPr>
            <a:grpSpLocks/>
          </p:cNvGrpSpPr>
          <p:nvPr/>
        </p:nvGrpSpPr>
        <p:grpSpPr bwMode="auto">
          <a:xfrm>
            <a:off x="2106613" y="4049713"/>
            <a:ext cx="4756150" cy="508000"/>
            <a:chOff x="1248" y="2691"/>
            <a:chExt cx="2996" cy="320"/>
          </a:xfrm>
        </p:grpSpPr>
        <p:sp>
          <p:nvSpPr>
            <p:cNvPr id="116754" name="AutoShape 35"/>
            <p:cNvSpPr>
              <a:spLocks noChangeArrowheads="1"/>
            </p:cNvSpPr>
            <p:nvPr/>
          </p:nvSpPr>
          <p:spPr bwMode="gray">
            <a:xfrm>
              <a:off x="1460" y="2691"/>
              <a:ext cx="2784" cy="320"/>
            </a:xfrm>
            <a:prstGeom prst="roundRect">
              <a:avLst>
                <a:gd name="adj" fmla="val 50000"/>
              </a:avLst>
            </a:prstGeom>
            <a:noFill/>
            <a:ln w="28575"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敏捷项目管理工具 </a:t>
              </a:r>
              <a:r>
                <a:rPr kumimoji="0" lang="en-US" altLang="zh-CN" b="1">
                  <a:solidFill>
                    <a:srgbClr val="000000"/>
                  </a:solidFill>
                  <a:latin typeface="微软雅黑" panose="020B0503020204020204" pitchFamily="34" charset="-122"/>
                  <a:ea typeface="微软雅黑" panose="020B0503020204020204" pitchFamily="34" charset="-122"/>
                </a:rPr>
                <a:t>– Icescrum</a:t>
              </a:r>
            </a:p>
          </p:txBody>
        </p:sp>
        <p:grpSp>
          <p:nvGrpSpPr>
            <p:cNvPr id="116755" name="Group 36"/>
            <p:cNvGrpSpPr>
              <a:grpSpLocks/>
            </p:cNvGrpSpPr>
            <p:nvPr/>
          </p:nvGrpSpPr>
          <p:grpSpPr bwMode="auto">
            <a:xfrm>
              <a:off x="1248" y="2755"/>
              <a:ext cx="240" cy="240"/>
              <a:chOff x="2078" y="1680"/>
              <a:chExt cx="1615" cy="1615"/>
            </a:xfrm>
          </p:grpSpPr>
          <p:sp>
            <p:nvSpPr>
              <p:cNvPr id="157"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8"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9" name="Oval 39"/>
              <p:cNvSpPr>
                <a:spLocks noChangeArrowheads="1"/>
              </p:cNvSpPr>
              <p:nvPr/>
            </p:nvSpPr>
            <p:spPr bwMode="gray">
              <a:xfrm>
                <a:off x="2253" y="1855"/>
                <a:ext cx="1265"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0" name="Oval 40"/>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61" name="Oval 41"/>
              <p:cNvSpPr>
                <a:spLocks noChangeArrowheads="1"/>
              </p:cNvSpPr>
              <p:nvPr/>
            </p:nvSpPr>
            <p:spPr bwMode="gray">
              <a:xfrm>
                <a:off x="2334" y="1936"/>
                <a:ext cx="1097"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62" name="Oval 42"/>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grpSp>
        <p:nvGrpSpPr>
          <p:cNvPr id="116745" name="Group 43"/>
          <p:cNvGrpSpPr>
            <a:grpSpLocks/>
          </p:cNvGrpSpPr>
          <p:nvPr/>
        </p:nvGrpSpPr>
        <p:grpSpPr bwMode="auto">
          <a:xfrm>
            <a:off x="1582738" y="5153025"/>
            <a:ext cx="4718050" cy="508000"/>
            <a:chOff x="960" y="3212"/>
            <a:chExt cx="2972" cy="320"/>
          </a:xfrm>
        </p:grpSpPr>
        <p:sp>
          <p:nvSpPr>
            <p:cNvPr id="116746" name="AutoShape 44"/>
            <p:cNvSpPr>
              <a:spLocks noChangeArrowheads="1"/>
            </p:cNvSpPr>
            <p:nvPr/>
          </p:nvSpPr>
          <p:spPr bwMode="gray">
            <a:xfrm>
              <a:off x="1148" y="3212"/>
              <a:ext cx="2784" cy="320"/>
            </a:xfrm>
            <a:prstGeom prst="roundRect">
              <a:avLst>
                <a:gd name="adj" fmla="val 50000"/>
              </a:avLst>
            </a:prstGeom>
            <a:solidFill>
              <a:srgbClr val="92D050"/>
            </a:solidFill>
            <a:ln w="28575" algn="ctr">
              <a:solidFill>
                <a:srgbClr val="808080"/>
              </a:solidFill>
              <a:round/>
              <a:headEnd/>
              <a:tailEnd/>
            </a:ln>
          </p:spPr>
          <p:txBody>
            <a:bodyPr wrap="none" anchor="ct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defTabSz="914400"/>
              <a:r>
                <a:rPr kumimoji="0" lang="zh-CN" altLang="en-US" b="1">
                  <a:solidFill>
                    <a:srgbClr val="000000"/>
                  </a:solidFill>
                  <a:latin typeface="微软雅黑" panose="020B0503020204020204" pitchFamily="34" charset="-122"/>
                  <a:ea typeface="微软雅黑" panose="020B0503020204020204" pitchFamily="34" charset="-122"/>
                </a:rPr>
                <a:t>敏捷测试管理工具 </a:t>
              </a:r>
              <a:r>
                <a:rPr kumimoji="0" lang="en-US" altLang="zh-CN" b="1">
                  <a:solidFill>
                    <a:srgbClr val="000000"/>
                  </a:solidFill>
                  <a:latin typeface="微软雅黑" panose="020B0503020204020204" pitchFamily="34" charset="-122"/>
                  <a:ea typeface="微软雅黑" panose="020B0503020204020204" pitchFamily="34" charset="-122"/>
                </a:rPr>
                <a:t>– </a:t>
              </a:r>
              <a:r>
                <a:rPr kumimoji="0" lang="zh-CN" altLang="en-US" b="1">
                  <a:solidFill>
                    <a:srgbClr val="000000"/>
                  </a:solidFill>
                  <a:latin typeface="微软雅黑" panose="020B0503020204020204" pitchFamily="34" charset="-122"/>
                  <a:ea typeface="微软雅黑" panose="020B0503020204020204" pitchFamily="34" charset="-122"/>
                </a:rPr>
                <a:t>禅道</a:t>
              </a:r>
              <a:endParaRPr kumimoji="0" lang="en-US" altLang="zh-CN" b="1">
                <a:solidFill>
                  <a:srgbClr val="000000"/>
                </a:solidFill>
                <a:latin typeface="微软雅黑" panose="020B0503020204020204" pitchFamily="34" charset="-122"/>
                <a:ea typeface="微软雅黑" panose="020B0503020204020204" pitchFamily="34" charset="-122"/>
              </a:endParaRPr>
            </a:p>
          </p:txBody>
        </p:sp>
        <p:grpSp>
          <p:nvGrpSpPr>
            <p:cNvPr id="116747" name="Group 45"/>
            <p:cNvGrpSpPr>
              <a:grpSpLocks/>
            </p:cNvGrpSpPr>
            <p:nvPr/>
          </p:nvGrpSpPr>
          <p:grpSpPr bwMode="auto">
            <a:xfrm>
              <a:off x="960" y="3243"/>
              <a:ext cx="224" cy="240"/>
              <a:chOff x="2078" y="1680"/>
              <a:chExt cx="1615" cy="1615"/>
            </a:xfrm>
          </p:grpSpPr>
          <p:sp>
            <p:nvSpPr>
              <p:cNvPr id="1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1" name="Oval 48"/>
              <p:cNvSpPr>
                <a:spLocks noChangeArrowheads="1"/>
              </p:cNvSpPr>
              <p:nvPr/>
            </p:nvSpPr>
            <p:spPr bwMode="gray">
              <a:xfrm>
                <a:off x="2251" y="1855"/>
                <a:ext cx="1262" cy="1265"/>
              </a:xfrm>
              <a:prstGeom prst="ellipse">
                <a:avLst/>
              </a:prstGeom>
              <a:gradFill rotWithShape="1">
                <a:gsLst>
                  <a:gs pos="0">
                    <a:srgbClr val="A8D02A">
                      <a:gamma/>
                      <a:tint val="0"/>
                      <a:invGamma/>
                    </a:srgbClr>
                  </a:gs>
                  <a:gs pos="50000">
                    <a:srgbClr val="A8D02A"/>
                  </a:gs>
                  <a:gs pos="100000">
                    <a:srgbClr val="A8D02A">
                      <a:gamma/>
                      <a:tint val="0"/>
                      <a:invGamma/>
                    </a:srgbClr>
                  </a:gs>
                </a:gsLst>
                <a:lin ang="2700000" scaled="1"/>
              </a:gradFill>
              <a:ln w="38100" algn="ctr">
                <a:noFill/>
                <a:round/>
                <a:headEnd/>
                <a:tailEnd/>
              </a:ln>
              <a:effectLst/>
            </p:spPr>
            <p:txBody>
              <a:bodyPr wrap="none"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2" name="Oval 49"/>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sp>
            <p:nvSpPr>
              <p:cNvPr id="153" name="Oval 50"/>
              <p:cNvSpPr>
                <a:spLocks noChangeArrowheads="1"/>
              </p:cNvSpPr>
              <p:nvPr/>
            </p:nvSpPr>
            <p:spPr bwMode="gray">
              <a:xfrm>
                <a:off x="2338" y="1936"/>
                <a:ext cx="1096" cy="1104"/>
              </a:xfrm>
              <a:prstGeom prst="ellipse">
                <a:avLst/>
              </a:prstGeom>
              <a:gradFill rotWithShape="1">
                <a:gsLst>
                  <a:gs pos="0">
                    <a:srgbClr val="A8D02A">
                      <a:gamma/>
                      <a:shade val="54118"/>
                      <a:invGamma/>
                    </a:srgbClr>
                  </a:gs>
                  <a:gs pos="50000">
                    <a:srgbClr val="A8D02A"/>
                  </a:gs>
                  <a:gs pos="100000">
                    <a:srgbClr val="A8D02A">
                      <a:gamma/>
                      <a:shade val="54118"/>
                      <a:invGamma/>
                    </a:srgbClr>
                  </a:gs>
                </a:gsLst>
                <a:lin ang="18900000" scaled="1"/>
              </a:gradFill>
              <a:ln w="38100" algn="ctr">
                <a:noFill/>
                <a:round/>
                <a:headEnd/>
                <a:tailEnd/>
              </a:ln>
              <a:effectLst/>
            </p:spPr>
            <p:txBody>
              <a:bodyPr anchor="ctr">
                <a:spAutoFit/>
              </a:bodyPr>
              <a:lstStyle/>
              <a:p>
                <a:pPr defTabSz="914400" eaLnBrk="1" fontAlgn="auto" hangingPunct="1">
                  <a:spcBef>
                    <a:spcPts val="0"/>
                  </a:spcBef>
                  <a:spcAft>
                    <a:spcPts val="0"/>
                  </a:spcAft>
                  <a:defRPr/>
                </a:pPr>
                <a:endParaRPr kumimoji="0" lang="zh-CN" altLang="en-US" kern="0">
                  <a:solidFill>
                    <a:srgbClr val="000000"/>
                  </a:solidFill>
                  <a:latin typeface="Arial" charset="0"/>
                </a:endParaRPr>
              </a:p>
            </p:txBody>
          </p:sp>
          <p:sp>
            <p:nvSpPr>
              <p:cNvPr id="154" name="Oval 51"/>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fontAlgn="auto" hangingPunct="1">
                  <a:spcBef>
                    <a:spcPts val="0"/>
                  </a:spcBef>
                  <a:spcAft>
                    <a:spcPts val="0"/>
                  </a:spcAft>
                  <a:defRPr/>
                </a:pPr>
                <a:endParaRPr kumimoji="0" lang="zh-CN" altLang="en-US" kern="0" smtClean="0">
                  <a:solidFill>
                    <a:srgbClr val="000000"/>
                  </a:solidFill>
                </a:endParaRPr>
              </a:p>
            </p:txBody>
          </p:sp>
        </p:gr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用户角色</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zh-CN" altLang="en-US" dirty="0">
                <a:latin typeface="+mn-ea"/>
                <a:ea typeface="+mn-ea"/>
              </a:rPr>
              <a:t>系统管理员</a:t>
            </a:r>
            <a:r>
              <a:rPr lang="en-US" altLang="zh-CN" dirty="0">
                <a:latin typeface="+mn-ea"/>
                <a:ea typeface="+mn-ea"/>
              </a:rPr>
              <a:t>(Admin)</a:t>
            </a:r>
          </a:p>
          <a:p>
            <a:pPr lvl="1">
              <a:buFont typeface="Arial" panose="020B0604020202020204" pitchFamily="34" charset="0"/>
              <a:buChar char="•"/>
            </a:pPr>
            <a:r>
              <a:rPr lang="zh-CN" altLang="en-US" sz="1800" dirty="0">
                <a:latin typeface="+mn-ea"/>
              </a:rPr>
              <a:t>系统管理员主要负责添加项目，用户，分配权限。</a:t>
            </a:r>
          </a:p>
          <a:p>
            <a:pPr>
              <a:buFont typeface="Arial" panose="020B0604020202020204" pitchFamily="34" charset="0"/>
              <a:buChar char="•"/>
            </a:pPr>
            <a:r>
              <a:rPr lang="zh-CN" altLang="en-US" dirty="0">
                <a:latin typeface="+mn-ea"/>
                <a:ea typeface="+mn-ea"/>
              </a:rPr>
              <a:t>产品人员</a:t>
            </a:r>
            <a:r>
              <a:rPr lang="en-US" altLang="zh-CN" dirty="0">
                <a:latin typeface="+mn-ea"/>
                <a:ea typeface="+mn-ea"/>
              </a:rPr>
              <a:t>(Product owner)</a:t>
            </a:r>
          </a:p>
          <a:p>
            <a:pPr lvl="1">
              <a:buFont typeface="Arial" panose="020B0604020202020204" pitchFamily="34" charset="0"/>
              <a:buChar char="•"/>
            </a:pPr>
            <a:r>
              <a:rPr lang="zh-CN" altLang="en-US" sz="1800" dirty="0">
                <a:latin typeface="+mn-ea"/>
              </a:rPr>
              <a:t>产品人员主要负责在禅道中查看</a:t>
            </a:r>
            <a:r>
              <a:rPr lang="en-US" altLang="zh-CN" sz="1800" dirty="0">
                <a:latin typeface="+mn-ea"/>
              </a:rPr>
              <a:t>Bug</a:t>
            </a:r>
            <a:r>
              <a:rPr lang="zh-CN" altLang="en-US" sz="1800" dirty="0">
                <a:latin typeface="+mn-ea"/>
              </a:rPr>
              <a:t>状态。</a:t>
            </a:r>
          </a:p>
          <a:p>
            <a:pPr>
              <a:buFont typeface="Arial" panose="020B0604020202020204" pitchFamily="34" charset="0"/>
              <a:buChar char="•"/>
            </a:pPr>
            <a:r>
              <a:rPr lang="zh-CN" altLang="en-US" dirty="0">
                <a:latin typeface="+mn-ea"/>
                <a:ea typeface="+mn-ea"/>
              </a:rPr>
              <a:t>开发人员</a:t>
            </a:r>
            <a:r>
              <a:rPr lang="en-US" altLang="zh-CN" dirty="0">
                <a:latin typeface="+mn-ea"/>
                <a:ea typeface="+mn-ea"/>
              </a:rPr>
              <a:t>(Developer)</a:t>
            </a:r>
          </a:p>
          <a:p>
            <a:pPr lvl="1">
              <a:buFont typeface="Arial" panose="020B0604020202020204" pitchFamily="34" charset="0"/>
              <a:buChar char="•"/>
            </a:pPr>
            <a:r>
              <a:rPr lang="zh-CN" altLang="en-US" sz="1800" dirty="0">
                <a:latin typeface="+mn-ea"/>
              </a:rPr>
              <a:t>开发人员负责</a:t>
            </a:r>
            <a:r>
              <a:rPr lang="en-US" altLang="zh-CN" sz="1800" dirty="0">
                <a:latin typeface="+mn-ea"/>
              </a:rPr>
              <a:t>Bug</a:t>
            </a:r>
            <a:r>
              <a:rPr lang="zh-CN" altLang="en-US" sz="1800" dirty="0">
                <a:latin typeface="+mn-ea"/>
              </a:rPr>
              <a:t>的查看，修复。</a:t>
            </a:r>
          </a:p>
          <a:p>
            <a:pPr>
              <a:buFont typeface="Arial" panose="020B0604020202020204" pitchFamily="34" charset="0"/>
              <a:buChar char="•"/>
            </a:pPr>
            <a:r>
              <a:rPr lang="zh-CN" altLang="en-US" dirty="0">
                <a:latin typeface="+mn-ea"/>
                <a:ea typeface="+mn-ea"/>
              </a:rPr>
              <a:t>测试人员</a:t>
            </a:r>
            <a:r>
              <a:rPr lang="en-US" altLang="zh-CN" dirty="0">
                <a:latin typeface="+mn-ea"/>
                <a:ea typeface="+mn-ea"/>
              </a:rPr>
              <a:t>(QA)</a:t>
            </a:r>
          </a:p>
          <a:p>
            <a:pPr lvl="1">
              <a:buFont typeface="Arial" panose="020B0604020202020204" pitchFamily="34" charset="0"/>
              <a:buChar char="•"/>
            </a:pPr>
            <a:r>
              <a:rPr lang="zh-CN" altLang="en-US" sz="1800" dirty="0">
                <a:latin typeface="+mn-ea"/>
              </a:rPr>
              <a:t>测试人员写测试用例，执行测试并追踪</a:t>
            </a:r>
            <a:r>
              <a:rPr lang="en-US" altLang="zh-CN" sz="1800" dirty="0">
                <a:latin typeface="+mn-ea"/>
              </a:rPr>
              <a:t>Bug</a:t>
            </a:r>
            <a:r>
              <a:rPr lang="zh-CN" altLang="en-US" sz="1800" dirty="0">
                <a:latin typeface="+mn-ea"/>
              </a:rPr>
              <a:t>状态。</a:t>
            </a:r>
          </a:p>
          <a:p>
            <a:pPr>
              <a:buFont typeface="Arial" panose="020B0604020202020204" pitchFamily="34" charset="0"/>
              <a:buChar char="•"/>
            </a:pPr>
            <a:r>
              <a:rPr lang="zh-CN" altLang="en-US" dirty="0">
                <a:latin typeface="+mn-ea"/>
                <a:ea typeface="+mn-ea"/>
              </a:rPr>
              <a:t>项目经理</a:t>
            </a:r>
            <a:r>
              <a:rPr lang="en-US" altLang="zh-CN" dirty="0">
                <a:latin typeface="+mn-ea"/>
                <a:ea typeface="+mn-ea"/>
              </a:rPr>
              <a:t>(Scrum master)</a:t>
            </a:r>
          </a:p>
          <a:p>
            <a:pPr lvl="1">
              <a:buFont typeface="Arial" panose="020B0604020202020204" pitchFamily="34" charset="0"/>
              <a:buChar char="•"/>
            </a:pPr>
            <a:r>
              <a:rPr lang="zh-CN" altLang="en-US" sz="1800" dirty="0">
                <a:latin typeface="+mn-ea"/>
              </a:rPr>
              <a:t>查看</a:t>
            </a:r>
            <a:r>
              <a:rPr lang="en-US" altLang="zh-CN" sz="1800" dirty="0">
                <a:latin typeface="+mn-ea"/>
              </a:rPr>
              <a:t>Bug</a:t>
            </a:r>
            <a:r>
              <a:rPr lang="zh-CN" altLang="en-US" sz="1800" dirty="0">
                <a:latin typeface="+mn-ea"/>
              </a:rPr>
              <a:t>数量，修复状态，测试用例状态等。</a:t>
            </a:r>
          </a:p>
          <a:p>
            <a:endParaRPr lang="en-US" dirty="0"/>
          </a:p>
        </p:txBody>
      </p:sp>
    </p:spTree>
    <p:extLst>
      <p:ext uri="{BB962C8B-B14F-4D97-AF65-F5344CB8AC3E}">
        <p14:creationId xmlns:p14="http://schemas.microsoft.com/office/powerpoint/2010/main" val="1351824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457200" y="161925"/>
            <a:ext cx="5091113"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目录</a:t>
            </a:r>
            <a:endParaRPr lang="en-US" altLang="en-US" dirty="0" smtClean="0">
              <a:solidFill>
                <a:schemeClr val="bg1"/>
              </a:solidFill>
            </a:endParaRPr>
          </a:p>
        </p:txBody>
      </p:sp>
      <p:graphicFrame>
        <p:nvGraphicFramePr>
          <p:cNvPr id="8" name="Diagram 7"/>
          <p:cNvGraphicFramePr/>
          <p:nvPr/>
        </p:nvGraphicFramePr>
        <p:xfrm>
          <a:off x="2821254" y="2270650"/>
          <a:ext cx="3370539" cy="2170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5795554" cy="510598"/>
          </a:xfrm>
        </p:spPr>
        <p:txBody>
          <a:bodyPr/>
          <a:lstStyle/>
          <a:p>
            <a:r>
              <a:rPr lang="en-US" altLang="zh-CN" dirty="0" err="1"/>
              <a:t>Icescrum</a:t>
            </a:r>
            <a:r>
              <a:rPr lang="en-US" altLang="zh-CN" dirty="0"/>
              <a:t> &amp; </a:t>
            </a:r>
            <a:r>
              <a:rPr lang="zh-CN" altLang="en-US" dirty="0"/>
              <a:t>禅道名称对应表</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55328201"/>
              </p:ext>
            </p:extLst>
          </p:nvPr>
        </p:nvGraphicFramePr>
        <p:xfrm>
          <a:off x="1301024" y="2344420"/>
          <a:ext cx="5486400" cy="1854200"/>
        </p:xfrm>
        <a:graphic>
          <a:graphicData uri="http://schemas.openxmlformats.org/drawingml/2006/table">
            <a:tbl>
              <a:tblPr firstRow="1" bandRow="1">
                <a:tableStyleId>{F5AB1C69-6EDB-4FF4-983F-18BD219EF322}</a:tableStyleId>
              </a:tblPr>
              <a:tblGrid>
                <a:gridCol w="2743200"/>
                <a:gridCol w="2743200"/>
              </a:tblGrid>
              <a:tr h="370840">
                <a:tc>
                  <a:txBody>
                    <a:bodyPr/>
                    <a:lstStyle/>
                    <a:p>
                      <a:r>
                        <a:rPr lang="en-US" altLang="zh-CN" dirty="0" err="1" smtClean="0"/>
                        <a:t>Icescrum</a:t>
                      </a:r>
                      <a:endParaRPr lang="en-US" dirty="0"/>
                    </a:p>
                  </a:txBody>
                  <a:tcPr/>
                </a:tc>
                <a:tc>
                  <a:txBody>
                    <a:bodyPr/>
                    <a:lstStyle/>
                    <a:p>
                      <a:r>
                        <a:rPr lang="zh-CN" altLang="en-US" dirty="0" smtClean="0"/>
                        <a:t>禅道</a:t>
                      </a:r>
                      <a:endParaRPr lang="en-US" dirty="0"/>
                    </a:p>
                  </a:txBody>
                  <a:tcPr/>
                </a:tc>
              </a:tr>
              <a:tr h="370840">
                <a:tc>
                  <a:txBody>
                    <a:bodyPr/>
                    <a:lstStyle/>
                    <a:p>
                      <a:r>
                        <a:rPr lang="en-US" altLang="zh-CN" dirty="0" smtClean="0"/>
                        <a:t>Project - </a:t>
                      </a:r>
                      <a:r>
                        <a:rPr lang="zh-CN" altLang="en-US" dirty="0" smtClean="0"/>
                        <a:t>项目</a:t>
                      </a:r>
                      <a:endParaRPr lang="en-US" dirty="0"/>
                    </a:p>
                  </a:txBody>
                  <a:tcPr/>
                </a:tc>
                <a:tc>
                  <a:txBody>
                    <a:bodyPr/>
                    <a:lstStyle/>
                    <a:p>
                      <a:r>
                        <a:rPr lang="zh-CN" altLang="en-US" dirty="0" smtClean="0"/>
                        <a:t>产品</a:t>
                      </a:r>
                      <a:endParaRPr lang="en-US" dirty="0"/>
                    </a:p>
                  </a:txBody>
                  <a:tcPr/>
                </a:tc>
              </a:tr>
              <a:tr h="370840">
                <a:tc>
                  <a:txBody>
                    <a:bodyPr/>
                    <a:lstStyle/>
                    <a:p>
                      <a:r>
                        <a:rPr lang="en-US" altLang="zh-CN" dirty="0" smtClean="0"/>
                        <a:t>Release - </a:t>
                      </a:r>
                      <a:r>
                        <a:rPr lang="zh-CN" altLang="en-US" dirty="0" smtClean="0"/>
                        <a:t>发布</a:t>
                      </a:r>
                      <a:endParaRPr lang="en-US" dirty="0"/>
                    </a:p>
                  </a:txBody>
                  <a:tcPr/>
                </a:tc>
                <a:tc>
                  <a:txBody>
                    <a:bodyPr/>
                    <a:lstStyle/>
                    <a:p>
                      <a:r>
                        <a:rPr lang="zh-CN" altLang="en-US" dirty="0" smtClean="0"/>
                        <a:t>计划</a:t>
                      </a:r>
                      <a:endParaRPr lang="en-US" dirty="0"/>
                    </a:p>
                  </a:txBody>
                  <a:tcPr/>
                </a:tc>
              </a:tr>
              <a:tr h="370840">
                <a:tc>
                  <a:txBody>
                    <a:bodyPr/>
                    <a:lstStyle/>
                    <a:p>
                      <a:r>
                        <a:rPr lang="en-US" altLang="zh-CN" smtClean="0"/>
                        <a:t>Sprint </a:t>
                      </a:r>
                      <a:r>
                        <a:rPr lang="en-US" altLang="zh-CN" dirty="0" smtClean="0"/>
                        <a:t>- </a:t>
                      </a:r>
                      <a:r>
                        <a:rPr lang="zh-CN" altLang="en-US" dirty="0" smtClean="0"/>
                        <a:t>冲刺</a:t>
                      </a:r>
                      <a:endParaRPr lang="en-US" dirty="0"/>
                    </a:p>
                  </a:txBody>
                  <a:tcPr/>
                </a:tc>
                <a:tc>
                  <a:txBody>
                    <a:bodyPr/>
                    <a:lstStyle/>
                    <a:p>
                      <a:r>
                        <a:rPr lang="zh-CN" altLang="en-US" dirty="0" smtClean="0"/>
                        <a:t>项目</a:t>
                      </a:r>
                      <a:endParaRPr lang="en-US" dirty="0"/>
                    </a:p>
                  </a:txBody>
                  <a:tcPr/>
                </a:tc>
              </a:tr>
              <a:tr h="370840">
                <a:tc>
                  <a:txBody>
                    <a:bodyPr/>
                    <a:lstStyle/>
                    <a:p>
                      <a:r>
                        <a:rPr lang="en-US" altLang="zh-CN" dirty="0" smtClean="0"/>
                        <a:t>User Story – </a:t>
                      </a:r>
                      <a:r>
                        <a:rPr lang="zh-CN" altLang="en-US" dirty="0" smtClean="0"/>
                        <a:t>用户故事</a:t>
                      </a:r>
                      <a:endParaRPr lang="en-US" dirty="0"/>
                    </a:p>
                  </a:txBody>
                  <a:tcPr/>
                </a:tc>
                <a:tc>
                  <a:txBody>
                    <a:bodyPr/>
                    <a:lstStyle/>
                    <a:p>
                      <a:r>
                        <a:rPr lang="zh-CN" altLang="en-US" dirty="0" smtClean="0"/>
                        <a:t>需求</a:t>
                      </a:r>
                      <a:endParaRPr lang="en-US" dirty="0"/>
                    </a:p>
                  </a:txBody>
                  <a:tcPr/>
                </a:tc>
              </a:tr>
            </a:tbl>
          </a:graphicData>
        </a:graphic>
      </p:graphicFrame>
    </p:spTree>
    <p:extLst>
      <p:ext uri="{BB962C8B-B14F-4D97-AF65-F5344CB8AC3E}">
        <p14:creationId xmlns:p14="http://schemas.microsoft.com/office/powerpoint/2010/main" val="22862328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禅道测试流程</a:t>
            </a:r>
            <a:endParaRPr lang="en-US" dirty="0"/>
          </a:p>
        </p:txBody>
      </p:sp>
      <p:pic>
        <p:nvPicPr>
          <p:cNvPr id="4" name="Content Placeholder 3"/>
          <p:cNvPicPr>
            <a:picLocks noGrp="1" noChangeAspect="1"/>
          </p:cNvPicPr>
          <p:nvPr>
            <p:ph idx="1"/>
          </p:nvPr>
        </p:nvPicPr>
        <p:blipFill>
          <a:blip r:embed="rId2"/>
          <a:stretch>
            <a:fillRect/>
          </a:stretch>
        </p:blipFill>
        <p:spPr>
          <a:xfrm>
            <a:off x="457200" y="2024488"/>
            <a:ext cx="8229600" cy="3580549"/>
          </a:xfrm>
          <a:prstGeom prst="rect">
            <a:avLst/>
          </a:prstGeom>
        </p:spPr>
      </p:pic>
    </p:spTree>
    <p:extLst>
      <p:ext uri="{BB962C8B-B14F-4D97-AF65-F5344CB8AC3E}">
        <p14:creationId xmlns:p14="http://schemas.microsoft.com/office/powerpoint/2010/main" val="1408100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49"/>
            <a:ext cx="6135189" cy="510598"/>
          </a:xfrm>
        </p:spPr>
        <p:txBody>
          <a:bodyPr/>
          <a:lstStyle/>
          <a:p>
            <a:r>
              <a:rPr lang="zh-CN" altLang="en-US" dirty="0"/>
              <a:t>接</a:t>
            </a:r>
            <a:r>
              <a:rPr lang="zh-CN" altLang="en-US" dirty="0" smtClean="0"/>
              <a:t>收测试：</a:t>
            </a:r>
            <a:r>
              <a:rPr lang="zh-CN" altLang="en-US" dirty="0"/>
              <a:t>用例管理和缺陷管理</a:t>
            </a:r>
            <a:endParaRPr lang="en-US" dirty="0"/>
          </a:p>
        </p:txBody>
      </p:sp>
      <p:sp>
        <p:nvSpPr>
          <p:cNvPr id="3" name="Content Placeholder 2"/>
          <p:cNvSpPr>
            <a:spLocks noGrp="1"/>
          </p:cNvSpPr>
          <p:nvPr>
            <p:ph idx="1"/>
          </p:nvPr>
        </p:nvSpPr>
        <p:spPr/>
        <p:txBody>
          <a:bodyPr/>
          <a:lstStyle/>
          <a:p>
            <a:pPr lvl="0">
              <a:lnSpc>
                <a:spcPct val="100000"/>
              </a:lnSpc>
              <a:buFont typeface="Arial" panose="020B0604020202020204" pitchFamily="34" charset="0"/>
              <a:buChar char="•"/>
              <a:defRPr/>
            </a:pPr>
            <a:r>
              <a:rPr lang="zh-CN" altLang="en-US" dirty="0">
                <a:solidFill>
                  <a:prstClr val="black"/>
                </a:solidFill>
                <a:latin typeface="+mn-ea"/>
                <a:ea typeface="+mn-ea"/>
              </a:rPr>
              <a:t>在项目计划会议后，团队在</a:t>
            </a:r>
            <a:r>
              <a:rPr lang="en-US" altLang="zh-CN" dirty="0" err="1" smtClean="0">
                <a:solidFill>
                  <a:prstClr val="black"/>
                </a:solidFill>
                <a:latin typeface="+mn-ea"/>
                <a:ea typeface="+mn-ea"/>
              </a:rPr>
              <a:t>IceScrum</a:t>
            </a:r>
            <a:r>
              <a:rPr lang="zh-CN" altLang="en-US" dirty="0">
                <a:solidFill>
                  <a:prstClr val="black"/>
                </a:solidFill>
                <a:latin typeface="+mn-ea"/>
                <a:ea typeface="+mn-ea"/>
              </a:rPr>
              <a:t>中细化的用户故事同步到禅道端</a:t>
            </a:r>
            <a:endParaRPr lang="en-US" altLang="zh-CN" dirty="0">
              <a:solidFill>
                <a:prstClr val="black"/>
              </a:solidFill>
              <a:latin typeface="+mn-ea"/>
              <a:ea typeface="+mn-ea"/>
            </a:endParaRPr>
          </a:p>
          <a:p>
            <a:pPr lvl="0">
              <a:lnSpc>
                <a:spcPct val="100000"/>
              </a:lnSpc>
              <a:buFont typeface="Arial" panose="020B0604020202020204" pitchFamily="34" charset="0"/>
              <a:buChar char="•"/>
              <a:defRPr/>
            </a:pPr>
            <a:r>
              <a:rPr lang="zh-CN" altLang="en-US" dirty="0">
                <a:solidFill>
                  <a:prstClr val="black"/>
                </a:solidFill>
                <a:latin typeface="+mn-ea"/>
                <a:ea typeface="+mn-ea"/>
              </a:rPr>
              <a:t>测试人员根据用户故事编写测试用例（手动</a:t>
            </a:r>
            <a:r>
              <a:rPr lang="en-US" altLang="zh-CN" dirty="0">
                <a:solidFill>
                  <a:prstClr val="black"/>
                </a:solidFill>
                <a:latin typeface="+mn-ea"/>
                <a:ea typeface="+mn-ea"/>
              </a:rPr>
              <a:t>/</a:t>
            </a:r>
            <a:r>
              <a:rPr lang="zh-CN" altLang="en-US" dirty="0">
                <a:solidFill>
                  <a:prstClr val="black"/>
                </a:solidFill>
                <a:latin typeface="+mn-ea"/>
                <a:ea typeface="+mn-ea"/>
              </a:rPr>
              <a:t>自动）</a:t>
            </a:r>
            <a:endParaRPr lang="en-US" altLang="zh-CN" dirty="0">
              <a:solidFill>
                <a:prstClr val="black"/>
              </a:solidFill>
              <a:latin typeface="+mn-ea"/>
              <a:ea typeface="+mn-ea"/>
            </a:endParaRPr>
          </a:p>
          <a:p>
            <a:pPr lvl="0">
              <a:lnSpc>
                <a:spcPct val="100000"/>
              </a:lnSpc>
              <a:buFont typeface="Arial" panose="020B0604020202020204" pitchFamily="34" charset="0"/>
              <a:buChar char="•"/>
              <a:defRPr/>
            </a:pPr>
            <a:r>
              <a:rPr lang="zh-CN" altLang="en-US" dirty="0">
                <a:solidFill>
                  <a:prstClr val="black"/>
                </a:solidFill>
                <a:latin typeface="+mn-ea"/>
                <a:ea typeface="+mn-ea"/>
              </a:rPr>
              <a:t>测试人员执行测试用例</a:t>
            </a:r>
            <a:endParaRPr lang="en-US" altLang="zh-CN" dirty="0">
              <a:solidFill>
                <a:prstClr val="black"/>
              </a:solidFill>
              <a:latin typeface="+mn-ea"/>
              <a:ea typeface="+mn-ea"/>
            </a:endParaRPr>
          </a:p>
          <a:p>
            <a:pPr lvl="0">
              <a:lnSpc>
                <a:spcPct val="100000"/>
              </a:lnSpc>
              <a:buFont typeface="Arial" panose="020B0604020202020204" pitchFamily="34" charset="0"/>
              <a:buChar char="•"/>
              <a:defRPr/>
            </a:pPr>
            <a:r>
              <a:rPr lang="zh-CN" altLang="en-US" dirty="0">
                <a:solidFill>
                  <a:prstClr val="black"/>
                </a:solidFill>
                <a:latin typeface="+mn-ea"/>
                <a:ea typeface="+mn-ea"/>
              </a:rPr>
              <a:t>测试人员提交并追踪</a:t>
            </a:r>
            <a:r>
              <a:rPr lang="en-US" altLang="zh-CN" dirty="0">
                <a:solidFill>
                  <a:prstClr val="black"/>
                </a:solidFill>
                <a:latin typeface="+mn-ea"/>
                <a:ea typeface="+mn-ea"/>
              </a:rPr>
              <a:t>Bug</a:t>
            </a:r>
          </a:p>
          <a:p>
            <a:pPr lvl="0">
              <a:lnSpc>
                <a:spcPct val="100000"/>
              </a:lnSpc>
              <a:buFont typeface="Arial" panose="020B0604020202020204" pitchFamily="34" charset="0"/>
              <a:buChar char="•"/>
              <a:defRPr/>
            </a:pPr>
            <a:r>
              <a:rPr lang="zh-CN" altLang="en-US" dirty="0">
                <a:solidFill>
                  <a:prstClr val="black"/>
                </a:solidFill>
                <a:latin typeface="+mn-ea"/>
                <a:ea typeface="+mn-ea"/>
              </a:rPr>
              <a:t>开发人员修复并修改</a:t>
            </a:r>
            <a:r>
              <a:rPr lang="en-US" altLang="zh-CN" dirty="0">
                <a:solidFill>
                  <a:prstClr val="black"/>
                </a:solidFill>
                <a:latin typeface="+mn-ea"/>
                <a:ea typeface="+mn-ea"/>
              </a:rPr>
              <a:t>Bug</a:t>
            </a:r>
            <a:r>
              <a:rPr lang="zh-CN" altLang="en-US" dirty="0">
                <a:solidFill>
                  <a:prstClr val="black"/>
                </a:solidFill>
                <a:latin typeface="+mn-ea"/>
                <a:ea typeface="+mn-ea"/>
              </a:rPr>
              <a:t>状态</a:t>
            </a:r>
            <a:endParaRPr lang="en-US" altLang="zh-CN" dirty="0">
              <a:solidFill>
                <a:prstClr val="black"/>
              </a:solidFill>
              <a:latin typeface="+mn-ea"/>
              <a:ea typeface="+mn-ea"/>
            </a:endParaRPr>
          </a:p>
          <a:p>
            <a:pPr lvl="0">
              <a:lnSpc>
                <a:spcPct val="100000"/>
              </a:lnSpc>
              <a:buFont typeface="Arial" panose="020B0604020202020204" pitchFamily="34" charset="0"/>
              <a:buChar char="•"/>
              <a:defRPr/>
            </a:pPr>
            <a:r>
              <a:rPr lang="en-US" altLang="zh-CN" dirty="0">
                <a:solidFill>
                  <a:prstClr val="black"/>
                </a:solidFill>
                <a:latin typeface="+mn-ea"/>
                <a:ea typeface="+mn-ea"/>
              </a:rPr>
              <a:t>Bug</a:t>
            </a:r>
            <a:r>
              <a:rPr lang="zh-CN" altLang="en-US" dirty="0">
                <a:solidFill>
                  <a:prstClr val="black"/>
                </a:solidFill>
                <a:latin typeface="+mn-ea"/>
                <a:ea typeface="+mn-ea"/>
              </a:rPr>
              <a:t>被关闭</a:t>
            </a:r>
            <a:r>
              <a:rPr lang="en-US" altLang="zh-CN" dirty="0">
                <a:solidFill>
                  <a:prstClr val="black"/>
                </a:solidFill>
                <a:latin typeface="+mn-ea"/>
                <a:ea typeface="+mn-ea"/>
              </a:rPr>
              <a:t>/</a:t>
            </a:r>
            <a:r>
              <a:rPr lang="zh-CN" altLang="en-US" dirty="0">
                <a:solidFill>
                  <a:prstClr val="black"/>
                </a:solidFill>
                <a:latin typeface="+mn-ea"/>
                <a:ea typeface="+mn-ea"/>
              </a:rPr>
              <a:t>被加入</a:t>
            </a:r>
            <a:r>
              <a:rPr lang="en-US" altLang="zh-CN" dirty="0">
                <a:solidFill>
                  <a:prstClr val="black"/>
                </a:solidFill>
                <a:latin typeface="+mn-ea"/>
                <a:ea typeface="+mn-ea"/>
              </a:rPr>
              <a:t>PBI</a:t>
            </a:r>
            <a:r>
              <a:rPr lang="zh-CN" altLang="en-US" dirty="0">
                <a:solidFill>
                  <a:prstClr val="black"/>
                </a:solidFill>
                <a:latin typeface="+mn-ea"/>
                <a:ea typeface="+mn-ea"/>
              </a:rPr>
              <a:t>作为日后开发计划的一部分</a:t>
            </a:r>
            <a:endParaRPr lang="en-US" altLang="zh-CN" dirty="0">
              <a:solidFill>
                <a:prstClr val="black"/>
              </a:solidFill>
              <a:latin typeface="+mn-ea"/>
              <a:ea typeface="+mn-ea"/>
            </a:endParaRPr>
          </a:p>
          <a:p>
            <a:endParaRPr lang="en-US" dirty="0"/>
          </a:p>
        </p:txBody>
      </p:sp>
    </p:spTree>
    <p:extLst>
      <p:ext uri="{BB962C8B-B14F-4D97-AF65-F5344CB8AC3E}">
        <p14:creationId xmlns:p14="http://schemas.microsoft.com/office/powerpoint/2010/main" val="19108965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同步用户故事</a:t>
            </a:r>
            <a:endParaRPr lang="en-US" dirty="0"/>
          </a:p>
        </p:txBody>
      </p:sp>
      <p:pic>
        <p:nvPicPr>
          <p:cNvPr id="5" name="Content Placeholder 4"/>
          <p:cNvPicPr>
            <a:picLocks noGrp="1" noChangeAspect="1"/>
          </p:cNvPicPr>
          <p:nvPr>
            <p:ph idx="1"/>
          </p:nvPr>
        </p:nvPicPr>
        <p:blipFill>
          <a:blip r:embed="rId2"/>
          <a:stretch>
            <a:fillRect/>
          </a:stretch>
        </p:blipFill>
        <p:spPr>
          <a:xfrm>
            <a:off x="457200" y="1907329"/>
            <a:ext cx="8229600" cy="4110957"/>
          </a:xfrm>
          <a:prstGeom prst="rect">
            <a:avLst/>
          </a:prstGeom>
        </p:spPr>
      </p:pic>
      <p:sp>
        <p:nvSpPr>
          <p:cNvPr id="6" name="Rectangle 5"/>
          <p:cNvSpPr/>
          <p:nvPr/>
        </p:nvSpPr>
        <p:spPr>
          <a:xfrm>
            <a:off x="457200" y="1198699"/>
            <a:ext cx="6988629" cy="646331"/>
          </a:xfrm>
          <a:prstGeom prst="rect">
            <a:avLst/>
          </a:prstGeom>
        </p:spPr>
        <p:txBody>
          <a:bodyPr wrap="square">
            <a:spAutoFit/>
          </a:bodyPr>
          <a:lstStyle/>
          <a:p>
            <a:pPr marL="285750" lvl="0" indent="-285750">
              <a:lnSpc>
                <a:spcPct val="100000"/>
              </a:lnSpc>
              <a:buFont typeface="Arial" panose="020B0604020202020204" pitchFamily="34" charset="0"/>
              <a:buChar char="•"/>
              <a:defRPr/>
            </a:pPr>
            <a:r>
              <a:rPr lang="zh-CN" altLang="en-US" dirty="0">
                <a:solidFill>
                  <a:prstClr val="black"/>
                </a:solidFill>
                <a:latin typeface="+mn-ea"/>
                <a:ea typeface="+mn-ea"/>
              </a:rPr>
              <a:t>团队在</a:t>
            </a:r>
            <a:r>
              <a:rPr lang="en-US" altLang="zh-CN" dirty="0" err="1">
                <a:solidFill>
                  <a:prstClr val="black"/>
                </a:solidFill>
                <a:latin typeface="+mn-ea"/>
                <a:ea typeface="+mn-ea"/>
              </a:rPr>
              <a:t>IceScrum</a:t>
            </a:r>
            <a:r>
              <a:rPr lang="zh-CN" altLang="en-US" dirty="0">
                <a:solidFill>
                  <a:prstClr val="black"/>
                </a:solidFill>
                <a:latin typeface="+mn-ea"/>
                <a:ea typeface="+mn-ea"/>
              </a:rPr>
              <a:t>中细化的用户故事同步到禅道</a:t>
            </a:r>
            <a:r>
              <a:rPr lang="zh-CN" altLang="en-US" dirty="0" smtClean="0">
                <a:solidFill>
                  <a:prstClr val="black"/>
                </a:solidFill>
                <a:latin typeface="+mn-ea"/>
                <a:ea typeface="+mn-ea"/>
              </a:rPr>
              <a:t>端。</a:t>
            </a:r>
            <a:endParaRPr lang="en-US" altLang="zh-CN" dirty="0" smtClean="0">
              <a:solidFill>
                <a:prstClr val="black"/>
              </a:solidFill>
              <a:latin typeface="+mn-ea"/>
              <a:ea typeface="+mn-ea"/>
            </a:endParaRPr>
          </a:p>
          <a:p>
            <a:pPr marL="285750" lvl="0" indent="-285750">
              <a:lnSpc>
                <a:spcPct val="100000"/>
              </a:lnSpc>
              <a:buFont typeface="Arial" panose="020B0604020202020204" pitchFamily="34" charset="0"/>
              <a:buChar char="•"/>
              <a:defRPr/>
            </a:pPr>
            <a:r>
              <a:rPr lang="zh-CN" altLang="en-US" dirty="0">
                <a:solidFill>
                  <a:prstClr val="black"/>
                </a:solidFill>
                <a:latin typeface="+mn-ea"/>
                <a:ea typeface="+mn-ea"/>
              </a:rPr>
              <a:t>点</a:t>
            </a:r>
            <a:r>
              <a:rPr lang="zh-CN" altLang="en-US" dirty="0" smtClean="0">
                <a:solidFill>
                  <a:prstClr val="black"/>
                </a:solidFill>
                <a:latin typeface="+mn-ea"/>
                <a:ea typeface="+mn-ea"/>
              </a:rPr>
              <a:t>击方框内图标，进入下一步新建用例，并自动关联该需求。</a:t>
            </a:r>
            <a:endParaRPr lang="en-US" altLang="zh-CN" dirty="0">
              <a:solidFill>
                <a:prstClr val="black"/>
              </a:solidFill>
              <a:latin typeface="+mn-ea"/>
              <a:ea typeface="+mn-ea"/>
            </a:endParaRPr>
          </a:p>
        </p:txBody>
      </p:sp>
      <p:sp>
        <p:nvSpPr>
          <p:cNvPr id="7" name="Rectangle 6"/>
          <p:cNvSpPr/>
          <p:nvPr/>
        </p:nvSpPr>
        <p:spPr>
          <a:xfrm>
            <a:off x="8103325" y="3474720"/>
            <a:ext cx="200297" cy="187234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4902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新建用例</a:t>
            </a:r>
            <a:endParaRPr lang="en-US" dirty="0"/>
          </a:p>
        </p:txBody>
      </p:sp>
      <p:pic>
        <p:nvPicPr>
          <p:cNvPr id="4" name="Content Placeholder 3"/>
          <p:cNvPicPr>
            <a:picLocks noGrp="1" noChangeAspect="1"/>
          </p:cNvPicPr>
          <p:nvPr>
            <p:ph idx="1"/>
          </p:nvPr>
        </p:nvPicPr>
        <p:blipFill>
          <a:blip r:embed="rId2"/>
          <a:stretch>
            <a:fillRect/>
          </a:stretch>
        </p:blipFill>
        <p:spPr>
          <a:xfrm>
            <a:off x="457199" y="2051808"/>
            <a:ext cx="8229600" cy="3560742"/>
          </a:xfrm>
          <a:prstGeom prst="rect">
            <a:avLst/>
          </a:prstGeom>
        </p:spPr>
      </p:pic>
      <p:sp>
        <p:nvSpPr>
          <p:cNvPr id="5" name="Rectangle 4"/>
          <p:cNvSpPr/>
          <p:nvPr/>
        </p:nvSpPr>
        <p:spPr>
          <a:xfrm>
            <a:off x="370113" y="1320577"/>
            <a:ext cx="6422571" cy="646331"/>
          </a:xfrm>
          <a:prstGeom prst="rect">
            <a:avLst/>
          </a:prstGeom>
        </p:spPr>
        <p:txBody>
          <a:bodyPr wrap="square">
            <a:spAutoFit/>
          </a:bodyPr>
          <a:lstStyle/>
          <a:p>
            <a:pPr marL="285750" lvl="0" indent="-285750">
              <a:lnSpc>
                <a:spcPct val="100000"/>
              </a:lnSpc>
              <a:buFont typeface="Arial" panose="020B0604020202020204" pitchFamily="34" charset="0"/>
              <a:buChar char="•"/>
              <a:defRPr/>
            </a:pPr>
            <a:r>
              <a:rPr lang="zh-CN" altLang="en-US" dirty="0">
                <a:solidFill>
                  <a:prstClr val="black"/>
                </a:solidFill>
                <a:latin typeface="+mn-ea"/>
              </a:rPr>
              <a:t>测试人员根据用户故事编写测试用例（手动</a:t>
            </a:r>
            <a:r>
              <a:rPr lang="en-US" altLang="zh-CN" dirty="0">
                <a:solidFill>
                  <a:prstClr val="black"/>
                </a:solidFill>
                <a:latin typeface="+mn-ea"/>
              </a:rPr>
              <a:t>/</a:t>
            </a:r>
            <a:r>
              <a:rPr lang="zh-CN" altLang="en-US" dirty="0">
                <a:solidFill>
                  <a:prstClr val="black"/>
                </a:solidFill>
                <a:latin typeface="+mn-ea"/>
              </a:rPr>
              <a:t>自动</a:t>
            </a:r>
            <a:r>
              <a:rPr lang="zh-CN" altLang="en-US" dirty="0" smtClean="0">
                <a:solidFill>
                  <a:prstClr val="black"/>
                </a:solidFill>
                <a:latin typeface="+mn-ea"/>
              </a:rPr>
              <a:t>）。</a:t>
            </a:r>
            <a:endParaRPr lang="en-US" altLang="zh-CN" dirty="0" smtClean="0">
              <a:solidFill>
                <a:prstClr val="black"/>
              </a:solidFill>
              <a:latin typeface="+mn-ea"/>
            </a:endParaRPr>
          </a:p>
          <a:p>
            <a:pPr marL="285750" lvl="0" indent="-285750">
              <a:lnSpc>
                <a:spcPct val="100000"/>
              </a:lnSpc>
              <a:buFont typeface="Arial" panose="020B0604020202020204" pitchFamily="34" charset="0"/>
              <a:buChar char="•"/>
              <a:defRPr/>
            </a:pPr>
            <a:r>
              <a:rPr lang="zh-CN" altLang="en-US" dirty="0">
                <a:solidFill>
                  <a:prstClr val="black"/>
                </a:solidFill>
                <a:latin typeface="+mn-ea"/>
              </a:rPr>
              <a:t>测试人员点击版本</a:t>
            </a:r>
            <a:r>
              <a:rPr lang="zh-CN" altLang="en-US" dirty="0" smtClean="0">
                <a:solidFill>
                  <a:prstClr val="black"/>
                </a:solidFill>
                <a:latin typeface="+mn-ea"/>
              </a:rPr>
              <a:t>，</a:t>
            </a:r>
            <a:r>
              <a:rPr lang="zh-CN" altLang="en-US" dirty="0">
                <a:solidFill>
                  <a:prstClr val="black"/>
                </a:solidFill>
                <a:latin typeface="+mn-ea"/>
              </a:rPr>
              <a:t>进入下一步</a:t>
            </a:r>
            <a:r>
              <a:rPr lang="zh-CN" altLang="en-US" dirty="0" smtClean="0">
                <a:solidFill>
                  <a:prstClr val="black"/>
                </a:solidFill>
                <a:latin typeface="+mn-ea"/>
              </a:rPr>
              <a:t>创</a:t>
            </a:r>
            <a:r>
              <a:rPr lang="zh-CN" altLang="en-US" dirty="0">
                <a:solidFill>
                  <a:prstClr val="black"/>
                </a:solidFill>
                <a:latin typeface="+mn-ea"/>
              </a:rPr>
              <a:t>建测试版</a:t>
            </a:r>
            <a:r>
              <a:rPr lang="zh-CN" altLang="en-US" dirty="0" smtClean="0">
                <a:solidFill>
                  <a:prstClr val="black"/>
                </a:solidFill>
                <a:latin typeface="+mn-ea"/>
              </a:rPr>
              <a:t>本。</a:t>
            </a:r>
            <a:endParaRPr lang="en-US" altLang="zh-CN" dirty="0">
              <a:solidFill>
                <a:prstClr val="black"/>
              </a:solidFill>
              <a:latin typeface="+mn-ea"/>
            </a:endParaRPr>
          </a:p>
        </p:txBody>
      </p:sp>
      <p:sp>
        <p:nvSpPr>
          <p:cNvPr id="6" name="Rectangle 5"/>
          <p:cNvSpPr/>
          <p:nvPr/>
        </p:nvSpPr>
        <p:spPr>
          <a:xfrm>
            <a:off x="2020388" y="2617213"/>
            <a:ext cx="287383" cy="15675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877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新建测试版本</a:t>
            </a:r>
            <a:endParaRPr lang="en-US" dirty="0"/>
          </a:p>
        </p:txBody>
      </p:sp>
      <p:pic>
        <p:nvPicPr>
          <p:cNvPr id="4" name="Content Placeholder 3"/>
          <p:cNvPicPr>
            <a:picLocks noGrp="1" noChangeAspect="1"/>
          </p:cNvPicPr>
          <p:nvPr>
            <p:ph idx="1"/>
          </p:nvPr>
        </p:nvPicPr>
        <p:blipFill>
          <a:blip r:embed="rId2"/>
          <a:stretch>
            <a:fillRect/>
          </a:stretch>
        </p:blipFill>
        <p:spPr>
          <a:xfrm>
            <a:off x="371499" y="1593166"/>
            <a:ext cx="5177246" cy="3520144"/>
          </a:xfrm>
          <a:prstGeom prst="rect">
            <a:avLst/>
          </a:prstGeom>
        </p:spPr>
      </p:pic>
      <p:pic>
        <p:nvPicPr>
          <p:cNvPr id="6" name="Picture 5"/>
          <p:cNvPicPr>
            <a:picLocks noChangeAspect="1"/>
          </p:cNvPicPr>
          <p:nvPr/>
        </p:nvPicPr>
        <p:blipFill>
          <a:blip r:embed="rId3"/>
          <a:stretch>
            <a:fillRect/>
          </a:stretch>
        </p:blipFill>
        <p:spPr>
          <a:xfrm>
            <a:off x="405640" y="5071777"/>
            <a:ext cx="6574155" cy="1543655"/>
          </a:xfrm>
          <a:prstGeom prst="rect">
            <a:avLst/>
          </a:prstGeom>
        </p:spPr>
      </p:pic>
      <p:sp>
        <p:nvSpPr>
          <p:cNvPr id="7" name="Rectangle 6"/>
          <p:cNvSpPr/>
          <p:nvPr/>
        </p:nvSpPr>
        <p:spPr>
          <a:xfrm>
            <a:off x="300446" y="946835"/>
            <a:ext cx="6858000" cy="646331"/>
          </a:xfrm>
          <a:prstGeom prst="rect">
            <a:avLst/>
          </a:prstGeom>
        </p:spPr>
        <p:txBody>
          <a:bodyPr wrap="square">
            <a:spAutoFit/>
          </a:bodyPr>
          <a:lstStyle/>
          <a:p>
            <a:pPr marL="285750" indent="-285750">
              <a:buFont typeface="Arial" panose="020B0604020202020204" pitchFamily="34" charset="0"/>
              <a:buChar char="•"/>
              <a:defRPr/>
            </a:pPr>
            <a:r>
              <a:rPr lang="zh-CN" altLang="en-US" dirty="0">
                <a:solidFill>
                  <a:prstClr val="black"/>
                </a:solidFill>
                <a:latin typeface="+mn-ea"/>
              </a:rPr>
              <a:t>测试人</a:t>
            </a:r>
            <a:r>
              <a:rPr lang="zh-CN" altLang="en-US" dirty="0" smtClean="0">
                <a:solidFill>
                  <a:prstClr val="black"/>
                </a:solidFill>
                <a:latin typeface="+mn-ea"/>
              </a:rPr>
              <a:t>员新建所需测试版</a:t>
            </a:r>
            <a:r>
              <a:rPr lang="zh-CN" altLang="en-US" dirty="0">
                <a:solidFill>
                  <a:prstClr val="black"/>
                </a:solidFill>
                <a:latin typeface="+mn-ea"/>
              </a:rPr>
              <a:t>本</a:t>
            </a:r>
            <a:r>
              <a:rPr lang="zh-CN" altLang="en-US" dirty="0" smtClean="0">
                <a:solidFill>
                  <a:prstClr val="black"/>
                </a:solidFill>
                <a:latin typeface="+mn-ea"/>
              </a:rPr>
              <a:t>，保存，可见待测列表。</a:t>
            </a:r>
            <a:endParaRPr lang="en-US" altLang="zh-CN" dirty="0" smtClean="0">
              <a:solidFill>
                <a:prstClr val="black"/>
              </a:solidFill>
              <a:latin typeface="+mn-ea"/>
            </a:endParaRPr>
          </a:p>
          <a:p>
            <a:pPr marL="285750" lvl="0" indent="-285750">
              <a:buFont typeface="Arial" panose="020B0604020202020204" pitchFamily="34" charset="0"/>
              <a:buChar char="•"/>
              <a:defRPr/>
            </a:pPr>
            <a:r>
              <a:rPr lang="zh-CN" altLang="en-US" dirty="0">
                <a:solidFill>
                  <a:prstClr val="black"/>
                </a:solidFill>
                <a:latin typeface="+mn-ea"/>
              </a:rPr>
              <a:t>点击方框内图标，</a:t>
            </a:r>
            <a:r>
              <a:rPr lang="zh-CN" altLang="en-US" dirty="0" smtClean="0">
                <a:solidFill>
                  <a:prstClr val="black"/>
                </a:solidFill>
                <a:latin typeface="+mn-ea"/>
              </a:rPr>
              <a:t>进</a:t>
            </a:r>
            <a:r>
              <a:rPr lang="zh-CN" altLang="en-US" dirty="0">
                <a:solidFill>
                  <a:prstClr val="black"/>
                </a:solidFill>
                <a:latin typeface="+mn-ea"/>
              </a:rPr>
              <a:t>入下一</a:t>
            </a:r>
            <a:r>
              <a:rPr lang="zh-CN" altLang="en-US" dirty="0" smtClean="0">
                <a:solidFill>
                  <a:prstClr val="black"/>
                </a:solidFill>
                <a:latin typeface="+mn-ea"/>
              </a:rPr>
              <a:t>步</a:t>
            </a:r>
            <a:r>
              <a:rPr lang="zh-CN" altLang="en-US" dirty="0">
                <a:solidFill>
                  <a:prstClr val="black"/>
                </a:solidFill>
                <a:latin typeface="+mn-ea"/>
              </a:rPr>
              <a:t>关联相关用</a:t>
            </a:r>
            <a:r>
              <a:rPr lang="zh-CN" altLang="en-US" dirty="0" smtClean="0">
                <a:solidFill>
                  <a:prstClr val="black"/>
                </a:solidFill>
                <a:latin typeface="+mn-ea"/>
              </a:rPr>
              <a:t>例。</a:t>
            </a:r>
            <a:endParaRPr lang="en-US" altLang="zh-CN" dirty="0">
              <a:solidFill>
                <a:prstClr val="black"/>
              </a:solidFill>
              <a:latin typeface="+mn-ea"/>
            </a:endParaRPr>
          </a:p>
        </p:txBody>
      </p:sp>
      <p:sp>
        <p:nvSpPr>
          <p:cNvPr id="8" name="Rectangle 7"/>
          <p:cNvSpPr/>
          <p:nvPr/>
        </p:nvSpPr>
        <p:spPr>
          <a:xfrm>
            <a:off x="6470468" y="5843604"/>
            <a:ext cx="191589" cy="44922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6996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关联相关用例</a:t>
            </a:r>
            <a:r>
              <a:rPr lang="zh-CN" altLang="en-US" dirty="0" smtClean="0"/>
              <a:t>到测试版</a:t>
            </a:r>
            <a:r>
              <a:rPr lang="zh-CN" altLang="en-US" dirty="0"/>
              <a:t>本</a:t>
            </a:r>
            <a:endParaRPr lang="en-US" dirty="0"/>
          </a:p>
        </p:txBody>
      </p:sp>
      <p:pic>
        <p:nvPicPr>
          <p:cNvPr id="4" name="Content Placeholder 3"/>
          <p:cNvPicPr>
            <a:picLocks noGrp="1" noChangeAspect="1"/>
          </p:cNvPicPr>
          <p:nvPr>
            <p:ph idx="1"/>
          </p:nvPr>
        </p:nvPicPr>
        <p:blipFill>
          <a:blip r:embed="rId2"/>
          <a:stretch>
            <a:fillRect/>
          </a:stretch>
        </p:blipFill>
        <p:spPr>
          <a:xfrm>
            <a:off x="457199" y="1624439"/>
            <a:ext cx="8229600" cy="4084819"/>
          </a:xfrm>
          <a:prstGeom prst="rect">
            <a:avLst/>
          </a:prstGeom>
        </p:spPr>
      </p:pic>
      <p:sp>
        <p:nvSpPr>
          <p:cNvPr id="5" name="Rectangle 4"/>
          <p:cNvSpPr/>
          <p:nvPr/>
        </p:nvSpPr>
        <p:spPr>
          <a:xfrm>
            <a:off x="457199" y="969111"/>
            <a:ext cx="7476309" cy="369332"/>
          </a:xfrm>
          <a:prstGeom prst="rect">
            <a:avLst/>
          </a:prstGeom>
        </p:spPr>
        <p:txBody>
          <a:bodyPr wrap="square">
            <a:spAutoFit/>
          </a:bodyPr>
          <a:lstStyle/>
          <a:p>
            <a:pPr marL="285750" indent="-285750">
              <a:buFont typeface="Arial" panose="020B0604020202020204" pitchFamily="34" charset="0"/>
              <a:buChar char="•"/>
              <a:defRPr/>
            </a:pPr>
            <a:r>
              <a:rPr lang="zh-CN" altLang="en-US" dirty="0">
                <a:solidFill>
                  <a:prstClr val="black"/>
                </a:solidFill>
                <a:latin typeface="+mn-ea"/>
              </a:rPr>
              <a:t>测试人</a:t>
            </a:r>
            <a:r>
              <a:rPr lang="zh-CN" altLang="en-US" dirty="0" smtClean="0">
                <a:solidFill>
                  <a:prstClr val="black"/>
                </a:solidFill>
                <a:latin typeface="+mn-ea"/>
              </a:rPr>
              <a:t>员</a:t>
            </a:r>
            <a:r>
              <a:rPr lang="zh-CN" altLang="en-US" dirty="0"/>
              <a:t>关联相关用</a:t>
            </a:r>
            <a:r>
              <a:rPr lang="zh-CN" altLang="en-US" dirty="0" smtClean="0"/>
              <a:t>例到相关</a:t>
            </a:r>
            <a:r>
              <a:rPr lang="zh-CN" altLang="en-US" dirty="0" smtClean="0">
                <a:solidFill>
                  <a:prstClr val="black"/>
                </a:solidFill>
                <a:latin typeface="+mn-ea"/>
              </a:rPr>
              <a:t>测</a:t>
            </a:r>
            <a:r>
              <a:rPr lang="zh-CN" altLang="en-US" dirty="0">
                <a:solidFill>
                  <a:prstClr val="black"/>
                </a:solidFill>
                <a:latin typeface="+mn-ea"/>
              </a:rPr>
              <a:t>试版本，保存</a:t>
            </a:r>
            <a:r>
              <a:rPr lang="zh-CN" altLang="en-US" dirty="0" smtClean="0">
                <a:solidFill>
                  <a:prstClr val="black"/>
                </a:solidFill>
                <a:latin typeface="+mn-ea"/>
              </a:rPr>
              <a:t>，即可开始执行用例。</a:t>
            </a:r>
            <a:endParaRPr lang="en-US" altLang="zh-CN" dirty="0">
              <a:solidFill>
                <a:prstClr val="black"/>
              </a:solidFill>
              <a:latin typeface="+mn-ea"/>
            </a:endParaRPr>
          </a:p>
        </p:txBody>
      </p:sp>
    </p:spTree>
    <p:extLst>
      <p:ext uri="{BB962C8B-B14F-4D97-AF65-F5344CB8AC3E}">
        <p14:creationId xmlns:p14="http://schemas.microsoft.com/office/powerpoint/2010/main" val="14711297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执行用例</a:t>
            </a:r>
            <a:endParaRPr lang="en-US" dirty="0"/>
          </a:p>
        </p:txBody>
      </p:sp>
      <p:pic>
        <p:nvPicPr>
          <p:cNvPr id="4" name="Content Placeholder 3"/>
          <p:cNvPicPr>
            <a:picLocks noGrp="1" noChangeAspect="1"/>
          </p:cNvPicPr>
          <p:nvPr>
            <p:ph idx="1"/>
          </p:nvPr>
        </p:nvPicPr>
        <p:blipFill>
          <a:blip r:embed="rId2"/>
          <a:stretch>
            <a:fillRect/>
          </a:stretch>
        </p:blipFill>
        <p:spPr>
          <a:xfrm>
            <a:off x="457200" y="3985482"/>
            <a:ext cx="5751984" cy="2384958"/>
          </a:xfrm>
          <a:prstGeom prst="rect">
            <a:avLst/>
          </a:prstGeom>
        </p:spPr>
      </p:pic>
      <p:sp>
        <p:nvSpPr>
          <p:cNvPr id="6" name="Rectangle 5"/>
          <p:cNvSpPr/>
          <p:nvPr/>
        </p:nvSpPr>
        <p:spPr>
          <a:xfrm>
            <a:off x="368058" y="1086191"/>
            <a:ext cx="4628190" cy="369332"/>
          </a:xfrm>
          <a:prstGeom prst="rect">
            <a:avLst/>
          </a:prstGeom>
        </p:spPr>
        <p:txBody>
          <a:bodyPr wrap="none">
            <a:spAutoFit/>
          </a:bodyPr>
          <a:lstStyle/>
          <a:p>
            <a:pPr marL="285750" indent="-285750">
              <a:buFont typeface="Arial" panose="020B0604020202020204" pitchFamily="34" charset="0"/>
              <a:buChar char="•"/>
              <a:defRPr/>
            </a:pPr>
            <a:r>
              <a:rPr lang="zh-CN" altLang="en-US" dirty="0">
                <a:solidFill>
                  <a:prstClr val="black"/>
                </a:solidFill>
                <a:latin typeface="+mn-ea"/>
              </a:rPr>
              <a:t>测试人员执行测试用</a:t>
            </a:r>
            <a:r>
              <a:rPr lang="zh-CN" altLang="en-US" dirty="0" smtClean="0">
                <a:solidFill>
                  <a:prstClr val="black"/>
                </a:solidFill>
                <a:latin typeface="+mn-ea"/>
              </a:rPr>
              <a:t>例，标记测试结果。</a:t>
            </a:r>
            <a:endParaRPr lang="en-US" altLang="zh-CN" dirty="0" smtClean="0">
              <a:solidFill>
                <a:prstClr val="black"/>
              </a:solidFill>
              <a:latin typeface="+mn-ea"/>
            </a:endParaRPr>
          </a:p>
        </p:txBody>
      </p:sp>
      <p:pic>
        <p:nvPicPr>
          <p:cNvPr id="7" name="Picture 6"/>
          <p:cNvPicPr>
            <a:picLocks noChangeAspect="1"/>
          </p:cNvPicPr>
          <p:nvPr/>
        </p:nvPicPr>
        <p:blipFill>
          <a:blip r:embed="rId3"/>
          <a:stretch>
            <a:fillRect/>
          </a:stretch>
        </p:blipFill>
        <p:spPr>
          <a:xfrm>
            <a:off x="457200" y="1455523"/>
            <a:ext cx="5751983" cy="2384957"/>
          </a:xfrm>
          <a:prstGeom prst="rect">
            <a:avLst/>
          </a:prstGeom>
        </p:spPr>
      </p:pic>
    </p:spTree>
    <p:extLst>
      <p:ext uri="{BB962C8B-B14F-4D97-AF65-F5344CB8AC3E}">
        <p14:creationId xmlns:p14="http://schemas.microsoft.com/office/powerpoint/2010/main" val="36725957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跟踪缺陷</a:t>
            </a:r>
            <a:endParaRPr lang="en-US" dirty="0"/>
          </a:p>
        </p:txBody>
      </p:sp>
      <p:sp>
        <p:nvSpPr>
          <p:cNvPr id="6" name="Rectangle 5"/>
          <p:cNvSpPr/>
          <p:nvPr/>
        </p:nvSpPr>
        <p:spPr>
          <a:xfrm>
            <a:off x="361406" y="1134521"/>
            <a:ext cx="8599714" cy="3139321"/>
          </a:xfrm>
          <a:prstGeom prst="rect">
            <a:avLst/>
          </a:prstGeom>
        </p:spPr>
        <p:txBody>
          <a:bodyPr wrap="square">
            <a:spAutoFit/>
          </a:bodyPr>
          <a:lstStyle/>
          <a:p>
            <a:pPr marL="285750" marR="0"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团队提交缺陷并指派缺陷给相关需求负责人，需求状态为激活（未确认）。</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指派的负责人评估缺陷：</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800100" lvl="1" indent="-34290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如果是缺陷则确认缺陷，需求状态为激活（已确认）。</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800100" lvl="1" indent="-34290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如果不是缺陷则通知缺陷提出者删除缺陷。</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指派的负责人决定是否要在当前冲刺内修复：</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742950" lvl="1"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如果是，则开始修复缺陷。</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742950" lvl="1"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如果否，则加入技</a:t>
            </a:r>
            <a:r>
              <a:rPr lang="zh-CN" altLang="en-US" dirty="0" smtClean="0">
                <a:latin typeface="Futura Bk" panose="020B0502020204020303" pitchFamily="34" charset="0"/>
                <a:ea typeface="SimSun" panose="02010600030101010101" pitchFamily="2" charset="-122"/>
                <a:cs typeface="Times New Roman" panose="02020603050405020304" pitchFamily="18" charset="0"/>
              </a:rPr>
              <a:t>术债。</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缺陷解决者修复缺陷，需求状态为已解决（已确认）。</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缺陷提出者验证缺陷：</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742950" lvl="1"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如果验证已修复，则关闭缺陷，需求状态为已关闭（已确认）。</a:t>
            </a:r>
            <a:endParaRPr lang="en-US" dirty="0">
              <a:latin typeface="Futura Bk" panose="020B0502020204020303" pitchFamily="34" charset="0"/>
              <a:ea typeface="SimSun" panose="02010600030101010101" pitchFamily="2" charset="-122"/>
              <a:cs typeface="Times New Roman" panose="02020603050405020304" pitchFamily="18" charset="0"/>
            </a:endParaRPr>
          </a:p>
          <a:p>
            <a:pPr marL="742950" lvl="1" indent="-285750">
              <a:spcBef>
                <a:spcPts val="0"/>
              </a:spcBef>
              <a:spcAft>
                <a:spcPts val="0"/>
              </a:spcAft>
              <a:buFont typeface="Arial" panose="020B0604020202020204" pitchFamily="34" charset="0"/>
              <a:buChar char="•"/>
            </a:pPr>
            <a:r>
              <a:rPr lang="zh-CN" altLang="en-US" dirty="0">
                <a:latin typeface="Futura Bk" panose="020B0502020204020303" pitchFamily="34" charset="0"/>
                <a:ea typeface="SimSun" panose="02010600030101010101" pitchFamily="2" charset="-122"/>
                <a:cs typeface="Times New Roman" panose="02020603050405020304" pitchFamily="18" charset="0"/>
              </a:rPr>
              <a:t>如果验证未修复，则激活缺陷，需求状态为激活（已确认）。</a:t>
            </a:r>
            <a:endParaRPr lang="en-US" dirty="0">
              <a:effectLst/>
              <a:latin typeface="Futura Bk" panose="020B0502020204020303" pitchFamily="34" charset="0"/>
              <a:ea typeface="SimSun" panose="02010600030101010101" pitchFamily="2" charset="-122"/>
              <a:cs typeface="Times New Roman" panose="02020603050405020304" pitchFamily="18" charset="0"/>
            </a:endParaRPr>
          </a:p>
        </p:txBody>
      </p:sp>
      <p:pic>
        <p:nvPicPr>
          <p:cNvPr id="7" name="Picture 6" descr="C:\Users\panyi\Desktop\temp\f_6b974a0e8e5a08f25c95ed56f9c98bda.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73842"/>
            <a:ext cx="5238206" cy="2286694"/>
          </a:xfrm>
          <a:prstGeom prst="rect">
            <a:avLst/>
          </a:prstGeom>
          <a:noFill/>
          <a:ln>
            <a:noFill/>
          </a:ln>
        </p:spPr>
      </p:pic>
    </p:spTree>
    <p:extLst>
      <p:ext uri="{BB962C8B-B14F-4D97-AF65-F5344CB8AC3E}">
        <p14:creationId xmlns:p14="http://schemas.microsoft.com/office/powerpoint/2010/main" val="10023887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测试完成</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422" y="1330960"/>
            <a:ext cx="6486377" cy="5089525"/>
          </a:xfrm>
          <a:prstGeom prst="rect">
            <a:avLst/>
          </a:prstGeom>
          <a:noFill/>
          <a:ln>
            <a:noFill/>
          </a:ln>
        </p:spPr>
      </p:pic>
      <p:sp>
        <p:nvSpPr>
          <p:cNvPr id="5" name="Rectangle 4"/>
          <p:cNvSpPr/>
          <p:nvPr/>
        </p:nvSpPr>
        <p:spPr>
          <a:xfrm>
            <a:off x="361405" y="919983"/>
            <a:ext cx="6666412" cy="369332"/>
          </a:xfrm>
          <a:prstGeom prst="rect">
            <a:avLst/>
          </a:prstGeom>
        </p:spPr>
        <p:txBody>
          <a:bodyPr wrap="square">
            <a:spAutoFit/>
          </a:bodyPr>
          <a:lstStyle/>
          <a:p>
            <a:pPr marL="285750" indent="-285750">
              <a:buFont typeface="Arial" panose="020B0604020202020204" pitchFamily="34" charset="0"/>
              <a:buChar char="•"/>
              <a:defRPr/>
            </a:pPr>
            <a:r>
              <a:rPr lang="zh-CN" altLang="en-US" dirty="0">
                <a:solidFill>
                  <a:prstClr val="black"/>
                </a:solidFill>
                <a:latin typeface="+mn-ea"/>
              </a:rPr>
              <a:t>如果测试已完成，将测试版本当前状态更新为“已完成”。</a:t>
            </a:r>
            <a:endParaRPr lang="en-US" altLang="zh-CN" dirty="0">
              <a:solidFill>
                <a:prstClr val="black"/>
              </a:solidFill>
              <a:latin typeface="+mn-ea"/>
            </a:endParaRPr>
          </a:p>
        </p:txBody>
      </p:sp>
    </p:spTree>
    <p:extLst>
      <p:ext uri="{BB962C8B-B14F-4D97-AF65-F5344CB8AC3E}">
        <p14:creationId xmlns:p14="http://schemas.microsoft.com/office/powerpoint/2010/main" val="67663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4360</TotalTime>
  <Words>8361</Words>
  <Application>Microsoft Office PowerPoint</Application>
  <PresentationFormat>全屏显示(4:3)</PresentationFormat>
  <Paragraphs>941</Paragraphs>
  <Slides>100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100</vt:i4>
      </vt:variant>
    </vt:vector>
  </HeadingPairs>
  <TitlesOfParts>
    <vt:vector size="113" baseType="lpstr">
      <vt:lpstr>As</vt:lpstr>
      <vt:lpstr>Futura Bk</vt:lpstr>
      <vt:lpstr>Futura Hv</vt:lpstr>
      <vt:lpstr>宋体</vt:lpstr>
      <vt:lpstr>宋体</vt:lpstr>
      <vt:lpstr>微软雅黑</vt:lpstr>
      <vt:lpstr>Arial</vt:lpstr>
      <vt:lpstr>Calibri</vt:lpstr>
      <vt:lpstr>Courier New</vt:lpstr>
      <vt:lpstr>Symbol</vt:lpstr>
      <vt:lpstr>Times New Roman</vt:lpstr>
      <vt:lpstr>Wingdings</vt:lpstr>
      <vt:lpstr>Office 主题</vt:lpstr>
      <vt:lpstr>PowerPoint 演示文稿</vt:lpstr>
      <vt:lpstr>目录</vt:lpstr>
      <vt:lpstr>敏捷思维诠释</vt:lpstr>
      <vt:lpstr>过程政策 - 管理过程</vt:lpstr>
      <vt:lpstr>过程政策 - 工程过程 I</vt:lpstr>
      <vt:lpstr>过程政策 - 工程过程 II</vt:lpstr>
      <vt:lpstr>过程政策 - 支持过程</vt:lpstr>
      <vt:lpstr>过程定制说明</vt:lpstr>
      <vt:lpstr>目录</vt:lpstr>
      <vt:lpstr>三大角色</vt:lpstr>
      <vt:lpstr>PO的职责</vt:lpstr>
      <vt:lpstr>PO在工作中要避免的事情（参考）</vt:lpstr>
      <vt:lpstr>其他需求相关人员角色</vt:lpstr>
      <vt:lpstr>SCRUM MASTER的职责</vt:lpstr>
      <vt:lpstr>开发团队的职责</vt:lpstr>
      <vt:lpstr>目录</vt:lpstr>
      <vt:lpstr>远期目标 - 构建特性团队</vt:lpstr>
      <vt:lpstr>近期目标 - 开发团队自组织管理</vt:lpstr>
      <vt:lpstr>组织级的管理信息透明化要求</vt:lpstr>
      <vt:lpstr>建立团队的工作协议</vt:lpstr>
      <vt:lpstr>其他团队建设实践（参考）</vt:lpstr>
      <vt:lpstr>目录</vt:lpstr>
      <vt:lpstr>整体流程框架</vt:lpstr>
      <vt:lpstr>目录</vt:lpstr>
      <vt:lpstr>产品规划</vt:lpstr>
      <vt:lpstr>业务需求分类</vt:lpstr>
      <vt:lpstr>用户故事的颗粒度（指南）</vt:lpstr>
      <vt:lpstr>如何拆分用户故事（指南）</vt:lpstr>
      <vt:lpstr>用户故事及其描述形式（指南）</vt:lpstr>
      <vt:lpstr>描述非功能性需求和技术故事（指南）</vt:lpstr>
      <vt:lpstr>产品愿景</vt:lpstr>
      <vt:lpstr>创建概要的产品列表</vt:lpstr>
      <vt:lpstr>产品路线图</vt:lpstr>
      <vt:lpstr>目录</vt:lpstr>
      <vt:lpstr>版本规划与跟踪</vt:lpstr>
      <vt:lpstr>版本规划</vt:lpstr>
      <vt:lpstr>版本跟踪</vt:lpstr>
      <vt:lpstr>目录</vt:lpstr>
      <vt:lpstr>产品列表梳理</vt:lpstr>
      <vt:lpstr>用户故事的INVEST原则（指南）</vt:lpstr>
      <vt:lpstr>冲刺规划会议</vt:lpstr>
      <vt:lpstr>冲刺看板 – 故事板</vt:lpstr>
      <vt:lpstr>冲刺看板 – 任务板</vt:lpstr>
      <vt:lpstr>每日例会</vt:lpstr>
      <vt:lpstr>冲刺评审会议</vt:lpstr>
      <vt:lpstr>冲刺回顾会议</vt:lpstr>
      <vt:lpstr>目录</vt:lpstr>
      <vt:lpstr>版本发布</vt:lpstr>
      <vt:lpstr>版本发布</vt:lpstr>
      <vt:lpstr>目录</vt:lpstr>
      <vt:lpstr>敏捷流程与工具的结合</vt:lpstr>
      <vt:lpstr>工具流程对照表</vt:lpstr>
      <vt:lpstr>目录</vt:lpstr>
      <vt:lpstr>工具使用流程</vt:lpstr>
      <vt:lpstr>注册/登录</vt:lpstr>
      <vt:lpstr>注册/登录 </vt:lpstr>
      <vt:lpstr>产品规划-立项：开始你的项目</vt:lpstr>
      <vt:lpstr>产品规划-立项：定义项目</vt:lpstr>
      <vt:lpstr>产品规划-立项：创建团队</vt:lpstr>
      <vt:lpstr>产品规划-立项：选择成员</vt:lpstr>
      <vt:lpstr>产品规划-立项：定义你的实践</vt:lpstr>
      <vt:lpstr>产品规划-立项：启动你的项目</vt:lpstr>
      <vt:lpstr>产品规划/版本规划：查看时间线</vt:lpstr>
      <vt:lpstr>产品规划/版本规划：创建特性集</vt:lpstr>
      <vt:lpstr>产品规划/版本规划：创建特性集</vt:lpstr>
      <vt:lpstr>产品规划/版本规划：创建特性集</vt:lpstr>
      <vt:lpstr>产品列表梳理：创建故事集</vt:lpstr>
      <vt:lpstr>产品列表梳理：创建故事集</vt:lpstr>
      <vt:lpstr>产品列表梳理：故事集, 特性集, 产品列表关系转换</vt:lpstr>
      <vt:lpstr>产品列表梳理：产品列表</vt:lpstr>
      <vt:lpstr>产品列表梳理：产品列表</vt:lpstr>
      <vt:lpstr>产品列表梳理：产品列表</vt:lpstr>
      <vt:lpstr>版本规划：计划你的版本和冲刺</vt:lpstr>
      <vt:lpstr>版本规划：计划你的版本和冲刺</vt:lpstr>
      <vt:lpstr>版本规划：计划你的版本和冲刺</vt:lpstr>
      <vt:lpstr>冲刺规划：计划你的冲刺(冲刺)</vt:lpstr>
      <vt:lpstr>冲刺规划：计划你的冲刺(冲刺)</vt:lpstr>
      <vt:lpstr>冲刺执行：开始你的冲刺</vt:lpstr>
      <vt:lpstr>冲刺执行：开始你的冲刺</vt:lpstr>
      <vt:lpstr>冲刺执行：每日更改任务状态</vt:lpstr>
      <vt:lpstr>冲刺执行：任务完成</vt:lpstr>
      <vt:lpstr>冲刺评审：完成一个冲刺</vt:lpstr>
      <vt:lpstr>冲刺回顾：冲刺燃尽图（剩余时间）</vt:lpstr>
      <vt:lpstr>冲刺回顾：冲刺燃起图（tasks） </vt:lpstr>
      <vt:lpstr>版本管理：项目完成</vt:lpstr>
      <vt:lpstr>版本管理：项目燃尽图</vt:lpstr>
      <vt:lpstr>版本发布：项目功能实现统计图</vt:lpstr>
      <vt:lpstr>目录</vt:lpstr>
      <vt:lpstr>用户角色</vt:lpstr>
      <vt:lpstr>Icescrum &amp; 禅道名称对应表</vt:lpstr>
      <vt:lpstr>禅道测试流程</vt:lpstr>
      <vt:lpstr>接收测试：用例管理和缺陷管理</vt:lpstr>
      <vt:lpstr>同步用户故事</vt:lpstr>
      <vt:lpstr>新建用例</vt:lpstr>
      <vt:lpstr>新建测试版本</vt:lpstr>
      <vt:lpstr>关联相关用例到测试版本</vt:lpstr>
      <vt:lpstr>执行用例</vt:lpstr>
      <vt:lpstr>跟踪缺陷</vt:lpstr>
      <vt:lpstr>测试完成</vt:lpstr>
      <vt:lpstr>PowerPoint 演示文稿</vt:lpstr>
    </vt:vector>
  </TitlesOfParts>
  <Company>jiuyi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wen</dc:creator>
  <cp:lastModifiedBy>Angela</cp:lastModifiedBy>
  <cp:revision>294</cp:revision>
  <dcterms:created xsi:type="dcterms:W3CDTF">2015-07-31T07:00:38Z</dcterms:created>
  <dcterms:modified xsi:type="dcterms:W3CDTF">2018-01-03T15:13:14Z</dcterms:modified>
</cp:coreProperties>
</file>