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28"/>
  </p:notesMasterIdLst>
  <p:handoutMasterIdLst>
    <p:handoutMasterId r:id="rId29"/>
  </p:handoutMasterIdLst>
  <p:sldIdLst>
    <p:sldId id="553" r:id="rId2"/>
    <p:sldId id="572" r:id="rId3"/>
    <p:sldId id="574" r:id="rId4"/>
    <p:sldId id="605" r:id="rId5"/>
    <p:sldId id="606" r:id="rId6"/>
    <p:sldId id="607" r:id="rId7"/>
    <p:sldId id="608" r:id="rId8"/>
    <p:sldId id="617" r:id="rId9"/>
    <p:sldId id="609" r:id="rId10"/>
    <p:sldId id="610" r:id="rId11"/>
    <p:sldId id="587" r:id="rId12"/>
    <p:sldId id="589" r:id="rId13"/>
    <p:sldId id="590" r:id="rId14"/>
    <p:sldId id="593" r:id="rId15"/>
    <p:sldId id="594" r:id="rId16"/>
    <p:sldId id="595" r:id="rId17"/>
    <p:sldId id="615" r:id="rId18"/>
    <p:sldId id="611" r:id="rId19"/>
    <p:sldId id="612" r:id="rId20"/>
    <p:sldId id="613" r:id="rId21"/>
    <p:sldId id="614" r:id="rId22"/>
    <p:sldId id="597" r:id="rId23"/>
    <p:sldId id="604" r:id="rId24"/>
    <p:sldId id="616" r:id="rId25"/>
    <p:sldId id="603" r:id="rId26"/>
    <p:sldId id="566" r:id="rId2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9B8BB"/>
    <a:srgbClr val="E5E8E8"/>
    <a:srgbClr val="822980"/>
    <a:srgbClr val="B9B9BB"/>
    <a:srgbClr val="B6B8BB"/>
    <a:srgbClr val="87898B"/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4" autoAdjust="0"/>
    <p:restoredTop sz="83032" autoAdjust="0"/>
  </p:normalViewPr>
  <p:slideViewPr>
    <p:cSldViewPr snapToGrid="0">
      <p:cViewPr varScale="1">
        <p:scale>
          <a:sx n="73" d="100"/>
          <a:sy n="73" d="100"/>
        </p:scale>
        <p:origin x="-1565" y="-72"/>
      </p:cViewPr>
      <p:guideLst>
        <p:guide orient="horz" pos="4107"/>
        <p:guide orient="horz" pos="210"/>
        <p:guide orient="horz" pos="898"/>
        <p:guide orient="horz" pos="3176"/>
        <p:guide orient="horz" pos="453"/>
        <p:guide orient="horz" pos="3947"/>
        <p:guide pos="1794"/>
        <p:guide pos="2736"/>
        <p:guide pos="202"/>
        <p:guide pos="5585"/>
        <p:guide pos="2878"/>
        <p:guide pos="3555"/>
        <p:guide pos="1965"/>
        <p:guide pos="5360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7152"/>
    </p:cViewPr>
  </p:sorterViewPr>
  <p:notesViewPr>
    <p:cSldViewPr snapToGrid="0" snapToObjects="1" showGuides="1">
      <p:cViewPr varScale="1">
        <p:scale>
          <a:sx n="54" d="100"/>
          <a:sy n="54" d="100"/>
        </p:scale>
        <p:origin x="-285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E4833-32BE-45CD-81E4-2FB77858CECE}" type="doc">
      <dgm:prSet loTypeId="urn:microsoft.com/office/officeart/2005/8/layout/hList7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39C450-625C-468E-BF59-C1CFBC7B8CAB}">
      <dgm:prSet custT="1"/>
      <dgm:spPr>
        <a:solidFill>
          <a:srgbClr val="0A357E"/>
        </a:solidFill>
      </dgm:spPr>
      <dgm:t>
        <a:bodyPr/>
        <a:lstStyle/>
        <a:p>
          <a:pPr algn="ctr" rtl="0"/>
          <a:r>
            <a:rPr lang="en-US" sz="2800" dirty="0" smtClean="0"/>
            <a:t>Local Object Repository</a:t>
          </a:r>
        </a:p>
        <a:p>
          <a:pPr algn="ctr" rtl="0"/>
          <a:r>
            <a:rPr lang="en-US" sz="1800" dirty="0" smtClean="0"/>
            <a:t>Objects used only for Local Action</a:t>
          </a:r>
          <a:endParaRPr lang="en-US" sz="1800" dirty="0"/>
        </a:p>
      </dgm:t>
    </dgm:pt>
    <dgm:pt modelId="{8AA5949B-A9AA-4B31-996A-42F132C7E0CD}" type="parTrans" cxnId="{F9223739-1861-48A4-83BF-E84501A5744E}">
      <dgm:prSet/>
      <dgm:spPr/>
      <dgm:t>
        <a:bodyPr/>
        <a:lstStyle/>
        <a:p>
          <a:endParaRPr lang="en-US"/>
        </a:p>
      </dgm:t>
    </dgm:pt>
    <dgm:pt modelId="{16B6A196-DAB2-4E6A-9FC6-D5156D31BCCE}" type="sibTrans" cxnId="{F9223739-1861-48A4-83BF-E84501A5744E}">
      <dgm:prSet/>
      <dgm:spPr/>
      <dgm:t>
        <a:bodyPr/>
        <a:lstStyle/>
        <a:p>
          <a:endParaRPr lang="en-US"/>
        </a:p>
      </dgm:t>
    </dgm:pt>
    <dgm:pt modelId="{A5981B51-69CA-4CFF-8823-294187F768BA}">
      <dgm:prSet custT="1"/>
      <dgm:spPr>
        <a:solidFill>
          <a:srgbClr val="0A357E"/>
        </a:solidFill>
      </dgm:spPr>
      <dgm:t>
        <a:bodyPr/>
        <a:lstStyle/>
        <a:p>
          <a:pPr algn="ctr" rtl="0"/>
          <a:r>
            <a:rPr lang="en-US" sz="2800" dirty="0" smtClean="0"/>
            <a:t>Shared Object Repository</a:t>
          </a:r>
        </a:p>
        <a:p>
          <a:pPr algn="ctr" rtl="0"/>
          <a:r>
            <a:rPr lang="en-US" sz="1800" dirty="0" smtClean="0"/>
            <a:t>Objects used for associated Actions</a:t>
          </a:r>
          <a:endParaRPr lang="en-US" sz="1800" dirty="0"/>
        </a:p>
      </dgm:t>
    </dgm:pt>
    <dgm:pt modelId="{42EF33C9-F0D5-4F23-9453-14CE8473A78C}" type="parTrans" cxnId="{93A5AB9C-8B78-4291-80E5-213646A4775E}">
      <dgm:prSet/>
      <dgm:spPr/>
      <dgm:t>
        <a:bodyPr/>
        <a:lstStyle/>
        <a:p>
          <a:endParaRPr lang="en-US"/>
        </a:p>
      </dgm:t>
    </dgm:pt>
    <dgm:pt modelId="{2827FB5D-898D-41C4-815A-CEB064ED8892}" type="sibTrans" cxnId="{93A5AB9C-8B78-4291-80E5-213646A4775E}">
      <dgm:prSet/>
      <dgm:spPr/>
      <dgm:t>
        <a:bodyPr/>
        <a:lstStyle/>
        <a:p>
          <a:endParaRPr lang="en-US"/>
        </a:p>
      </dgm:t>
    </dgm:pt>
    <dgm:pt modelId="{BB86122B-EABA-43DC-B4EA-47D963DC1158}" type="pres">
      <dgm:prSet presAssocID="{A49E4833-32BE-45CD-81E4-2FB77858CEC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BB6271-6AF6-4F6A-8BF1-B8BA38320757}" type="pres">
      <dgm:prSet presAssocID="{A49E4833-32BE-45CD-81E4-2FB77858CECE}" presName="fgShape" presStyleLbl="fgShp" presStyleIdx="0" presStyleCnt="1" custScaleX="592" custScaleY="104808" custLinFactNeighborX="-1360" custLinFactNeighborY="-22484"/>
      <dgm:spPr/>
    </dgm:pt>
    <dgm:pt modelId="{0DD36A3E-1316-4B17-8448-65EC942CE2FC}" type="pres">
      <dgm:prSet presAssocID="{A49E4833-32BE-45CD-81E4-2FB77858CECE}" presName="linComp" presStyleCnt="0"/>
      <dgm:spPr/>
    </dgm:pt>
    <dgm:pt modelId="{AE86E4C0-5D1D-4534-AA62-E9E1DACC827E}" type="pres">
      <dgm:prSet presAssocID="{3439C450-625C-468E-BF59-C1CFBC7B8CAB}" presName="compNode" presStyleCnt="0"/>
      <dgm:spPr/>
    </dgm:pt>
    <dgm:pt modelId="{C1B8A22C-F81D-4F36-8D42-61A1B4A84EAC}" type="pres">
      <dgm:prSet presAssocID="{3439C450-625C-468E-BF59-C1CFBC7B8CAB}" presName="bkgdShape" presStyleLbl="node1" presStyleIdx="0" presStyleCnt="2" custScaleX="90662" custScaleY="34647" custLinFactNeighborY="-39630"/>
      <dgm:spPr/>
      <dgm:t>
        <a:bodyPr/>
        <a:lstStyle/>
        <a:p>
          <a:endParaRPr lang="en-US"/>
        </a:p>
      </dgm:t>
    </dgm:pt>
    <dgm:pt modelId="{C580ABA8-C313-4616-A699-FD20574ADF69}" type="pres">
      <dgm:prSet presAssocID="{3439C450-625C-468E-BF59-C1CFBC7B8CAB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85F88-3D69-40AE-8C11-314E45EADDBE}" type="pres">
      <dgm:prSet presAssocID="{3439C450-625C-468E-BF59-C1CFBC7B8CAB}" presName="invisiNode" presStyleLbl="node1" presStyleIdx="0" presStyleCnt="2"/>
      <dgm:spPr/>
    </dgm:pt>
    <dgm:pt modelId="{D97017D0-572C-4A6A-A513-86E0DE1C77FC}" type="pres">
      <dgm:prSet presAssocID="{3439C450-625C-468E-BF59-C1CFBC7B8CAB}" presName="imagNode" presStyleLbl="fgImgPlace1" presStyleIdx="0" presStyleCnt="2" custScaleX="216918" custScaleY="159191" custLinFactY="4273" custLinFactNeighborX="724" custLinFactNeighborY="100000"/>
      <dgm:spPr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FB80E48-B260-4084-AB63-64A40CDC30EB}" type="pres">
      <dgm:prSet presAssocID="{16B6A196-DAB2-4E6A-9FC6-D5156D31BCC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A765447-381E-4439-B6B6-3F1B7CC5E958}" type="pres">
      <dgm:prSet presAssocID="{A5981B51-69CA-4CFF-8823-294187F768BA}" presName="compNode" presStyleCnt="0"/>
      <dgm:spPr/>
    </dgm:pt>
    <dgm:pt modelId="{9A73B8E4-B8D8-45B4-BF87-293B232E8E74}" type="pres">
      <dgm:prSet presAssocID="{A5981B51-69CA-4CFF-8823-294187F768BA}" presName="bkgdShape" presStyleLbl="node1" presStyleIdx="1" presStyleCnt="2" custScaleX="96125" custScaleY="33948" custLinFactNeighborY="-40161"/>
      <dgm:spPr/>
      <dgm:t>
        <a:bodyPr/>
        <a:lstStyle/>
        <a:p>
          <a:endParaRPr lang="en-US"/>
        </a:p>
      </dgm:t>
    </dgm:pt>
    <dgm:pt modelId="{E60602B3-9AA7-45D7-AC10-34C922FD393D}" type="pres">
      <dgm:prSet presAssocID="{A5981B51-69CA-4CFF-8823-294187F768BA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9DE07-F84E-49E6-81D7-99871605133C}" type="pres">
      <dgm:prSet presAssocID="{A5981B51-69CA-4CFF-8823-294187F768BA}" presName="invisiNode" presStyleLbl="node1" presStyleIdx="1" presStyleCnt="2"/>
      <dgm:spPr/>
    </dgm:pt>
    <dgm:pt modelId="{91E96AD9-09BD-45B1-A0FD-C602C8CCEB45}" type="pres">
      <dgm:prSet presAssocID="{A5981B51-69CA-4CFF-8823-294187F768BA}" presName="imagNode" presStyleLbl="fgImgPlace1" presStyleIdx="1" presStyleCnt="2" custScaleX="224230" custScaleY="157316" custLinFactY="3116" custLinFactNeighborY="100000"/>
      <dgm:spPr>
        <a:prstGeom prst="round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5F9AEB60-895E-4318-8940-AFA2B04556A5}" type="presOf" srcId="{3439C450-625C-468E-BF59-C1CFBC7B8CAB}" destId="{C580ABA8-C313-4616-A699-FD20574ADF69}" srcOrd="1" destOrd="0" presId="urn:microsoft.com/office/officeart/2005/8/layout/hList7#1"/>
    <dgm:cxn modelId="{6E838990-A05D-4350-8BBC-9DE4AE21FE19}" type="presOf" srcId="{A49E4833-32BE-45CD-81E4-2FB77858CECE}" destId="{BB86122B-EABA-43DC-B4EA-47D963DC1158}" srcOrd="0" destOrd="0" presId="urn:microsoft.com/office/officeart/2005/8/layout/hList7#1"/>
    <dgm:cxn modelId="{A8851D8A-5C8E-418E-B426-4DCA535F183C}" type="presOf" srcId="{16B6A196-DAB2-4E6A-9FC6-D5156D31BCCE}" destId="{BFB80E48-B260-4084-AB63-64A40CDC30EB}" srcOrd="0" destOrd="0" presId="urn:microsoft.com/office/officeart/2005/8/layout/hList7#1"/>
    <dgm:cxn modelId="{93A5AB9C-8B78-4291-80E5-213646A4775E}" srcId="{A49E4833-32BE-45CD-81E4-2FB77858CECE}" destId="{A5981B51-69CA-4CFF-8823-294187F768BA}" srcOrd="1" destOrd="0" parTransId="{42EF33C9-F0D5-4F23-9453-14CE8473A78C}" sibTransId="{2827FB5D-898D-41C4-815A-CEB064ED8892}"/>
    <dgm:cxn modelId="{F9223739-1861-48A4-83BF-E84501A5744E}" srcId="{A49E4833-32BE-45CD-81E4-2FB77858CECE}" destId="{3439C450-625C-468E-BF59-C1CFBC7B8CAB}" srcOrd="0" destOrd="0" parTransId="{8AA5949B-A9AA-4B31-996A-42F132C7E0CD}" sibTransId="{16B6A196-DAB2-4E6A-9FC6-D5156D31BCCE}"/>
    <dgm:cxn modelId="{F779E9EA-0ECC-4A42-9372-AA5C8CF61EA2}" type="presOf" srcId="{3439C450-625C-468E-BF59-C1CFBC7B8CAB}" destId="{C1B8A22C-F81D-4F36-8D42-61A1B4A84EAC}" srcOrd="0" destOrd="0" presId="urn:microsoft.com/office/officeart/2005/8/layout/hList7#1"/>
    <dgm:cxn modelId="{5F3D858A-4CD7-48CD-BE62-4BE1784CBC5B}" type="presOf" srcId="{A5981B51-69CA-4CFF-8823-294187F768BA}" destId="{E60602B3-9AA7-45D7-AC10-34C922FD393D}" srcOrd="1" destOrd="0" presId="urn:microsoft.com/office/officeart/2005/8/layout/hList7#1"/>
    <dgm:cxn modelId="{3EC35380-E53F-4392-8602-8BE6F5D02DE7}" type="presOf" srcId="{A5981B51-69CA-4CFF-8823-294187F768BA}" destId="{9A73B8E4-B8D8-45B4-BF87-293B232E8E74}" srcOrd="0" destOrd="0" presId="urn:microsoft.com/office/officeart/2005/8/layout/hList7#1"/>
    <dgm:cxn modelId="{1CC75E7F-1F7D-4D76-A510-7F48371E6D22}" type="presParOf" srcId="{BB86122B-EABA-43DC-B4EA-47D963DC1158}" destId="{B0BB6271-6AF6-4F6A-8BF1-B8BA38320757}" srcOrd="0" destOrd="0" presId="urn:microsoft.com/office/officeart/2005/8/layout/hList7#1"/>
    <dgm:cxn modelId="{A291F53D-A26F-4F12-B43F-3510575FE9D7}" type="presParOf" srcId="{BB86122B-EABA-43DC-B4EA-47D963DC1158}" destId="{0DD36A3E-1316-4B17-8448-65EC942CE2FC}" srcOrd="1" destOrd="0" presId="urn:microsoft.com/office/officeart/2005/8/layout/hList7#1"/>
    <dgm:cxn modelId="{806C97C0-2755-45DD-AC12-1516CF9D274B}" type="presParOf" srcId="{0DD36A3E-1316-4B17-8448-65EC942CE2FC}" destId="{AE86E4C0-5D1D-4534-AA62-E9E1DACC827E}" srcOrd="0" destOrd="0" presId="urn:microsoft.com/office/officeart/2005/8/layout/hList7#1"/>
    <dgm:cxn modelId="{5A3386EE-588D-4E45-97F2-2F0BFE497580}" type="presParOf" srcId="{AE86E4C0-5D1D-4534-AA62-E9E1DACC827E}" destId="{C1B8A22C-F81D-4F36-8D42-61A1B4A84EAC}" srcOrd="0" destOrd="0" presId="urn:microsoft.com/office/officeart/2005/8/layout/hList7#1"/>
    <dgm:cxn modelId="{CBE093DF-4493-42C0-9C20-53FB2A061402}" type="presParOf" srcId="{AE86E4C0-5D1D-4534-AA62-E9E1DACC827E}" destId="{C580ABA8-C313-4616-A699-FD20574ADF69}" srcOrd="1" destOrd="0" presId="urn:microsoft.com/office/officeart/2005/8/layout/hList7#1"/>
    <dgm:cxn modelId="{4158DDE9-F3F1-4B1D-B93B-99576EE40C44}" type="presParOf" srcId="{AE86E4C0-5D1D-4534-AA62-E9E1DACC827E}" destId="{FF485F88-3D69-40AE-8C11-314E45EADDBE}" srcOrd="2" destOrd="0" presId="urn:microsoft.com/office/officeart/2005/8/layout/hList7#1"/>
    <dgm:cxn modelId="{35201178-1137-434B-B33C-059D89BA7BA6}" type="presParOf" srcId="{AE86E4C0-5D1D-4534-AA62-E9E1DACC827E}" destId="{D97017D0-572C-4A6A-A513-86E0DE1C77FC}" srcOrd="3" destOrd="0" presId="urn:microsoft.com/office/officeart/2005/8/layout/hList7#1"/>
    <dgm:cxn modelId="{1CDF445C-950C-4596-8EF3-877B28B992EC}" type="presParOf" srcId="{0DD36A3E-1316-4B17-8448-65EC942CE2FC}" destId="{BFB80E48-B260-4084-AB63-64A40CDC30EB}" srcOrd="1" destOrd="0" presId="urn:microsoft.com/office/officeart/2005/8/layout/hList7#1"/>
    <dgm:cxn modelId="{9165F8B0-E9FF-4574-8B96-40435A7790F5}" type="presParOf" srcId="{0DD36A3E-1316-4B17-8448-65EC942CE2FC}" destId="{DA765447-381E-4439-B6B6-3F1B7CC5E958}" srcOrd="2" destOrd="0" presId="urn:microsoft.com/office/officeart/2005/8/layout/hList7#1"/>
    <dgm:cxn modelId="{4BF5CA06-6926-4BF5-99CF-F4D6708C7B95}" type="presParOf" srcId="{DA765447-381E-4439-B6B6-3F1B7CC5E958}" destId="{9A73B8E4-B8D8-45B4-BF87-293B232E8E74}" srcOrd="0" destOrd="0" presId="urn:microsoft.com/office/officeart/2005/8/layout/hList7#1"/>
    <dgm:cxn modelId="{17D1186F-D0F8-486C-8661-37C15FA269B4}" type="presParOf" srcId="{DA765447-381E-4439-B6B6-3F1B7CC5E958}" destId="{E60602B3-9AA7-45D7-AC10-34C922FD393D}" srcOrd="1" destOrd="0" presId="urn:microsoft.com/office/officeart/2005/8/layout/hList7#1"/>
    <dgm:cxn modelId="{9699A432-7638-411C-985E-8CA07DD14CFC}" type="presParOf" srcId="{DA765447-381E-4439-B6B6-3F1B7CC5E958}" destId="{8B59DE07-F84E-49E6-81D7-99871605133C}" srcOrd="2" destOrd="0" presId="urn:microsoft.com/office/officeart/2005/8/layout/hList7#1"/>
    <dgm:cxn modelId="{969E6C3D-D4E6-4B0B-A3EB-1DDAF2C0BE4C}" type="presParOf" srcId="{DA765447-381E-4439-B6B6-3F1B7CC5E958}" destId="{91E96AD9-09BD-45B1-A0FD-C602C8CCEB45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8A22C-F81D-4F36-8D42-61A1B4A84EAC}">
      <dsp:nvSpPr>
        <dsp:cNvPr id="0" name=""/>
        <dsp:cNvSpPr/>
      </dsp:nvSpPr>
      <dsp:spPr>
        <a:xfrm>
          <a:off x="139423" y="338724"/>
          <a:ext cx="3876974" cy="1826070"/>
        </a:xfrm>
        <a:prstGeom prst="roundRect">
          <a:avLst>
            <a:gd name="adj" fmla="val 10000"/>
          </a:avLst>
        </a:prstGeom>
        <a:solidFill>
          <a:srgbClr val="0A357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Local Object Repository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Objects used only for Local Action</a:t>
          </a:r>
          <a:endParaRPr lang="en-US" sz="1800" kern="1200" dirty="0"/>
        </a:p>
      </dsp:txBody>
      <dsp:txXfrm>
        <a:off x="139423" y="1069152"/>
        <a:ext cx="3876974" cy="730428"/>
      </dsp:txXfrm>
    </dsp:sp>
    <dsp:sp modelId="{D97017D0-572C-4A6A-A513-86E0DE1C77FC}">
      <dsp:nvSpPr>
        <dsp:cNvPr id="0" name=""/>
        <dsp:cNvSpPr/>
      </dsp:nvSpPr>
      <dsp:spPr>
        <a:xfrm>
          <a:off x="187079" y="2332086"/>
          <a:ext cx="3807076" cy="2793923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3B8E4-B8D8-45B4-BF87-293B232E8E74}">
      <dsp:nvSpPr>
        <dsp:cNvPr id="0" name=""/>
        <dsp:cNvSpPr/>
      </dsp:nvSpPr>
      <dsp:spPr>
        <a:xfrm>
          <a:off x="4144687" y="330141"/>
          <a:ext cx="4110588" cy="1789229"/>
        </a:xfrm>
        <a:prstGeom prst="roundRect">
          <a:avLst>
            <a:gd name="adj" fmla="val 10000"/>
          </a:avLst>
        </a:prstGeom>
        <a:solidFill>
          <a:srgbClr val="0A357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Shared Object Repository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Objects used for associated Actions</a:t>
          </a:r>
          <a:endParaRPr lang="en-US" sz="1800" kern="1200" dirty="0"/>
        </a:p>
      </dsp:txBody>
      <dsp:txXfrm>
        <a:off x="4144687" y="1045833"/>
        <a:ext cx="4110588" cy="715691"/>
      </dsp:txXfrm>
    </dsp:sp>
    <dsp:sp modelId="{91E96AD9-09BD-45B1-A0FD-C602C8CCEB45}">
      <dsp:nvSpPr>
        <dsp:cNvPr id="0" name=""/>
        <dsp:cNvSpPr/>
      </dsp:nvSpPr>
      <dsp:spPr>
        <a:xfrm>
          <a:off x="4232277" y="2329216"/>
          <a:ext cx="3935408" cy="2761016"/>
        </a:xfrm>
        <a:prstGeom prst="round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B6271-6AF6-4F6A-8BF1-B8BA38320757}">
      <dsp:nvSpPr>
        <dsp:cNvPr id="0" name=""/>
        <dsp:cNvSpPr/>
      </dsp:nvSpPr>
      <dsp:spPr>
        <a:xfrm>
          <a:off x="4073630" y="3762146"/>
          <a:ext cx="44228" cy="82858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1/17/2015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1/17/2015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smtClean="0"/>
              <a:t>[Course Title]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HPIT GADSC GALAXY Training Program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[Rev. # or date] – HP Restricted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9998" indent="-349998">
              <a:buFont typeface="+mj-lt"/>
              <a:buAutoNum type="arabicPeriod"/>
            </a:pPr>
            <a:r>
              <a:rPr lang="en-US" dirty="0" smtClean="0"/>
              <a:t>First, it "looks" at the object being learned and stores it as a test object, determining in which </a:t>
            </a:r>
            <a:r>
              <a:rPr lang="en-US" dirty="0" smtClean="0">
                <a:solidFill>
                  <a:srgbClr val="3333CC"/>
                </a:solidFill>
              </a:rPr>
              <a:t>test object </a:t>
            </a:r>
            <a:r>
              <a:rPr lang="en-US" dirty="0" smtClean="0"/>
              <a:t>class</a:t>
            </a:r>
            <a:r>
              <a:rPr lang="en-US" b="1" dirty="0" smtClean="0"/>
              <a:t> </a:t>
            </a:r>
            <a:r>
              <a:rPr lang="en-US" dirty="0" smtClean="0"/>
              <a:t>it fits. </a:t>
            </a:r>
          </a:p>
          <a:p>
            <a:pPr marL="349998" indent="-349998">
              <a:buFont typeface="+mj-lt"/>
              <a:buAutoNum type="arabicPeriod"/>
            </a:pPr>
            <a:r>
              <a:rPr lang="en-US" dirty="0" smtClean="0"/>
              <a:t>Then, </a:t>
            </a:r>
            <a:r>
              <a:rPr lang="en-US" dirty="0" err="1" smtClean="0"/>
              <a:t>QuickTest</a:t>
            </a:r>
            <a:r>
              <a:rPr lang="en-US" dirty="0" smtClean="0"/>
              <a:t> "considers" identification properties for the test object. For each test object class, </a:t>
            </a:r>
            <a:r>
              <a:rPr lang="en-US" dirty="0" err="1" smtClean="0"/>
              <a:t>QuickTest</a:t>
            </a:r>
            <a:r>
              <a:rPr lang="en-US" dirty="0" smtClean="0"/>
              <a:t> has a list of </a:t>
            </a:r>
            <a:r>
              <a:rPr lang="en-US" dirty="0" smtClean="0">
                <a:solidFill>
                  <a:srgbClr val="3333CC"/>
                </a:solidFill>
              </a:rPr>
              <a:t>mandatory properties </a:t>
            </a:r>
            <a:r>
              <a:rPr lang="en-US" dirty="0" smtClean="0"/>
              <a:t>that it always learns;</a:t>
            </a:r>
          </a:p>
          <a:p>
            <a:pPr marL="349998" indent="-349998">
              <a:buFont typeface="+mj-lt"/>
              <a:buAutoNum type="arabicPeriod"/>
            </a:pPr>
            <a:r>
              <a:rPr lang="en-US" dirty="0" smtClean="0"/>
              <a:t>If it is not, </a:t>
            </a:r>
            <a:r>
              <a:rPr lang="en-US" dirty="0" err="1" smtClean="0"/>
              <a:t>QuickTest</a:t>
            </a:r>
            <a:r>
              <a:rPr lang="en-US" dirty="0" smtClean="0"/>
              <a:t> adds </a:t>
            </a:r>
            <a:r>
              <a:rPr lang="en-US" dirty="0" smtClean="0">
                <a:solidFill>
                  <a:srgbClr val="3333CC"/>
                </a:solidFill>
              </a:rPr>
              <a:t>assistive properties</a:t>
            </a:r>
            <a:r>
              <a:rPr lang="en-US" dirty="0" smtClean="0"/>
              <a:t>, one by one, to the description, until it has compiled a unique description;</a:t>
            </a:r>
          </a:p>
          <a:p>
            <a:pPr marL="349998" indent="-349998">
              <a:buFont typeface="+mj-lt"/>
              <a:buAutoNum type="arabicPeriod"/>
            </a:pPr>
            <a:r>
              <a:rPr lang="en-US" dirty="0" smtClean="0"/>
              <a:t>If those available are not sufficient to create a unique </a:t>
            </a:r>
            <a:r>
              <a:rPr lang="en-US" dirty="0" smtClean="0">
                <a:solidFill>
                  <a:srgbClr val="3333CC"/>
                </a:solidFill>
              </a:rPr>
              <a:t>description</a:t>
            </a:r>
            <a:r>
              <a:rPr lang="en-US" dirty="0" smtClean="0"/>
              <a:t>, </a:t>
            </a:r>
            <a:r>
              <a:rPr lang="en-US" dirty="0" err="1" smtClean="0"/>
              <a:t>QuickTest</a:t>
            </a:r>
            <a:r>
              <a:rPr lang="en-US" dirty="0" smtClean="0"/>
              <a:t> adds a special </a:t>
            </a:r>
            <a:r>
              <a:rPr lang="en-US" dirty="0" smtClean="0">
                <a:solidFill>
                  <a:srgbClr val="3333CC"/>
                </a:solidFill>
              </a:rPr>
              <a:t>ordinal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3333CC"/>
                </a:solidFill>
              </a:rPr>
              <a:t>properties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smtClean="0"/>
              <a:t>[Course Title]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HPIT GADSC GALAXY Training Program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[Rev. # or date] – HP Restricted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a run session, </a:t>
            </a:r>
            <a:r>
              <a:rPr lang="en-US" dirty="0" err="1" smtClean="0"/>
              <a:t>QuickTest</a:t>
            </a:r>
            <a:r>
              <a:rPr lang="en-US" dirty="0" smtClean="0"/>
              <a:t> searches for a </a:t>
            </a:r>
            <a:r>
              <a:rPr lang="en-US" dirty="0" smtClean="0">
                <a:solidFill>
                  <a:srgbClr val="3333CC"/>
                </a:solidFill>
              </a:rPr>
              <a:t>run-time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3333CC"/>
                </a:solidFill>
              </a:rPr>
              <a:t>object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that exactly matches the description of the test object it learned previously. It expects to find a perfect match for both the </a:t>
            </a:r>
            <a:r>
              <a:rPr lang="en-US" dirty="0" smtClean="0">
                <a:solidFill>
                  <a:srgbClr val="3333CC"/>
                </a:solidFill>
              </a:rPr>
              <a:t>mandatory</a:t>
            </a:r>
            <a:r>
              <a:rPr lang="en-US" dirty="0" smtClean="0"/>
              <a:t> and any </a:t>
            </a:r>
            <a:r>
              <a:rPr lang="en-US" dirty="0" smtClean="0">
                <a:solidFill>
                  <a:srgbClr val="3333CC"/>
                </a:solidFill>
              </a:rPr>
              <a:t>assistive(ordinal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 smtClean="0"/>
              <a:t>properties it used to create a unique description while learning the object.</a:t>
            </a:r>
          </a:p>
          <a:p>
            <a:r>
              <a:rPr lang="en-US" dirty="0" smtClean="0"/>
              <a:t>Even when the learned description is no longer accurate,  with its </a:t>
            </a:r>
            <a:r>
              <a:rPr lang="en-US" dirty="0" smtClean="0">
                <a:solidFill>
                  <a:srgbClr val="3333CC"/>
                </a:solidFill>
              </a:rPr>
              <a:t>Smart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3333CC"/>
                </a:solidFill>
              </a:rPr>
              <a:t>Identification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mechanism to identify an object.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smtClean="0"/>
              <a:t>[Course Title]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HPIT GADSC GALAXY Training Program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[Rev. # or date] – HP Restricted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If you defined Web object identifiers (such as </a:t>
            </a:r>
            <a:r>
              <a:rPr lang="en-US" dirty="0" err="1" smtClean="0"/>
              <a:t>XPath</a:t>
            </a:r>
            <a:r>
              <a:rPr lang="en-US" dirty="0" smtClean="0"/>
              <a:t>/CSS properties) for these test objects, they are used before the description properties. If one or more objects are found, </a:t>
            </a:r>
            <a:r>
              <a:rPr lang="en-US" dirty="0" err="1" smtClean="0"/>
              <a:t>QuickTest</a:t>
            </a:r>
            <a:r>
              <a:rPr lang="en-US" dirty="0" smtClean="0"/>
              <a:t> continues to identify the object using the description properties.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Additional </a:t>
            </a:r>
            <a:r>
              <a:rPr lang="en-US" dirty="0" err="1" smtClean="0"/>
              <a:t>QuickTest</a:t>
            </a:r>
            <a:r>
              <a:rPr lang="en-US" dirty="0" smtClean="0"/>
              <a:t>-generated properties, such as source index or automatic XPath, may also affect the object identification process.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Object Identification Process Workflow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86F4D80-6356-4F16-9B0D-0A6CC33D5AFB}" type="datetime1">
              <a:rPr lang="zh-CN" altLang="en-US" smtClean="0"/>
              <a:pPr>
                <a:defRPr/>
              </a:pPr>
              <a:t>2015/1/19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5517" y="9134132"/>
            <a:ext cx="1314177" cy="141224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HP_presentation_template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825D6B5-20E7-448E-B014-743CAA1E0557}" type="datetime1">
              <a:rPr lang="zh-CN" altLang="en-US" smtClean="0"/>
              <a:pPr/>
              <a:t>2015/1/17</a:t>
            </a:fld>
            <a:endParaRPr lang="en-US" altLang="zh-CN" smtClean="0"/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535517" y="9134132"/>
            <a:ext cx="1314177" cy="141224"/>
          </a:xfrm>
          <a:noFill/>
        </p:spPr>
        <p:txBody>
          <a:bodyPr/>
          <a:lstStyle/>
          <a:p>
            <a:r>
              <a:rPr lang="zh-CN" altLang="en-US" smtClean="0"/>
              <a:t>HP_presentation_template</a:t>
            </a:r>
            <a:endParaRPr lang="en-US" altLang="zh-CN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549" y="2475812"/>
            <a:ext cx="6547908" cy="261461"/>
          </a:xfrm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smtClean="0"/>
              <a:t>[Course Title]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HPIT GADSC GALAXY Training Program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[Rev. # or date] – HP Restricted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recommend</a:t>
            </a:r>
            <a:r>
              <a:rPr lang="en-US" baseline="0" dirty="0" smtClean="0"/>
              <a:t> Share OR rather Local OR in project. </a:t>
            </a:r>
          </a:p>
          <a:p>
            <a:r>
              <a:rPr lang="en-US" baseline="0" dirty="0" smtClean="0"/>
              <a:t>It improves object reusability. It makes maintenance easy.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smtClean="0"/>
              <a:t>[Course Title]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HPIT GADSC GALAXY Training Program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[Rev. # or date] – HP Restricted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86F4D80-6356-4F16-9B0D-0A6CC33D5AFB}" type="datetime1">
              <a:rPr lang="zh-CN" altLang="en-US" smtClean="0"/>
              <a:pPr>
                <a:defRPr/>
              </a:pPr>
              <a:t>2015/1/17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5517" y="9134132"/>
            <a:ext cx="1314177" cy="141224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HP_presentation_template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0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1" y="374904"/>
            <a:ext cx="1901825" cy="19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 userDrawn="1"/>
        </p:nvSpPr>
        <p:spPr>
          <a:xfrm>
            <a:off x="329187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5" y="242369"/>
            <a:ext cx="8534713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91895"/>
            <a:ext cx="2523744" cy="491300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91895"/>
            <a:ext cx="2523744" cy="491300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91895"/>
            <a:ext cx="2589212" cy="491300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4" y="753287"/>
            <a:ext cx="8534714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8150" y="6550025"/>
            <a:ext cx="387350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5F0B293-6E83-4509-8DCB-364BEB88C46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B68DE3F-0CBE-4612-ABCD-E0B5D6DB41D5}" type="datetime1">
              <a:rPr lang="zh-CN" altLang="en-US" smtClean="0"/>
              <a:pPr/>
              <a:t>2015/1/17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xfrm>
            <a:off x="1997075" y="6550025"/>
            <a:ext cx="5359400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******    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54336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8150" y="6550025"/>
            <a:ext cx="387350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5BB5145-0594-4EB1-917B-2E81010F8F5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AEC9B0-3CFB-4E9A-A9CA-EC3CC010D281}" type="datetime1">
              <a:rPr lang="zh-CN" altLang="en-US" smtClean="0"/>
              <a:pPr/>
              <a:t>2015/1/17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2"/>
          </p:nvPr>
        </p:nvSpPr>
        <p:spPr>
          <a:xfrm>
            <a:off x="1997075" y="6550025"/>
            <a:ext cx="5359400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******    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0931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7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54827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7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pic>
        <p:nvPicPr>
          <p:cNvPr id="8" name="Picture 7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1" y="6265863"/>
            <a:ext cx="357188" cy="357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59060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4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7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4407148"/>
            <a:ext cx="5318294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42371"/>
            <a:ext cx="8534718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69" y="752964"/>
            <a:ext cx="8534719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42371"/>
            <a:ext cx="8534718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93221"/>
            <a:ext cx="8179816" cy="491865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69" y="752964"/>
            <a:ext cx="8534719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42371"/>
            <a:ext cx="8534718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93221"/>
            <a:ext cx="8179816" cy="4918654"/>
          </a:xfrm>
        </p:spPr>
        <p:txBody>
          <a:bodyPr wrap="square">
            <a:noAutofit/>
          </a:bodyPr>
          <a:lstStyle>
            <a:lvl1pPr marL="169863" indent="-169863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7663" indent="-177800">
              <a:buSzPct val="80000"/>
              <a:buFont typeface="HP Simplified"/>
              <a:buChar char="−"/>
              <a:defRPr sz="1400">
                <a:solidFill>
                  <a:srgbClr val="000000"/>
                </a:solidFill>
              </a:defRPr>
            </a:lvl2pPr>
            <a:lvl3pPr marL="515938" indent="-169863">
              <a:buFont typeface="HP Simplified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8975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buFont typeface="HP Simplified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4" y="242370"/>
            <a:ext cx="8534713" cy="610161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94993"/>
            <a:ext cx="4030662" cy="4904121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4" y="1194993"/>
            <a:ext cx="3940175" cy="4908470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4" y="753909"/>
            <a:ext cx="8534713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30" y="1191896"/>
            <a:ext cx="3940170" cy="388651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8" y="242369"/>
            <a:ext cx="8534719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91895"/>
            <a:ext cx="4011612" cy="491300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4" y="753287"/>
            <a:ext cx="8534714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42371"/>
            <a:ext cx="8537574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93219"/>
            <a:ext cx="8178800" cy="4526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4" y="6386346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7" y="6384648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1" y="6265863"/>
            <a:ext cx="357188" cy="357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9" r:id="rId2"/>
    <p:sldLayoutId id="2147483834" r:id="rId3"/>
    <p:sldLayoutId id="2147483833" r:id="rId4"/>
    <p:sldLayoutId id="2147483837" r:id="rId5"/>
    <p:sldLayoutId id="2147483809" r:id="rId6"/>
    <p:sldLayoutId id="2147483839" r:id="rId7"/>
    <p:sldLayoutId id="2147483823" r:id="rId8"/>
    <p:sldLayoutId id="2147483824" r:id="rId9"/>
    <p:sldLayoutId id="2147483825" r:id="rId10"/>
    <p:sldLayoutId id="2147483841" r:id="rId11"/>
    <p:sldLayoutId id="214748384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UFT Training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B2B3B5"/>
              </a:buClr>
              <a:buSzPct val="75000"/>
            </a:pPr>
            <a:r>
              <a:rPr lang="en-US" altLang="zh-CN" dirty="0" smtClean="0">
                <a:latin typeface="Futura Hv" pitchFamily="34" charset="0"/>
              </a:rPr>
              <a:t>Presented by </a:t>
            </a:r>
            <a:r>
              <a:rPr lang="en-US" altLang="zh-CN" i="1" dirty="0" smtClean="0">
                <a:latin typeface="Futura Hv" pitchFamily="34" charset="0"/>
              </a:rPr>
              <a:t>Lu, Chen-Zhi </a:t>
            </a:r>
          </a:p>
          <a:p>
            <a:pPr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B2B3B5"/>
              </a:buClr>
              <a:buSzPct val="75000"/>
            </a:pPr>
            <a:r>
              <a:rPr lang="en-US" altLang="zh-CN" dirty="0" smtClean="0">
                <a:latin typeface="Futura Hv" pitchFamily="34" charset="0"/>
              </a:rPr>
              <a:t>Designed by  Lu, Chen-Zhi</a:t>
            </a:r>
            <a:endParaRPr lang="en-US" altLang="zh-CN" i="1" dirty="0">
              <a:latin typeface="Futura Hv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UFT IDE overview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542" y="1379538"/>
            <a:ext cx="611505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378355" y="1379538"/>
            <a:ext cx="2732087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pPr algn="l" eaLnBrk="1" hangingPunct="1"/>
            <a:r>
              <a:rPr lang="en-US" altLang="en-US" dirty="0"/>
              <a:t>Tools </a:t>
            </a:r>
            <a:r>
              <a:rPr lang="en-US" altLang="en-US" dirty="0">
                <a:sym typeface="Wingdings" pitchFamily="2" charset="2"/>
              </a:rPr>
              <a:t>Options</a:t>
            </a:r>
          </a:p>
          <a:p>
            <a:pPr algn="l" eaLnBrk="1" hangingPunct="1"/>
            <a:endParaRPr lang="en-US" altLang="en-US" dirty="0">
              <a:sym typeface="Wingdings" pitchFamily="2" charset="2"/>
            </a:endParaRPr>
          </a:p>
          <a:p>
            <a:pPr algn="l" eaLnBrk="1" hangingPunct="1">
              <a:buFont typeface="Arial" charset="0"/>
              <a:buChar char="•"/>
            </a:pPr>
            <a:r>
              <a:rPr lang="en-US" altLang="en-US" dirty="0"/>
              <a:t>   General</a:t>
            </a:r>
          </a:p>
          <a:p>
            <a:pPr algn="l" eaLnBrk="1" hangingPunct="1">
              <a:buFont typeface="Arial" charset="0"/>
              <a:buChar char="•"/>
            </a:pPr>
            <a:r>
              <a:rPr lang="en-US" altLang="en-US" dirty="0"/>
              <a:t>   </a:t>
            </a:r>
            <a:r>
              <a:rPr lang="en-US" altLang="en-US" dirty="0" smtClean="0"/>
              <a:t>GUI Testing</a:t>
            </a:r>
            <a:endParaRPr lang="en-US" altLang="en-US" dirty="0"/>
          </a:p>
          <a:p>
            <a:pPr algn="l" eaLnBrk="1" hangingPunct="1">
              <a:buFont typeface="Arial" charset="0"/>
              <a:buChar char="•"/>
            </a:pPr>
            <a:r>
              <a:rPr lang="en-US" altLang="en-US" dirty="0"/>
              <a:t>   </a:t>
            </a:r>
            <a:r>
              <a:rPr lang="en-US" altLang="en-US" dirty="0" smtClean="0"/>
              <a:t>API Testing</a:t>
            </a:r>
            <a:endParaRPr lang="en-US" altLang="en-US" dirty="0"/>
          </a:p>
          <a:p>
            <a:pPr algn="l" eaLnBrk="1" hangingPunct="1">
              <a:buFont typeface="Arial" charset="0"/>
              <a:buChar char="•"/>
            </a:pPr>
            <a:r>
              <a:rPr lang="en-US" altLang="en-US" dirty="0"/>
              <a:t>   </a:t>
            </a:r>
            <a:r>
              <a:rPr lang="en-US" altLang="en-US" dirty="0" smtClean="0"/>
              <a:t>BPT Testing</a:t>
            </a:r>
            <a:endParaRPr lang="en-US" altLang="en-US" dirty="0"/>
          </a:p>
          <a:p>
            <a:pPr algn="l" eaLnBrk="1" hangingPunct="1">
              <a:buFont typeface="Arial" charset="0"/>
              <a:buChar char="•"/>
            </a:pPr>
            <a:r>
              <a:rPr lang="en-US" altLang="en-US" dirty="0"/>
              <a:t>   </a:t>
            </a:r>
            <a:r>
              <a:rPr lang="en-US" altLang="en-US" dirty="0" smtClean="0"/>
              <a:t>….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31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Working with </a:t>
            </a:r>
            <a:r>
              <a:rPr lang="en-US" altLang="zh-CN" dirty="0" smtClean="0">
                <a:ea typeface="宋体" pitchFamily="2" charset="-122"/>
              </a:rPr>
              <a:t>UFT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宋体" pitchFamily="2" charset="-122"/>
              </a:rPr>
              <a:t>Action</a:t>
            </a:r>
          </a:p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宋体" pitchFamily="2" charset="-122"/>
              </a:rPr>
              <a:t>Data Table</a:t>
            </a:r>
          </a:p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宋体" pitchFamily="2" charset="-122"/>
              </a:rPr>
              <a:t>Object Repository</a:t>
            </a:r>
          </a:p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宋体" pitchFamily="2" charset="-122"/>
              </a:rPr>
              <a:t>Checkpoint</a:t>
            </a:r>
          </a:p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宋体" pitchFamily="2" charset="-122"/>
              </a:rPr>
              <a:t>Output Value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38150" y="6550025"/>
            <a:ext cx="628650" cy="307975"/>
          </a:xfrm>
        </p:spPr>
        <p:txBody>
          <a:bodyPr/>
          <a:lstStyle/>
          <a:p>
            <a:fld id="{25F0B293-6E83-4509-8DCB-364BEB88C465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968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533" y="1052837"/>
            <a:ext cx="3407314" cy="5115433"/>
          </a:xfrm>
        </p:spPr>
        <p:txBody>
          <a:bodyPr/>
          <a:lstStyle/>
          <a:p>
            <a:pPr eaLnBrk="1" hangingPunct="1"/>
            <a:r>
              <a:rPr lang="en-US" dirty="0" smtClean="0"/>
              <a:t>Action </a:t>
            </a:r>
            <a:r>
              <a:rPr lang="en-US" altLang="zh-CN" dirty="0" smtClean="0">
                <a:ea typeface="宋体" pitchFamily="2" charset="-122"/>
              </a:rPr>
              <a:t>Type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Action Operation</a:t>
            </a:r>
          </a:p>
          <a:p>
            <a:pPr eaLnBrk="1" hangingPunct="1">
              <a:buNone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38150" y="6550025"/>
            <a:ext cx="517814" cy="307975"/>
          </a:xfrm>
        </p:spPr>
        <p:txBody>
          <a:bodyPr/>
          <a:lstStyle/>
          <a:p>
            <a:fld id="{25F0B293-6E83-4509-8DCB-364BEB88C465}" type="slidenum">
              <a:rPr lang="zh-CN" altLang="en-US" smtClean="0"/>
              <a:pPr/>
              <a:t>12</a:t>
            </a:fld>
            <a:endParaRPr lang="en-US" altLang="zh-C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7" y="2025420"/>
            <a:ext cx="71247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673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Action Type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View by Reusability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Reusable Action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Un-reusable Action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View by Location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Internal Action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External Action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38149" y="6550025"/>
            <a:ext cx="642505" cy="307975"/>
          </a:xfrm>
        </p:spPr>
        <p:txBody>
          <a:bodyPr/>
          <a:lstStyle/>
          <a:p>
            <a:fld id="{25F0B293-6E83-4509-8DCB-364BEB88C465}" type="slidenum">
              <a:rPr lang="zh-CN" altLang="en-US" smtClean="0"/>
              <a:pPr/>
              <a:t>13</a:t>
            </a:fld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750" y="1329885"/>
            <a:ext cx="44386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720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Object Repository Type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336550" y="1273175"/>
          <a:ext cx="8394700" cy="527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38150" y="6550025"/>
            <a:ext cx="573232" cy="307975"/>
          </a:xfrm>
        </p:spPr>
        <p:txBody>
          <a:bodyPr/>
          <a:lstStyle/>
          <a:p>
            <a:fld id="{25F0B293-6E83-4509-8DCB-364BEB88C465}" type="slidenum">
              <a:rPr lang="zh-CN" altLang="en-US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6958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DataTable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Type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Local Sheet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Global Sheet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Property</a:t>
            </a:r>
          </a:p>
          <a:p>
            <a:pPr lvl="1" eaLnBrk="1" hangingPunct="1"/>
            <a:r>
              <a:rPr lang="en-US" altLang="zh-CN" dirty="0" err="1" smtClean="0">
                <a:ea typeface="宋体" pitchFamily="2" charset="-122"/>
              </a:rPr>
              <a:t>RawValue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Value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Method</a:t>
            </a:r>
          </a:p>
          <a:p>
            <a:pPr lvl="1" eaLnBrk="1" hangingPunct="1"/>
            <a:r>
              <a:rPr lang="en-US" altLang="zh-CN" dirty="0" err="1" smtClean="0">
                <a:ea typeface="宋体" pitchFamily="2" charset="-122"/>
              </a:rPr>
              <a:t>SetCurrentRow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err="1" smtClean="0">
                <a:ea typeface="宋体" pitchFamily="2" charset="-122"/>
              </a:rPr>
              <a:t>GetCurrentRow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en-US" dirty="0" err="1" smtClean="0"/>
              <a:t>GetRowCount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3932" y="1684400"/>
            <a:ext cx="5328114" cy="411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38149" y="6550025"/>
            <a:ext cx="767195" cy="307975"/>
          </a:xfrm>
        </p:spPr>
        <p:txBody>
          <a:bodyPr/>
          <a:lstStyle/>
          <a:p>
            <a:fld id="{25F0B293-6E83-4509-8DCB-364BEB88C465}" type="slidenum">
              <a:rPr lang="zh-CN" altLang="en-US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2996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Checkpoint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the expected data comes from?</a:t>
            </a:r>
          </a:p>
          <a:p>
            <a:pPr lvl="1"/>
            <a:r>
              <a:rPr lang="en-US" dirty="0" smtClean="0"/>
              <a:t>Value of object’s property</a:t>
            </a:r>
          </a:p>
          <a:p>
            <a:pPr lvl="1"/>
            <a:r>
              <a:rPr lang="en-US" dirty="0" smtClean="0"/>
              <a:t>Run-Time </a:t>
            </a:r>
            <a:r>
              <a:rPr lang="en-US" dirty="0" err="1" smtClean="0"/>
              <a:t>DataTable</a:t>
            </a:r>
            <a:endParaRPr lang="en-US" dirty="0" smtClean="0"/>
          </a:p>
          <a:p>
            <a:pPr lvl="1"/>
            <a:r>
              <a:rPr lang="en-US" dirty="0" smtClean="0"/>
              <a:t>Environment parameter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dirty="0" smtClean="0"/>
              <a:t>Checkpoint statement return a logical value (true or false).</a:t>
            </a:r>
          </a:p>
          <a:p>
            <a:pPr lvl="1"/>
            <a:r>
              <a:rPr lang="en-US" dirty="0" smtClean="0"/>
              <a:t>Standard checkpoint/output steps can be added after recording, while text checkpoint/output steps can only be added during recording.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38149" y="6550025"/>
            <a:ext cx="559377" cy="307975"/>
          </a:xfrm>
        </p:spPr>
        <p:txBody>
          <a:bodyPr/>
          <a:lstStyle/>
          <a:p>
            <a:fld id="{25F0B293-6E83-4509-8DCB-364BEB88C465}" type="slidenum">
              <a:rPr lang="zh-CN" altLang="en-US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5285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Value Type</a:t>
            </a:r>
          </a:p>
          <a:p>
            <a:pPr lvl="1"/>
            <a:r>
              <a:rPr lang="en-US" dirty="0" smtClean="0"/>
              <a:t>Standard output values</a:t>
            </a:r>
          </a:p>
          <a:p>
            <a:pPr lvl="1"/>
            <a:r>
              <a:rPr lang="en-US" dirty="0" smtClean="0"/>
              <a:t>Text and text area output values</a:t>
            </a:r>
          </a:p>
          <a:p>
            <a:pPr lvl="1"/>
            <a:r>
              <a:rPr lang="en-US" dirty="0" smtClean="0"/>
              <a:t>Table output values</a:t>
            </a:r>
          </a:p>
          <a:p>
            <a:pPr lvl="1"/>
            <a:r>
              <a:rPr lang="en-US" dirty="0" smtClean="0"/>
              <a:t>Database output values</a:t>
            </a:r>
          </a:p>
          <a:p>
            <a:pPr lvl="1"/>
            <a:r>
              <a:rPr lang="en-US" dirty="0" smtClean="0"/>
              <a:t>XML output values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38150" y="6550025"/>
            <a:ext cx="739486" cy="307975"/>
          </a:xfrm>
        </p:spPr>
        <p:txBody>
          <a:bodyPr/>
          <a:lstStyle/>
          <a:p>
            <a:fld id="{25F0B293-6E83-4509-8DCB-364BEB88C465}" type="slidenum">
              <a:rPr lang="zh-CN" altLang="en-US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9532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UFT Working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273175"/>
            <a:ext cx="8394700" cy="1774825"/>
          </a:xfrm>
        </p:spPr>
        <p:txBody>
          <a:bodyPr/>
          <a:lstStyle/>
          <a:p>
            <a:r>
              <a:rPr lang="en-US" dirty="0" smtClean="0"/>
              <a:t>Understanding How </a:t>
            </a:r>
            <a:r>
              <a:rPr lang="en-US" dirty="0" smtClean="0"/>
              <a:t>UFT Learns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Understanding How </a:t>
            </a:r>
            <a:r>
              <a:rPr lang="en-US" dirty="0" smtClean="0"/>
              <a:t>UFT Identifies </a:t>
            </a:r>
            <a:r>
              <a:rPr lang="en-US" dirty="0" smtClean="0"/>
              <a:t>Objects During the Run Session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0496" y="2420039"/>
            <a:ext cx="3995319" cy="275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0B293-6E83-4509-8DCB-364BEB88C465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2971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How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UFT Learns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Objects</a:t>
            </a:r>
            <a:endParaRPr lang="en-US" dirty="0"/>
          </a:p>
        </p:txBody>
      </p:sp>
      <p:pic>
        <p:nvPicPr>
          <p:cNvPr id="264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8773" y="1825181"/>
            <a:ext cx="4694276" cy="367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4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741" y="2063940"/>
            <a:ext cx="31242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Down Arrow 12"/>
          <p:cNvSpPr/>
          <p:nvPr/>
        </p:nvSpPr>
        <p:spPr bwMode="auto">
          <a:xfrm rot="18265516">
            <a:off x="3645701" y="2778346"/>
            <a:ext cx="606044" cy="818165"/>
          </a:xfrm>
          <a:prstGeom prst="downArrow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38149" y="6550025"/>
            <a:ext cx="697923" cy="307975"/>
          </a:xfrm>
        </p:spPr>
        <p:txBody>
          <a:bodyPr/>
          <a:lstStyle/>
          <a:p>
            <a:fld id="{25F0B293-6E83-4509-8DCB-364BEB88C465}" type="slidenum">
              <a:rPr lang="zh-CN" altLang="en-US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934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Self-introduction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Presenter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	Lu</a:t>
            </a:r>
            <a:r>
              <a:rPr lang="en-US" altLang="en-US" dirty="0" smtClean="0"/>
              <a:t>, Chen-Zhi (</a:t>
            </a:r>
            <a:r>
              <a:rPr lang="zh-CN" altLang="en-US" dirty="0" smtClean="0"/>
              <a:t>卢晨之</a:t>
            </a:r>
            <a:r>
              <a:rPr lang="en-US" altLang="en-US" dirty="0" smtClean="0"/>
              <a:t>) Change</a:t>
            </a:r>
            <a:endParaRPr lang="en-US" altLang="zh-CN" dirty="0" smtClean="0"/>
          </a:p>
          <a:p>
            <a:r>
              <a:rPr lang="en-US" altLang="en-US" dirty="0" smtClean="0"/>
              <a:t>Qualification</a:t>
            </a:r>
          </a:p>
          <a:p>
            <a:pPr lvl="1"/>
            <a:r>
              <a:rPr lang="en-US" altLang="en-US" dirty="0" smtClean="0"/>
              <a:t>	About </a:t>
            </a:r>
            <a:r>
              <a:rPr lang="en-US" altLang="en-US" dirty="0"/>
              <a:t>9-year experience with Automation testing</a:t>
            </a:r>
            <a:r>
              <a:rPr lang="en-US" altLang="zh-CN" dirty="0"/>
              <a:t>.</a:t>
            </a:r>
          </a:p>
          <a:p>
            <a:pPr lvl="1"/>
            <a:r>
              <a:rPr lang="en-US" altLang="en-US" dirty="0" smtClean="0"/>
              <a:t>	Automation </a:t>
            </a:r>
            <a:r>
              <a:rPr lang="en-US" altLang="en-US" dirty="0"/>
              <a:t>consulter</a:t>
            </a:r>
          </a:p>
          <a:p>
            <a:pPr lvl="1"/>
            <a:r>
              <a:rPr lang="en-US" altLang="en-US" dirty="0" smtClean="0"/>
              <a:t>	Automation </a:t>
            </a:r>
            <a:r>
              <a:rPr lang="en-US" altLang="en-US" dirty="0"/>
              <a:t>Framework</a:t>
            </a:r>
          </a:p>
          <a:p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0B293-6E83-4509-8DCB-364BEB88C465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006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How </a:t>
            </a:r>
            <a:r>
              <a:rPr lang="en-US" dirty="0" smtClean="0"/>
              <a:t>UFT Identifies </a:t>
            </a:r>
            <a:r>
              <a:rPr lang="en-US" dirty="0" smtClean="0"/>
              <a:t>Objects During the Run Session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8773" y="1825181"/>
            <a:ext cx="4694276" cy="367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741" y="2063940"/>
            <a:ext cx="31242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own Arrow 9"/>
          <p:cNvSpPr/>
          <p:nvPr/>
        </p:nvSpPr>
        <p:spPr bwMode="auto">
          <a:xfrm rot="7611098">
            <a:off x="3530293" y="2703560"/>
            <a:ext cx="606044" cy="818165"/>
          </a:xfrm>
          <a:prstGeom prst="downArrow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>
          <a:xfrm>
            <a:off x="438149" y="6550025"/>
            <a:ext cx="642505" cy="307975"/>
          </a:xfrm>
        </p:spPr>
        <p:txBody>
          <a:bodyPr/>
          <a:lstStyle/>
          <a:p>
            <a:fld id="{25F0B293-6E83-4509-8DCB-364BEB88C465}" type="slidenum">
              <a:rPr lang="zh-CN" altLang="en-US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8380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UFT works with the conditions in Repository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UFT Working Principle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Description properties</a:t>
            </a:r>
          </a:p>
          <a:p>
            <a:pPr marL="512763" lvl="2" indent="-342900">
              <a:buFont typeface="Arial" panose="020B0604020202020204" pitchFamily="34" charset="0"/>
              <a:buChar char="•"/>
            </a:pPr>
            <a:r>
              <a:rPr lang="en-US" dirty="0"/>
              <a:t>	Mandatory properties</a:t>
            </a:r>
          </a:p>
          <a:p>
            <a:pPr marL="512763" lvl="2" indent="-342900">
              <a:buFont typeface="Arial" panose="020B0604020202020204" pitchFamily="34" charset="0"/>
              <a:buChar char="•"/>
            </a:pPr>
            <a:r>
              <a:rPr lang="en-US" dirty="0"/>
              <a:t>	Assistive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Visual Relation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Smart </a:t>
            </a:r>
            <a:r>
              <a:rPr lang="en-US" dirty="0" smtClean="0"/>
              <a:t>identification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Ordinal identifier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50025"/>
            <a:ext cx="387350" cy="219075"/>
          </a:xfrm>
          <a:prstGeom prst="rect">
            <a:avLst/>
          </a:prstGeom>
        </p:spPr>
        <p:txBody>
          <a:bodyPr/>
          <a:lstStyle/>
          <a:p>
            <a:fld id="{25F0B293-6E83-4509-8DCB-364BEB88C465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34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 smtClean="0"/>
              <a:t>Identification flow</a:t>
            </a:r>
            <a:endParaRPr lang="en-US" dirty="0"/>
          </a:p>
        </p:txBody>
      </p:sp>
      <p:sp>
        <p:nvSpPr>
          <p:cNvPr id="252930" name="AutoShape 2" descr="mk:@MSITStore:C:\F%20MySelf\QTP%20Document\help11\QTP4BPT.chm::/images/Obj_ID_process_flowchart.gif"/>
          <p:cNvSpPr>
            <a:spLocks noChangeAspect="1" noChangeArrowheads="1"/>
          </p:cNvSpPr>
          <p:nvPr/>
        </p:nvSpPr>
        <p:spPr bwMode="auto">
          <a:xfrm>
            <a:off x="155575" y="-2746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32" name="AutoShape 4" descr="mk:@MSITStore:C:\F%20MySelf\QTP%20Document\help11\QTP4BPT.chm::/images/Obj_ID_process_flowchart.gif"/>
          <p:cNvSpPr>
            <a:spLocks noChangeAspect="1" noChangeArrowheads="1"/>
          </p:cNvSpPr>
          <p:nvPr/>
        </p:nvSpPr>
        <p:spPr bwMode="auto">
          <a:xfrm>
            <a:off x="155575" y="-2746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2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50" y="1193215"/>
            <a:ext cx="3256425" cy="504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38150" y="6550025"/>
            <a:ext cx="517814" cy="307975"/>
          </a:xfrm>
        </p:spPr>
        <p:txBody>
          <a:bodyPr/>
          <a:lstStyle/>
          <a:p>
            <a:fld id="{25F0B293-6E83-4509-8DCB-364BEB88C465}" type="slidenum">
              <a:rPr lang="zh-CN" altLang="en-US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016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/>
              <a:t>Point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create a automation check point for this filter case?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0B293-6E83-4509-8DCB-364BEB88C465}" type="slidenum">
              <a:rPr lang="zh-CN" altLang="en-US" smtClean="0"/>
              <a:pPr/>
              <a:t>23</a:t>
            </a:fld>
            <a:endParaRPr lang="en-US" altLang="zh-CN"/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7130" y="1869005"/>
            <a:ext cx="68484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0B293-6E83-4509-8DCB-364BEB88C465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00292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82600" y="4292600"/>
            <a:ext cx="5067300" cy="48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600">
              <a:solidFill>
                <a:srgbClr val="001D58"/>
              </a:solidFill>
              <a:latin typeface="Futura Bk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267" y="3184533"/>
            <a:ext cx="4708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1D58"/>
                </a:solidFill>
              </a:rPr>
              <a:t>Q/A</a:t>
            </a:r>
            <a:endParaRPr lang="en-US" sz="3200" dirty="0">
              <a:solidFill>
                <a:srgbClr val="001D58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38149" y="6550025"/>
            <a:ext cx="614795" cy="307975"/>
          </a:xfrm>
        </p:spPr>
        <p:txBody>
          <a:bodyPr/>
          <a:lstStyle/>
          <a:p>
            <a:fld id="{65BB5145-0594-4EB1-917B-2E81010F8F5E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184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en-US" altLang="zh-CN" sz="7200" dirty="0"/>
              <a:t>Day </a:t>
            </a:r>
            <a:r>
              <a:rPr lang="en-US" altLang="zh-CN" sz="7200" dirty="0" smtClean="0"/>
              <a:t>1 Fundamental-level :</a:t>
            </a:r>
          </a:p>
          <a:p>
            <a:pPr lvl="1">
              <a:lnSpc>
                <a:spcPct val="120000"/>
              </a:lnSpc>
            </a:pPr>
            <a:r>
              <a:rPr lang="en-US" altLang="zh-CN" sz="7200" b="0" dirty="0">
                <a:solidFill>
                  <a:schemeClr val="tx1"/>
                </a:solidFill>
              </a:rPr>
              <a:t>	</a:t>
            </a:r>
            <a:r>
              <a:rPr lang="en-US" altLang="zh-CN" sz="6400" dirty="0"/>
              <a:t>UFT features</a:t>
            </a:r>
          </a:p>
          <a:p>
            <a:pPr lvl="1">
              <a:lnSpc>
                <a:spcPct val="120000"/>
              </a:lnSpc>
            </a:pPr>
            <a:r>
              <a:rPr lang="en-US" altLang="zh-CN" sz="6400" dirty="0"/>
              <a:t>	</a:t>
            </a:r>
            <a:r>
              <a:rPr lang="en-US" altLang="zh-CN" sz="6400" dirty="0"/>
              <a:t>Repository</a:t>
            </a:r>
          </a:p>
          <a:p>
            <a:pPr lvl="1">
              <a:lnSpc>
                <a:spcPct val="120000"/>
              </a:lnSpc>
            </a:pPr>
            <a:r>
              <a:rPr lang="en-US" altLang="zh-CN" sz="6400" dirty="0"/>
              <a:t>	</a:t>
            </a:r>
            <a:r>
              <a:rPr lang="en-US" altLang="zh-CN" sz="6400" dirty="0"/>
              <a:t>introduction of ALM</a:t>
            </a:r>
          </a:p>
          <a:p>
            <a:pPr lvl="0"/>
            <a:r>
              <a:rPr lang="en-US" altLang="zh-CN" sz="7200" dirty="0"/>
              <a:t>Day 2 </a:t>
            </a:r>
            <a:r>
              <a:rPr lang="en-US" altLang="zh-CN" sz="7200" dirty="0" smtClean="0"/>
              <a:t>Intermediate-level :</a:t>
            </a:r>
          </a:p>
          <a:p>
            <a:pPr lvl="1">
              <a:lnSpc>
                <a:spcPct val="120000"/>
              </a:lnSpc>
            </a:pPr>
            <a:r>
              <a:rPr lang="en-US" altLang="zh-CN" sz="6400" dirty="0"/>
              <a:t>	</a:t>
            </a:r>
            <a:r>
              <a:rPr lang="en-US" altLang="zh-CN" sz="6400" dirty="0"/>
              <a:t>Automation framework</a:t>
            </a:r>
          </a:p>
          <a:p>
            <a:pPr lvl="1">
              <a:lnSpc>
                <a:spcPct val="120000"/>
              </a:lnSpc>
            </a:pPr>
            <a:r>
              <a:rPr lang="en-US" altLang="zh-CN" sz="6400" dirty="0"/>
              <a:t>		Parameters, Data, Action </a:t>
            </a:r>
            <a:r>
              <a:rPr lang="en-US" altLang="zh-CN" sz="6400" dirty="0"/>
              <a:t>or </a:t>
            </a:r>
            <a:r>
              <a:rPr lang="en-US" altLang="zh-CN" sz="6400" dirty="0"/>
              <a:t>function, Component</a:t>
            </a:r>
          </a:p>
          <a:p>
            <a:pPr lvl="1">
              <a:lnSpc>
                <a:spcPct val="120000"/>
              </a:lnSpc>
            </a:pPr>
            <a:r>
              <a:rPr lang="en-US" altLang="zh-CN" sz="6400" dirty="0"/>
              <a:t>	Web test—DOM</a:t>
            </a:r>
          </a:p>
          <a:p>
            <a:pPr lvl="1">
              <a:lnSpc>
                <a:spcPct val="120000"/>
              </a:lnSpc>
            </a:pPr>
            <a:r>
              <a:rPr lang="en-US" altLang="zh-CN" sz="6400" dirty="0"/>
              <a:t>	Advance features of UFT</a:t>
            </a:r>
          </a:p>
          <a:p>
            <a:pPr lvl="1">
              <a:lnSpc>
                <a:spcPct val="120000"/>
              </a:lnSpc>
            </a:pPr>
            <a:r>
              <a:rPr lang="en-US" altLang="zh-CN" sz="6400" dirty="0"/>
              <a:t>	</a:t>
            </a:r>
            <a:r>
              <a:rPr lang="en-US" altLang="zh-CN" sz="6400" dirty="0"/>
              <a:t>AOM</a:t>
            </a:r>
          </a:p>
          <a:p>
            <a:pPr lvl="1">
              <a:lnSpc>
                <a:spcPct val="120000"/>
              </a:lnSpc>
            </a:pPr>
            <a:r>
              <a:rPr lang="en-US" altLang="zh-CN" sz="6400" dirty="0"/>
              <a:t>	</a:t>
            </a:r>
            <a:r>
              <a:rPr lang="en-US" altLang="zh-CN" sz="6400" dirty="0"/>
              <a:t>OTA</a:t>
            </a:r>
          </a:p>
          <a:p>
            <a:pPr lvl="0"/>
            <a:r>
              <a:rPr lang="en-US" altLang="zh-CN" sz="7200" dirty="0" smtClean="0"/>
              <a:t>Day 3 Advance-level:</a:t>
            </a:r>
          </a:p>
          <a:p>
            <a:pPr lvl="1">
              <a:lnSpc>
                <a:spcPct val="120000"/>
              </a:lnSpc>
            </a:pPr>
            <a:r>
              <a:rPr lang="en-US" altLang="zh-CN" sz="6400" dirty="0"/>
              <a:t>	</a:t>
            </a:r>
            <a:r>
              <a:rPr lang="en-US" altLang="zh-CN" sz="6400" dirty="0"/>
              <a:t>Web Extensibility</a:t>
            </a:r>
          </a:p>
          <a:p>
            <a:pPr lvl="1">
              <a:lnSpc>
                <a:spcPct val="120000"/>
              </a:lnSpc>
            </a:pPr>
            <a:r>
              <a:rPr lang="en-US" altLang="zh-CN" sz="6400" dirty="0"/>
              <a:t>	</a:t>
            </a:r>
            <a:r>
              <a:rPr lang="en-US" altLang="zh-CN" sz="6400" dirty="0"/>
              <a:t>Do Net Extensibility</a:t>
            </a:r>
          </a:p>
          <a:p>
            <a:pPr lvl="0"/>
            <a:r>
              <a:rPr lang="en-US" altLang="zh-CN" dirty="0"/>
              <a:t>	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en-US" dirty="0"/>
              <a:t>	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0B293-6E83-4509-8DCB-364BEB88C465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5646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learn UFT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a hard goal for yourself. (</a:t>
            </a:r>
            <a:r>
              <a:rPr lang="zh-CN" altLang="en-US" dirty="0" smtClean="0"/>
              <a:t>给自己设定一个高目标）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Practice </a:t>
            </a:r>
            <a:r>
              <a:rPr lang="zh-CN" altLang="en-US" dirty="0" smtClean="0"/>
              <a:t>（再简单，也要自己动手）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Blog (</a:t>
            </a:r>
            <a:r>
              <a:rPr lang="zh-CN" altLang="en-US" dirty="0" smtClean="0"/>
              <a:t>写博客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Help to resolve the problem </a:t>
            </a:r>
            <a:r>
              <a:rPr lang="zh-CN" altLang="en-US" dirty="0" smtClean="0"/>
              <a:t>（帮同事解决问题）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Research and keep researching. </a:t>
            </a:r>
            <a:r>
              <a:rPr lang="zh-CN" altLang="en-US" dirty="0" smtClean="0"/>
              <a:t>（研究）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Take n</a:t>
            </a:r>
            <a:r>
              <a:rPr lang="en-US" altLang="zh-CN" dirty="0"/>
              <a:t>otes </a:t>
            </a:r>
            <a:r>
              <a:rPr lang="zh-CN" altLang="en-US" dirty="0"/>
              <a:t>（做笔记，记录每个学习点）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0B293-6E83-4509-8DCB-364BEB88C465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1903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UFT works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Automation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1" indent="-342900" defTabSz="457200">
              <a:buFont typeface="+mj-lt"/>
              <a:buAutoNum type="arabicPeriod"/>
            </a:pPr>
            <a:r>
              <a:rPr lang="en-US" altLang="zh-CN" sz="1800" b="1" dirty="0" smtClean="0">
                <a:solidFill>
                  <a:schemeClr val="accent1"/>
                </a:solidFill>
              </a:rPr>
              <a:t>What is Automation</a:t>
            </a:r>
            <a:endParaRPr lang="en-US" sz="1800" b="1" dirty="0" smtClean="0">
              <a:solidFill>
                <a:schemeClr val="accent1"/>
              </a:solidFill>
            </a:endParaRPr>
          </a:p>
          <a:p>
            <a:pPr marL="342900" lvl="1" indent="-342900" defTabSz="457200">
              <a:buFont typeface="+mj-lt"/>
              <a:buAutoNum type="arabicPeriod"/>
            </a:pPr>
            <a:r>
              <a:rPr lang="en-US" sz="1800" b="1" dirty="0" smtClean="0">
                <a:solidFill>
                  <a:schemeClr val="accent1"/>
                </a:solidFill>
              </a:rPr>
              <a:t>API (</a:t>
            </a:r>
            <a:r>
              <a:rPr lang="en-US" sz="1800" b="1" dirty="0">
                <a:solidFill>
                  <a:schemeClr val="accent1"/>
                </a:solidFill>
              </a:rPr>
              <a:t>Application Programming Interface)</a:t>
            </a:r>
          </a:p>
          <a:p>
            <a:pPr marL="342900" lvl="1" indent="-342900" defTabSz="457200">
              <a:buFont typeface="+mj-lt"/>
              <a:buAutoNum type="arabicPeriod"/>
            </a:pPr>
            <a:r>
              <a:rPr lang="en-US" sz="1800" b="1" dirty="0" smtClean="0">
                <a:solidFill>
                  <a:schemeClr val="accent1"/>
                </a:solidFill>
              </a:rPr>
              <a:t>How UFT works</a:t>
            </a:r>
          </a:p>
          <a:p>
            <a:pPr marL="512763" lvl="2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</a:rPr>
              <a:t>Web</a:t>
            </a:r>
            <a:endParaRPr lang="en-US" sz="1600" b="1" dirty="0">
              <a:solidFill>
                <a:schemeClr val="tx2"/>
              </a:solidFill>
            </a:endParaRPr>
          </a:p>
          <a:p>
            <a:pPr marL="512763" lvl="2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.NET</a:t>
            </a:r>
          </a:p>
          <a:p>
            <a:pPr marL="512763" lvl="2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Java</a:t>
            </a:r>
          </a:p>
          <a:p>
            <a:pPr marL="512763" lvl="2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</a:rPr>
              <a:t>SAP</a:t>
            </a:r>
          </a:p>
          <a:p>
            <a:pPr marL="512763" lvl="2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</a:rPr>
              <a:t>WPF</a:t>
            </a:r>
          </a:p>
          <a:p>
            <a:pPr marL="342900" lvl="1" indent="-342900" defTabSz="4572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</a:rPr>
              <a:t>UFT Objects.</a:t>
            </a:r>
          </a:p>
          <a:p>
            <a:pPr marL="512763" lvl="2" indent="-342900"/>
            <a:r>
              <a:rPr lang="en-US" sz="1600" b="1" dirty="0" err="1" smtClean="0">
                <a:solidFill>
                  <a:schemeClr val="tx1"/>
                </a:solidFill>
              </a:rPr>
              <a:t>WebElement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512763" lvl="2" indent="-342900"/>
            <a:r>
              <a:rPr lang="en-US" sz="1600" b="1" dirty="0" err="1" smtClean="0">
                <a:solidFill>
                  <a:schemeClr val="tx1"/>
                </a:solidFill>
              </a:rPr>
              <a:t>WinObject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512763" lvl="2" indent="-342900"/>
            <a:r>
              <a:rPr lang="en-US" sz="1600" b="1" dirty="0" err="1" smtClean="0">
                <a:solidFill>
                  <a:schemeClr val="tx1"/>
                </a:solidFill>
              </a:rPr>
              <a:t>SwfObject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342900" lvl="1" indent="-342900" defTabSz="457200">
              <a:buFont typeface="+mj-lt"/>
              <a:buAutoNum type="arabicPeriod"/>
            </a:pPr>
            <a:r>
              <a:rPr lang="en-US" altLang="zh-CN" sz="1800" b="1" dirty="0">
                <a:solidFill>
                  <a:schemeClr val="accent1"/>
                </a:solidFill>
              </a:rPr>
              <a:t>UFT Methods</a:t>
            </a:r>
          </a:p>
          <a:p>
            <a:pPr marL="342900" lvl="1" indent="-342900" defTabSz="4572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</a:rPr>
              <a:t>UFT Help document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50025"/>
            <a:ext cx="387350" cy="219075"/>
          </a:xfrm>
          <a:prstGeom prst="rect">
            <a:avLst/>
          </a:prstGeom>
        </p:spPr>
        <p:txBody>
          <a:bodyPr/>
          <a:lstStyle/>
          <a:p>
            <a:fld id="{25F0B293-6E83-4509-8DCB-364BEB88C465}" type="slidenum">
              <a:rPr lang="zh-CN" altLang="en-US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0569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UFT Add in window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UFT IDE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50025"/>
            <a:ext cx="387350" cy="219075"/>
          </a:xfrm>
          <a:prstGeom prst="rect">
            <a:avLst/>
          </a:prstGeom>
        </p:spPr>
        <p:txBody>
          <a:bodyPr/>
          <a:lstStyle/>
          <a:p>
            <a:fld id="{25F0B293-6E83-4509-8DCB-364BEB88C465}" type="slidenum">
              <a:rPr lang="zh-CN" altLang="en-US" smtClean="0"/>
              <a:pPr/>
              <a:t>6</a:t>
            </a:fld>
            <a:endParaRPr lang="en-US" altLang="zh-CN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866" y="1538287"/>
            <a:ext cx="437388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047" y="1421342"/>
            <a:ext cx="521017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800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UFT main window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UFT IDE overview</a:t>
            </a:r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451802"/>
            <a:ext cx="8180387" cy="440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UFT IDE overview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609600" y="752475"/>
            <a:ext cx="8534400" cy="369888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193800"/>
            <a:ext cx="8178800" cy="4525963"/>
          </a:xfrm>
        </p:spPr>
        <p:txBody>
          <a:bodyPr anchor="ctr"/>
          <a:lstStyle/>
          <a:p>
            <a:pPr lvl="1"/>
            <a:r>
              <a:rPr lang="en-US" sz="2200" dirty="0" smtClean="0">
                <a:solidFill>
                  <a:schemeClr val="tx1"/>
                </a:solidFill>
              </a:rPr>
              <a:t>				</a:t>
            </a:r>
            <a:r>
              <a:rPr lang="en-US" sz="3600" b="1" dirty="0" smtClean="0">
                <a:solidFill>
                  <a:schemeClr val="tx1"/>
                </a:solidFill>
              </a:rPr>
              <a:t>Demo: Record and replay</a:t>
            </a:r>
            <a:endParaRPr 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827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UFT IDE overview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10" y="1227138"/>
            <a:ext cx="5802956" cy="426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436851" y="1351829"/>
            <a:ext cx="2732087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pPr algn="l" eaLnBrk="1" hangingPunct="1"/>
            <a:r>
              <a:rPr lang="en-US" altLang="en-US" dirty="0"/>
              <a:t>File </a:t>
            </a:r>
            <a:r>
              <a:rPr lang="en-US" altLang="en-US" dirty="0">
                <a:sym typeface="Wingdings" pitchFamily="2" charset="2"/>
              </a:rPr>
              <a:t>Settings</a:t>
            </a:r>
          </a:p>
          <a:p>
            <a:pPr algn="l" eaLnBrk="1" hangingPunct="1"/>
            <a:endParaRPr lang="en-US" altLang="en-US" dirty="0">
              <a:sym typeface="Wingdings" pitchFamily="2" charset="2"/>
            </a:endParaRPr>
          </a:p>
          <a:p>
            <a:pPr algn="l" eaLnBrk="1" hangingPunct="1">
              <a:buFont typeface="Arial" charset="0"/>
              <a:buChar char="•"/>
            </a:pPr>
            <a:r>
              <a:rPr lang="en-US" altLang="en-US" dirty="0">
                <a:sym typeface="Wingdings" pitchFamily="2" charset="2"/>
              </a:rPr>
              <a:t>    Properties</a:t>
            </a:r>
          </a:p>
          <a:p>
            <a:pPr algn="l" eaLnBrk="1" hangingPunct="1">
              <a:buFont typeface="Arial" charset="0"/>
              <a:buChar char="•"/>
            </a:pPr>
            <a:r>
              <a:rPr lang="en-US" altLang="en-US" dirty="0">
                <a:sym typeface="Wingdings" pitchFamily="2" charset="2"/>
              </a:rPr>
              <a:t>    Run</a:t>
            </a:r>
          </a:p>
          <a:p>
            <a:pPr algn="l" eaLnBrk="1" hangingPunct="1">
              <a:buFont typeface="Arial" charset="0"/>
              <a:buChar char="•"/>
            </a:pPr>
            <a:r>
              <a:rPr lang="en-US" altLang="en-US" dirty="0">
                <a:sym typeface="Wingdings" pitchFamily="2" charset="2"/>
              </a:rPr>
              <a:t>    Resources</a:t>
            </a:r>
          </a:p>
          <a:p>
            <a:pPr algn="l" eaLnBrk="1" hangingPunct="1">
              <a:buFont typeface="Arial" charset="0"/>
              <a:buChar char="•"/>
            </a:pPr>
            <a:r>
              <a:rPr lang="en-US" altLang="en-US" dirty="0">
                <a:sym typeface="Wingdings" pitchFamily="2" charset="2"/>
              </a:rPr>
              <a:t>    Parameters</a:t>
            </a:r>
          </a:p>
          <a:p>
            <a:pPr algn="l" eaLnBrk="1" hangingPunct="1">
              <a:buFont typeface="Arial" charset="0"/>
              <a:buChar char="•"/>
            </a:pPr>
            <a:r>
              <a:rPr lang="en-US" altLang="en-US" dirty="0">
                <a:sym typeface="Wingdings" pitchFamily="2" charset="2"/>
              </a:rPr>
              <a:t>    …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85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_PPT_Standard_template_4x3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HP_PPT_Standard_template_4x3</Template>
  <TotalTime>2887</TotalTime>
  <Words>775</Words>
  <Application>Microsoft Office PowerPoint</Application>
  <PresentationFormat>On-screen Show (4:3)</PresentationFormat>
  <Paragraphs>201</Paragraphs>
  <Slides>26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HP_PPT_Standard_template_4x3</vt:lpstr>
      <vt:lpstr>UFT Training</vt:lpstr>
      <vt:lpstr>Self-introduction</vt:lpstr>
      <vt:lpstr>Agenda</vt:lpstr>
      <vt:lpstr>How to learn UFT</vt:lpstr>
      <vt:lpstr>Automation stuff</vt:lpstr>
      <vt:lpstr>UFT IDE overview</vt:lpstr>
      <vt:lpstr>UFT IDE overview</vt:lpstr>
      <vt:lpstr>UFT IDE overview</vt:lpstr>
      <vt:lpstr>UFT IDE overview</vt:lpstr>
      <vt:lpstr>UFT IDE overview</vt:lpstr>
      <vt:lpstr>Working with UFT</vt:lpstr>
      <vt:lpstr>Action</vt:lpstr>
      <vt:lpstr>Action Type</vt:lpstr>
      <vt:lpstr>Object Repository Type</vt:lpstr>
      <vt:lpstr>DataTable</vt:lpstr>
      <vt:lpstr>Checkpoint</vt:lpstr>
      <vt:lpstr>Output Value</vt:lpstr>
      <vt:lpstr>UFT Working Principle</vt:lpstr>
      <vt:lpstr>Understanding How UFT Learns Objects</vt:lpstr>
      <vt:lpstr>Understanding How UFT Identifies Objects During the Run Session</vt:lpstr>
      <vt:lpstr>UFT Working Principle</vt:lpstr>
      <vt:lpstr>Object Identification flow</vt:lpstr>
      <vt:lpstr>Check Point Practice</vt:lpstr>
      <vt:lpstr>Xpath</vt:lpstr>
      <vt:lpstr>PowerPoint Presentation</vt:lpstr>
      <vt:lpstr>Thank you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 (50 pt. HP Simplified bold)</dc:title>
  <dc:creator>Shi, Yan-Chen (Vincent, HPIT-GADSC)</dc:creator>
  <cp:lastModifiedBy>Chen-Zhi Lu</cp:lastModifiedBy>
  <cp:revision>96</cp:revision>
  <cp:lastPrinted>2012-04-26T19:23:55Z</cp:lastPrinted>
  <dcterms:created xsi:type="dcterms:W3CDTF">2012-08-07T08:34:17Z</dcterms:created>
  <dcterms:modified xsi:type="dcterms:W3CDTF">2015-01-19T03:26:10Z</dcterms:modified>
</cp:coreProperties>
</file>