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39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1C5062-0A20-4E1E-A995-38F66941EB1A}" type="datetimeFigureOut">
              <a:rPr lang="en-GB" smtClean="0"/>
              <a:t>28/05/2019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DF6F66-2CFB-4379-9492-315EDD3646B8}"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1C5062-0A20-4E1E-A995-38F66941EB1A}" type="datetimeFigureOut">
              <a:rPr lang="en-GB" smtClean="0"/>
              <a:t>28/05/2019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DF6F66-2CFB-4379-9492-315EDD3646B8}"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1C5062-0A20-4E1E-A995-38F66941EB1A}" type="datetimeFigureOut">
              <a:rPr lang="en-GB" smtClean="0"/>
              <a:t>28/05/2019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DF6F66-2CFB-4379-9492-315EDD3646B8}"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1C5062-0A20-4E1E-A995-38F66941EB1A}" type="datetimeFigureOut">
              <a:rPr lang="en-GB" smtClean="0"/>
              <a:t>28/05/2019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DF6F66-2CFB-4379-9492-315EDD3646B8}"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5D1C5062-0A20-4E1E-A995-38F66941EB1A}" type="datetimeFigureOut">
              <a:rPr lang="en-GB" smtClean="0"/>
              <a:t>28/05/2019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DF6F66-2CFB-4379-9492-315EDD3646B8}"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1C5062-0A20-4E1E-A995-38F66941EB1A}" type="datetimeFigureOut">
              <a:rPr lang="en-GB" smtClean="0"/>
              <a:t>28/05/2019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DF6F66-2CFB-4379-9492-315EDD3646B8}" type="slidenum">
              <a:rPr lang="en-GB" smtClean="0"/>
              <a:t>‹#›</a:t>
            </a:fld>
            <a:endParaRPr lang="en-GB"/>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1C5062-0A20-4E1E-A995-38F66941EB1A}" type="datetimeFigureOut">
              <a:rPr lang="en-GB" smtClean="0"/>
              <a:t>28/05/2019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4DF6F66-2CFB-4379-9492-315EDD3646B8}"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1C5062-0A20-4E1E-A995-38F66941EB1A}" type="datetimeFigureOut">
              <a:rPr lang="en-GB" smtClean="0"/>
              <a:t>28/05/2019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4DF6F66-2CFB-4379-9492-315EDD3646B8}"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1C5062-0A20-4E1E-A995-38F66941EB1A}" type="datetimeFigureOut">
              <a:rPr lang="en-GB" smtClean="0"/>
              <a:t>28/05/2019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4DF6F66-2CFB-4379-9492-315EDD3646B8}"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5D1C5062-0A20-4E1E-A995-38F66941EB1A}" type="datetimeFigureOut">
              <a:rPr lang="en-GB" smtClean="0"/>
              <a:t>28/05/2019</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D4DF6F66-2CFB-4379-9492-315EDD3646B8}"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1C5062-0A20-4E1E-A995-38F66941EB1A}" type="datetimeFigureOut">
              <a:rPr lang="en-GB" smtClean="0"/>
              <a:t>28/05/2019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DF6F66-2CFB-4379-9492-315EDD3646B8}"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5D1C5062-0A20-4E1E-A995-38F66941EB1A}" type="datetimeFigureOut">
              <a:rPr lang="en-GB" smtClean="0"/>
              <a:t>28/05/2019</a:t>
            </a:fld>
            <a:endParaRPr lang="en-GB"/>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GB"/>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D4DF6F66-2CFB-4379-9492-315EDD3646B8}"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london.gov.uk/dataset/london-borough-profiles" TargetMode="External"/><Relationship Id="rId2" Type="http://schemas.openxmlformats.org/officeDocument/2006/relationships/hyperlink" Target="http://insideairbnb.com/get-the-data.html" TargetMode="External"/><Relationship Id="rId1" Type="http://schemas.openxmlformats.org/officeDocument/2006/relationships/slideLayout" Target="../slideLayouts/slideLayout2.xml"/><Relationship Id="rId4" Type="http://schemas.openxmlformats.org/officeDocument/2006/relationships/hyperlink" Target="http://www.foursquar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Coursea</a:t>
            </a:r>
            <a:r>
              <a:rPr lang="en-GB" dirty="0" smtClean="0"/>
              <a:t> Capstone </a:t>
            </a:r>
            <a:br>
              <a:rPr lang="en-GB" dirty="0" smtClean="0"/>
            </a:br>
            <a:r>
              <a:rPr lang="en-GB" dirty="0" smtClean="0"/>
              <a:t>What property to invest in London</a:t>
            </a:r>
            <a:endParaRPr lang="en-GB" dirty="0"/>
          </a:p>
        </p:txBody>
      </p:sp>
      <p:sp>
        <p:nvSpPr>
          <p:cNvPr id="3" name="Subtitle 2"/>
          <p:cNvSpPr>
            <a:spLocks noGrp="1"/>
          </p:cNvSpPr>
          <p:nvPr>
            <p:ph type="subTitle" idx="1"/>
          </p:nvPr>
        </p:nvSpPr>
        <p:spPr/>
        <p:txBody>
          <a:bodyPr/>
          <a:lstStyle/>
          <a:p>
            <a:r>
              <a:rPr lang="en-GB" dirty="0" smtClean="0"/>
              <a:t>Angela       May 2019</a:t>
            </a:r>
            <a:endParaRPr lang="en-GB" dirty="0"/>
          </a:p>
        </p:txBody>
      </p:sp>
    </p:spTree>
    <p:extLst>
      <p:ext uri="{BB962C8B-B14F-4D97-AF65-F5344CB8AC3E}">
        <p14:creationId xmlns:p14="http://schemas.microsoft.com/office/powerpoint/2010/main" val="11876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Problem</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Introduction</a:t>
            </a:r>
            <a:r>
              <a:rPr lang="en-GB" dirty="0"/>
              <a:t>:</a:t>
            </a:r>
          </a:p>
          <a:p>
            <a:r>
              <a:rPr lang="en-GB" b="0" dirty="0"/>
              <a:t>The City of London, is most popular among tourist in the United Kingdom. It is diverse and is the financial capital of the UK. It is multicultural. It provides lot of business </a:t>
            </a:r>
            <a:r>
              <a:rPr lang="en-GB" b="0" dirty="0" smtClean="0"/>
              <a:t>opportunities </a:t>
            </a:r>
            <a:r>
              <a:rPr lang="en-GB" b="0" dirty="0"/>
              <a:t>for providing </a:t>
            </a:r>
            <a:r>
              <a:rPr lang="en-GB" b="0" dirty="0" smtClean="0"/>
              <a:t>accommodation </a:t>
            </a:r>
            <a:r>
              <a:rPr lang="en-GB" b="0" dirty="0"/>
              <a:t>for tourists. It has attracted many different players into the market, from big brand hotels to individuals.</a:t>
            </a:r>
          </a:p>
          <a:p>
            <a:r>
              <a:rPr lang="en-GB" b="0" dirty="0"/>
              <a:t>This also means that the market is highly competitive. Thus having good location, price and reviews are crucial for individual to have frequent renters to their properties.</a:t>
            </a:r>
          </a:p>
          <a:p>
            <a:r>
              <a:rPr lang="en-GB" dirty="0"/>
              <a:t>Problem Description:</a:t>
            </a:r>
          </a:p>
          <a:p>
            <a:r>
              <a:rPr lang="en-GB" b="0" dirty="0" err="1"/>
              <a:t>Airbnb</a:t>
            </a:r>
            <a:r>
              <a:rPr lang="en-GB" b="0" dirty="0"/>
              <a:t> is among one of the most popular platform for home owners to rent out their property in </a:t>
            </a:r>
            <a:r>
              <a:rPr lang="en-GB" b="0" dirty="0" smtClean="0"/>
              <a:t>London. For </a:t>
            </a:r>
            <a:r>
              <a:rPr lang="en-GB" b="0" dirty="0"/>
              <a:t>an individual to consider buying a property for </a:t>
            </a:r>
            <a:r>
              <a:rPr lang="en-GB" b="0" dirty="0" smtClean="0"/>
              <a:t>rental on this platform, </a:t>
            </a:r>
            <a:r>
              <a:rPr lang="en-GB" b="0" dirty="0"/>
              <a:t>there are various factors need to be studied </a:t>
            </a:r>
            <a:r>
              <a:rPr lang="en-GB" b="0" dirty="0" smtClean="0"/>
              <a:t>in order </a:t>
            </a:r>
            <a:r>
              <a:rPr lang="en-GB" b="0" dirty="0"/>
              <a:t>to decide on the Location such as :</a:t>
            </a:r>
          </a:p>
          <a:p>
            <a:r>
              <a:rPr lang="en-GB" b="0" dirty="0"/>
              <a:t>Popularity in rental location</a:t>
            </a:r>
          </a:p>
          <a:p>
            <a:r>
              <a:rPr lang="en-GB" b="0" dirty="0"/>
              <a:t>number of property in that neighbourhood</a:t>
            </a:r>
          </a:p>
          <a:p>
            <a:r>
              <a:rPr lang="en-GB" b="0" dirty="0"/>
              <a:t>price of rental</a:t>
            </a:r>
          </a:p>
          <a:p>
            <a:r>
              <a:rPr lang="en-GB" b="0" dirty="0"/>
              <a:t>popularity of property type </a:t>
            </a:r>
            <a:r>
              <a:rPr lang="en-GB" b="0" dirty="0" err="1"/>
              <a:t>etc</a:t>
            </a:r>
            <a:endParaRPr lang="en-GB" b="0" dirty="0"/>
          </a:p>
          <a:p>
            <a:endParaRPr lang="en-GB" dirty="0"/>
          </a:p>
        </p:txBody>
      </p:sp>
    </p:spTree>
    <p:extLst>
      <p:ext uri="{BB962C8B-B14F-4D97-AF65-F5344CB8AC3E}">
        <p14:creationId xmlns:p14="http://schemas.microsoft.com/office/powerpoint/2010/main" val="406056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a:t>
            </a:r>
            <a:endParaRPr lang="en-GB" dirty="0"/>
          </a:p>
        </p:txBody>
      </p:sp>
      <p:sp>
        <p:nvSpPr>
          <p:cNvPr id="3" name="Content Placeholder 2"/>
          <p:cNvSpPr>
            <a:spLocks noGrp="1"/>
          </p:cNvSpPr>
          <p:nvPr>
            <p:ph idx="1"/>
          </p:nvPr>
        </p:nvSpPr>
        <p:spPr/>
        <p:txBody>
          <a:bodyPr>
            <a:normAutofit fontScale="77500" lnSpcReduction="20000"/>
          </a:bodyPr>
          <a:lstStyle/>
          <a:p>
            <a:r>
              <a:rPr lang="en-GB" i="1" dirty="0" smtClean="0"/>
              <a:t>Data </a:t>
            </a:r>
            <a:r>
              <a:rPr lang="en-GB" i="1" dirty="0"/>
              <a:t>1 :</a:t>
            </a:r>
          </a:p>
          <a:p>
            <a:r>
              <a:rPr lang="en-GB" b="0" dirty="0" err="1"/>
              <a:t>Airbnb</a:t>
            </a:r>
            <a:r>
              <a:rPr lang="en-GB" b="0" dirty="0"/>
              <a:t> summary information and metrics for listings in London is published and existed for free download on the </a:t>
            </a:r>
            <a:endParaRPr lang="en-GB" b="0" dirty="0" smtClean="0"/>
          </a:p>
          <a:p>
            <a:r>
              <a:rPr lang="en-GB" i="1" dirty="0" smtClean="0"/>
              <a:t>Data </a:t>
            </a:r>
            <a:r>
              <a:rPr lang="en-GB" i="1" dirty="0"/>
              <a:t>2 :</a:t>
            </a:r>
          </a:p>
          <a:p>
            <a:r>
              <a:rPr lang="en-GB" b="0" dirty="0" err="1"/>
              <a:t>GeoJSON</a:t>
            </a:r>
            <a:r>
              <a:rPr lang="en-GB" b="0" dirty="0"/>
              <a:t> file of neighbourhoods of London for properties in order to obtain exact location. </a:t>
            </a:r>
            <a:endParaRPr lang="en-GB" b="0" dirty="0" smtClean="0"/>
          </a:p>
          <a:p>
            <a:r>
              <a:rPr lang="en-GB" i="1" dirty="0" smtClean="0"/>
              <a:t>Data </a:t>
            </a:r>
            <a:r>
              <a:rPr lang="en-GB" i="1" dirty="0"/>
              <a:t>3 :</a:t>
            </a:r>
          </a:p>
          <a:p>
            <a:r>
              <a:rPr lang="en-GB" b="0" dirty="0"/>
              <a:t>The London Borough Profiles help paint a general picture of an area by presenting a range of headline indicator data in both spreadsheet and map form to help show statistics covering demographic, economic, social and environmental datasets for each borough, alongside relevant comparator areas. The London Borough Atlas does the same but provides further detailed breakdowns and time-series data for each borough. </a:t>
            </a:r>
            <a:endParaRPr lang="en-GB" b="0" dirty="0" smtClean="0"/>
          </a:p>
          <a:p>
            <a:r>
              <a:rPr lang="en-GB" i="1" dirty="0" smtClean="0"/>
              <a:t>Data </a:t>
            </a:r>
            <a:r>
              <a:rPr lang="en-GB" i="1" dirty="0"/>
              <a:t>4:</a:t>
            </a:r>
          </a:p>
          <a:p>
            <a:r>
              <a:rPr lang="en-GB" b="0" dirty="0"/>
              <a:t>Foursquare data will be called to add extra </a:t>
            </a:r>
            <a:r>
              <a:rPr lang="en-GB" b="0" dirty="0" smtClean="0"/>
              <a:t>dimension </a:t>
            </a:r>
            <a:r>
              <a:rPr lang="en-GB" b="0" dirty="0"/>
              <a:t>to the analysis</a:t>
            </a:r>
            <a:r>
              <a:rPr lang="en-GB" b="0" dirty="0" smtClean="0"/>
              <a:t>.</a:t>
            </a:r>
          </a:p>
          <a:p>
            <a:r>
              <a:rPr lang="en-GB" b="0" u="sng" dirty="0" smtClean="0">
                <a:hlinkClick r:id="rId2"/>
              </a:rPr>
              <a:t>http</a:t>
            </a:r>
            <a:r>
              <a:rPr lang="en-GB" b="0" u="sng" dirty="0">
                <a:hlinkClick r:id="rId2"/>
              </a:rPr>
              <a:t>://insideairbnb.com/get-the-data.html</a:t>
            </a:r>
            <a:endParaRPr lang="en-GB" b="0" dirty="0"/>
          </a:p>
          <a:p>
            <a:r>
              <a:rPr lang="en-GB" b="0" u="sng" dirty="0">
                <a:hlinkClick r:id="rId2"/>
              </a:rPr>
              <a:t>http://</a:t>
            </a:r>
            <a:r>
              <a:rPr lang="en-GB" b="0" u="sng" dirty="0" smtClean="0">
                <a:hlinkClick r:id="rId2"/>
              </a:rPr>
              <a:t>insideairbnb.com/get-the-data.html</a:t>
            </a:r>
            <a:endParaRPr lang="en-GB" b="0" u="sng" dirty="0" smtClean="0"/>
          </a:p>
          <a:p>
            <a:r>
              <a:rPr lang="en-GB" b="0" u="sng" dirty="0">
                <a:hlinkClick r:id="rId3"/>
              </a:rPr>
              <a:t>https://data.london.gov.uk/dataset/london-borough-profiles</a:t>
            </a:r>
            <a:endParaRPr lang="en-GB" b="0" dirty="0"/>
          </a:p>
          <a:p>
            <a:r>
              <a:rPr lang="en-GB" sz="1500" b="0" u="sng" dirty="0">
                <a:hlinkClick r:id="rId4"/>
              </a:rPr>
              <a:t>http://www.foursquare.com/</a:t>
            </a:r>
            <a:endParaRPr lang="en-GB" sz="1500" b="0" u="sng" dirty="0"/>
          </a:p>
          <a:p>
            <a:endParaRPr lang="en-GB" b="0" dirty="0"/>
          </a:p>
          <a:p>
            <a:endParaRPr lang="en-GB" dirty="0"/>
          </a:p>
        </p:txBody>
      </p:sp>
    </p:spTree>
    <p:extLst>
      <p:ext uri="{BB962C8B-B14F-4D97-AF65-F5344CB8AC3E}">
        <p14:creationId xmlns:p14="http://schemas.microsoft.com/office/powerpoint/2010/main" val="674094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a:t>
            </a:r>
            <a:endParaRPr lang="en-GB" dirty="0"/>
          </a:p>
        </p:txBody>
      </p:sp>
      <p:sp>
        <p:nvSpPr>
          <p:cNvPr id="3" name="Content Placeholder 2"/>
          <p:cNvSpPr>
            <a:spLocks noGrp="1"/>
          </p:cNvSpPr>
          <p:nvPr>
            <p:ph idx="1"/>
          </p:nvPr>
        </p:nvSpPr>
        <p:spPr/>
        <p:txBody>
          <a:bodyPr/>
          <a:lstStyle/>
          <a:p>
            <a:pPr>
              <a:buFont typeface="Arial" panose="020B0604020202020204" pitchFamily="34" charset="0"/>
              <a:buChar char="•"/>
            </a:pPr>
            <a:r>
              <a:rPr lang="en-GB" dirty="0" smtClean="0"/>
              <a:t>Gather Data from </a:t>
            </a:r>
            <a:r>
              <a:rPr lang="en-GB" dirty="0" err="1" smtClean="0"/>
              <a:t>Airbnb</a:t>
            </a:r>
            <a:r>
              <a:rPr lang="en-GB" dirty="0" smtClean="0"/>
              <a:t> open-</a:t>
            </a:r>
            <a:r>
              <a:rPr lang="en-GB" dirty="0" err="1" smtClean="0"/>
              <a:t>soure</a:t>
            </a:r>
            <a:r>
              <a:rPr lang="en-GB" dirty="0" smtClean="0"/>
              <a:t> data for London listings</a:t>
            </a:r>
          </a:p>
          <a:p>
            <a:pPr>
              <a:buFont typeface="Arial" panose="020B0604020202020204" pitchFamily="34" charset="0"/>
              <a:buChar char="•"/>
            </a:pPr>
            <a:r>
              <a:rPr lang="en-GB" dirty="0" smtClean="0"/>
              <a:t>Get latitude and longitude coordinates </a:t>
            </a:r>
          </a:p>
          <a:p>
            <a:pPr>
              <a:buFont typeface="Arial" panose="020B0604020202020204" pitchFamily="34" charset="0"/>
              <a:buChar char="•"/>
            </a:pPr>
            <a:r>
              <a:rPr lang="en-GB" dirty="0" smtClean="0"/>
              <a:t>Gather extra information from </a:t>
            </a:r>
            <a:r>
              <a:rPr lang="en-GB" dirty="0" err="1" smtClean="0"/>
              <a:t>uk</a:t>
            </a:r>
            <a:r>
              <a:rPr lang="en-GB" dirty="0" smtClean="0"/>
              <a:t> government website </a:t>
            </a:r>
          </a:p>
          <a:p>
            <a:pPr>
              <a:buFont typeface="Arial" panose="020B0604020202020204" pitchFamily="34" charset="0"/>
              <a:buChar char="•"/>
            </a:pPr>
            <a:r>
              <a:rPr lang="en-GB" dirty="0" smtClean="0"/>
              <a:t>Use Foursquare API to get venue data</a:t>
            </a:r>
          </a:p>
          <a:p>
            <a:pPr>
              <a:buFont typeface="Arial" panose="020B0604020202020204" pitchFamily="34" charset="0"/>
              <a:buChar char="•"/>
            </a:pPr>
            <a:r>
              <a:rPr lang="en-GB" dirty="0" smtClean="0"/>
              <a:t>Merge all dataset and visualise and summarise data, look for trends and highlights</a:t>
            </a:r>
          </a:p>
          <a:p>
            <a:pPr>
              <a:buFont typeface="Arial" panose="020B0604020202020204" pitchFamily="34" charset="0"/>
              <a:buChar char="•"/>
            </a:pPr>
            <a:r>
              <a:rPr lang="en-GB" dirty="0" smtClean="0"/>
              <a:t>Perform clustering on the data base on borough by using k-means clustering</a:t>
            </a:r>
          </a:p>
          <a:p>
            <a:pPr>
              <a:buFont typeface="Arial" panose="020B0604020202020204" pitchFamily="34" charset="0"/>
              <a:buChar char="•"/>
            </a:pPr>
            <a:r>
              <a:rPr lang="en-GB" dirty="0" smtClean="0"/>
              <a:t>Visualise and analyse data by cluster and provide recommendation</a:t>
            </a:r>
            <a:endParaRPr lang="en-GB" dirty="0"/>
          </a:p>
        </p:txBody>
      </p:sp>
    </p:spTree>
    <p:extLst>
      <p:ext uri="{BB962C8B-B14F-4D97-AF65-F5344CB8AC3E}">
        <p14:creationId xmlns:p14="http://schemas.microsoft.com/office/powerpoint/2010/main" val="1488467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3" name="Content Placeholder 2"/>
          <p:cNvSpPr>
            <a:spLocks noGrp="1"/>
          </p:cNvSpPr>
          <p:nvPr>
            <p:ph idx="1"/>
          </p:nvPr>
        </p:nvSpPr>
        <p:spPr>
          <a:xfrm>
            <a:off x="822960" y="1100628"/>
            <a:ext cx="4809778" cy="3579849"/>
          </a:xfrm>
        </p:spPr>
        <p:txBody>
          <a:bodyPr/>
          <a:lstStyle/>
          <a:p>
            <a:pPr>
              <a:buFont typeface="Arial" panose="020B0604020202020204" pitchFamily="34" charset="0"/>
              <a:buChar char="•"/>
            </a:pPr>
            <a:r>
              <a:rPr lang="en-GB" dirty="0" smtClean="0"/>
              <a:t>Categorised the neighbourhoods into 3 cluster : </a:t>
            </a:r>
          </a:p>
          <a:p>
            <a:pPr lvl="2">
              <a:buFont typeface="Wingdings" panose="05000000000000000000" pitchFamily="2" charset="2"/>
              <a:buChar char="v"/>
            </a:pPr>
            <a:r>
              <a:rPr lang="en-GB" dirty="0" smtClean="0"/>
              <a:t> Cluster 0 </a:t>
            </a:r>
            <a:r>
              <a:rPr lang="en-GB" dirty="0"/>
              <a:t>: </a:t>
            </a:r>
            <a:r>
              <a:rPr lang="en-GB" dirty="0" smtClean="0"/>
              <a:t>Neighbourhoods with new development area with moderate rental prices</a:t>
            </a:r>
          </a:p>
          <a:p>
            <a:pPr lvl="2">
              <a:buFont typeface="Wingdings" panose="05000000000000000000" pitchFamily="2" charset="2"/>
              <a:buChar char="v"/>
            </a:pPr>
            <a:r>
              <a:rPr lang="en-GB" dirty="0"/>
              <a:t>Cluster 1</a:t>
            </a:r>
            <a:r>
              <a:rPr lang="en-GB" dirty="0" smtClean="0"/>
              <a:t> </a:t>
            </a:r>
            <a:r>
              <a:rPr lang="en-GB" dirty="0"/>
              <a:t>: Neighbourhoods with </a:t>
            </a:r>
            <a:r>
              <a:rPr lang="en-GB" dirty="0" smtClean="0"/>
              <a:t>average rental price and wide spread of borough covering both inner and outer London. It is among the chest rental price among clusters.</a:t>
            </a:r>
            <a:endParaRPr lang="en-GB" dirty="0"/>
          </a:p>
          <a:p>
            <a:pPr lvl="2">
              <a:buFont typeface="Wingdings" panose="05000000000000000000" pitchFamily="2" charset="2"/>
              <a:buChar char="v"/>
            </a:pPr>
            <a:r>
              <a:rPr lang="en-GB" dirty="0"/>
              <a:t>Cluster </a:t>
            </a:r>
            <a:r>
              <a:rPr lang="en-GB" dirty="0" smtClean="0"/>
              <a:t>2 </a:t>
            </a:r>
            <a:r>
              <a:rPr lang="en-GB" dirty="0"/>
              <a:t>: Neighbourhoods </a:t>
            </a:r>
            <a:r>
              <a:rPr lang="en-GB" dirty="0" smtClean="0"/>
              <a:t>that considered the most expensive areas, highest rental prices etc. With Westminster stands out to have the most entertainment as well as highest rental price. </a:t>
            </a:r>
            <a:endParaRPr lang="en-GB" dirty="0"/>
          </a:p>
          <a:p>
            <a:pPr lvl="2">
              <a:buFont typeface="Wingdings" panose="05000000000000000000" pitchFamily="2" charset="2"/>
              <a:buChar char="v"/>
            </a:pPr>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2738" y="468635"/>
            <a:ext cx="312420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0441" y="3545210"/>
            <a:ext cx="2888794" cy="2844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5740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 and further analysis</a:t>
            </a:r>
            <a:endParaRPr lang="en-GB" dirty="0"/>
          </a:p>
        </p:txBody>
      </p:sp>
      <p:sp>
        <p:nvSpPr>
          <p:cNvPr id="3" name="Content Placeholder 2"/>
          <p:cNvSpPr>
            <a:spLocks noGrp="1"/>
          </p:cNvSpPr>
          <p:nvPr>
            <p:ph idx="1"/>
          </p:nvPr>
        </p:nvSpPr>
        <p:spPr/>
        <p:txBody>
          <a:bodyPr/>
          <a:lstStyle/>
          <a:p>
            <a:pPr>
              <a:buFont typeface="Arial" panose="020B0604020202020204" pitchFamily="34" charset="0"/>
              <a:buChar char="•"/>
            </a:pPr>
            <a:r>
              <a:rPr lang="en-GB" dirty="0" smtClean="0"/>
              <a:t>What are the reason that Westminster is the stand-out area for restaurants and clubs ? </a:t>
            </a:r>
          </a:p>
          <a:p>
            <a:pPr>
              <a:buFont typeface="Arial" panose="020B0604020202020204" pitchFamily="34" charset="0"/>
              <a:buChar char="•"/>
            </a:pPr>
            <a:r>
              <a:rPr lang="en-GB" dirty="0" smtClean="0"/>
              <a:t>Are average house prices matches up with the level of rental price? If not, which area is the highest return for investment?</a:t>
            </a:r>
          </a:p>
          <a:p>
            <a:pPr>
              <a:buFont typeface="Arial" panose="020B0604020202020204" pitchFamily="34" charset="0"/>
              <a:buChar char="•"/>
            </a:pPr>
            <a:r>
              <a:rPr lang="en-GB" dirty="0" smtClean="0"/>
              <a:t>Cluster 1 covers most of the neighbourhoods, within the cluster, are there any borough that is deemed to be less attractive to investors?</a:t>
            </a:r>
          </a:p>
          <a:p>
            <a:pPr>
              <a:buFont typeface="Arial" panose="020B0604020202020204" pitchFamily="34" charset="0"/>
              <a:buChar char="•"/>
            </a:pPr>
            <a:r>
              <a:rPr lang="en-GB" dirty="0" smtClean="0"/>
              <a:t>Overall, most out standing neighbourhoods are within inner London, is there a borough in Outer London that looks more attractive for investors that would not want to purchase a property within inner London? </a:t>
            </a:r>
            <a:endParaRPr lang="en-GB" dirty="0"/>
          </a:p>
        </p:txBody>
      </p:sp>
    </p:spTree>
    <p:extLst>
      <p:ext uri="{BB962C8B-B14F-4D97-AF65-F5344CB8AC3E}">
        <p14:creationId xmlns:p14="http://schemas.microsoft.com/office/powerpoint/2010/main" val="3091053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lstStyle/>
          <a:p>
            <a:r>
              <a:rPr lang="en-GB" dirty="0" smtClean="0"/>
              <a:t>Answer to business question: </a:t>
            </a:r>
          </a:p>
          <a:p>
            <a:pPr lvl="1"/>
            <a:r>
              <a:rPr lang="en-GB" dirty="0" smtClean="0"/>
              <a:t>For investors seeking for new development area, Cluster 0 is recommended , especially Camden borough. It is most likely to get rental with a moderate rental price </a:t>
            </a:r>
          </a:p>
          <a:p>
            <a:pPr lvl="1"/>
            <a:r>
              <a:rPr lang="en-GB" dirty="0"/>
              <a:t>For investors seeking for </a:t>
            </a:r>
            <a:r>
              <a:rPr lang="en-GB" dirty="0" smtClean="0"/>
              <a:t>traditional expensive area</a:t>
            </a:r>
            <a:r>
              <a:rPr lang="en-GB" dirty="0"/>
              <a:t>, Cluster </a:t>
            </a:r>
            <a:r>
              <a:rPr lang="en-GB" dirty="0" smtClean="0"/>
              <a:t>2 </a:t>
            </a:r>
            <a:r>
              <a:rPr lang="en-GB" dirty="0"/>
              <a:t>is recommended , especially </a:t>
            </a:r>
            <a:r>
              <a:rPr lang="en-GB" dirty="0" smtClean="0"/>
              <a:t>Westminster borough. </a:t>
            </a:r>
            <a:r>
              <a:rPr lang="en-GB" dirty="0"/>
              <a:t>It </a:t>
            </a:r>
            <a:r>
              <a:rPr lang="en-GB" dirty="0" smtClean="0"/>
              <a:t>contains the most entertainment as well as on par with the highest rental price. It is also within close distance to tourist shopping and entertainment area.</a:t>
            </a:r>
          </a:p>
          <a:p>
            <a:r>
              <a:rPr lang="en-GB" dirty="0" smtClean="0"/>
              <a:t>Finding of this project will help relevant investor to capture on the opportunity on neighbourhood with higher possible income for </a:t>
            </a:r>
            <a:r>
              <a:rPr lang="en-GB" dirty="0" err="1" smtClean="0"/>
              <a:t>Airbnb</a:t>
            </a:r>
            <a:r>
              <a:rPr lang="en-GB" dirty="0" smtClean="0"/>
              <a:t> rental, hence consideration to purchase or list property on the platform</a:t>
            </a:r>
            <a:endParaRPr lang="en-GB" dirty="0"/>
          </a:p>
          <a:p>
            <a:pPr lvl="1"/>
            <a:endParaRPr lang="en-GB" dirty="0"/>
          </a:p>
        </p:txBody>
      </p:sp>
    </p:spTree>
    <p:extLst>
      <p:ext uri="{BB962C8B-B14F-4D97-AF65-F5344CB8AC3E}">
        <p14:creationId xmlns:p14="http://schemas.microsoft.com/office/powerpoint/2010/main" val="707492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Thank you </a:t>
            </a:r>
            <a:endParaRPr lang="en-GB" dirty="0"/>
          </a:p>
        </p:txBody>
      </p:sp>
      <p:sp>
        <p:nvSpPr>
          <p:cNvPr id="5" name="Text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3340276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20</TotalTime>
  <Words>581</Words>
  <Application>Microsoft Office PowerPoint</Application>
  <PresentationFormat>On-screen Show (4:3)</PresentationFormat>
  <Paragraphs>49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Angles</vt:lpstr>
      <vt:lpstr>Coursea Capstone  What property to invest in London</vt:lpstr>
      <vt:lpstr>Business Problem</vt:lpstr>
      <vt:lpstr>Data</vt:lpstr>
      <vt:lpstr>Methodology</vt:lpstr>
      <vt:lpstr>Results</vt:lpstr>
      <vt:lpstr>Discussion and further analysis</vt:lpstr>
      <vt:lpstr>Conclusion</vt:lpstr>
      <vt:lpstr>Thank you </vt:lpstr>
    </vt:vector>
  </TitlesOfParts>
  <Company>Hastings Direct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Coursea Capstone  What property to invest in London</dc:title>
  <dc:creator>Angela Yip</dc:creator>
  <cp:lastModifiedBy>Angela Yip</cp:lastModifiedBy>
  <cp:revision>3</cp:revision>
  <dcterms:created xsi:type="dcterms:W3CDTF">2019-05-28T15:59:37Z</dcterms:created>
  <dcterms:modified xsi:type="dcterms:W3CDTF">2019-05-28T16:20:27Z</dcterms:modified>
</cp:coreProperties>
</file>