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55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5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771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465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8351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0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4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383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80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BD2239-7D35-44CD-A1F3-139A7A55E4B6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AE9381-99A4-448B-921D-18CAFACFEA2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72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geeksforgeeks.org/mvc-design-patter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0" y="80990"/>
            <a:ext cx="4283075" cy="3306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REPUBLIC OF CAMEROON</a:t>
            </a: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Peace-Work-Fatherland</a:t>
            </a: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MINISTER OF HIGHER EDUCATION</a:t>
            </a:r>
          </a:p>
          <a:p>
            <a:pPr algn="ctr"/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FACULTY OF ENGINEERING</a:t>
            </a: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AND TECHNOLOGY</a:t>
            </a:r>
          </a:p>
        </p:txBody>
      </p:sp>
      <p:sp>
        <p:nvSpPr>
          <p:cNvPr id="8" name="Text Box 4"/>
          <p:cNvSpPr txBox="1"/>
          <p:nvPr/>
        </p:nvSpPr>
        <p:spPr>
          <a:xfrm>
            <a:off x="7908925" y="80990"/>
            <a:ext cx="4283075" cy="3306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REPUBLIC OF CAMEROON</a:t>
            </a: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Peace-Work-Fatherland</a:t>
            </a: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MINISTER OF HIGHER EDUCATION</a:t>
            </a:r>
          </a:p>
          <a:p>
            <a:pPr algn="ctr"/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FACULTY OF ENGINEERING</a:t>
            </a:r>
          </a:p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AND TECHNOLOGY</a:t>
            </a:r>
          </a:p>
        </p:txBody>
      </p:sp>
      <p:pic>
        <p:nvPicPr>
          <p:cNvPr id="9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20" y="80990"/>
            <a:ext cx="2019935" cy="1871345"/>
          </a:xfrm>
          <a:prstGeom prst="rect">
            <a:avLst/>
          </a:prstGeom>
        </p:spPr>
      </p:pic>
      <p:sp>
        <p:nvSpPr>
          <p:cNvPr id="10" name="Text Box 6"/>
          <p:cNvSpPr txBox="1"/>
          <p:nvPr/>
        </p:nvSpPr>
        <p:spPr>
          <a:xfrm>
            <a:off x="951345" y="1790931"/>
            <a:ext cx="9652000" cy="2140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            </a:t>
            </a:r>
          </a:p>
          <a:p>
            <a:pPr algn="ctr"/>
            <a:r>
              <a:rPr lang="en-US" b="1" dirty="0"/>
              <a:t>COURSE </a:t>
            </a:r>
            <a:r>
              <a:rPr lang="en-US" b="1" dirty="0" smtClean="0"/>
              <a:t>TITLE:</a:t>
            </a:r>
            <a:r>
              <a:rPr lang="en-CA" b="1" dirty="0" smtClean="0"/>
              <a:t> </a:t>
            </a:r>
            <a:r>
              <a:rPr lang="en-CA" b="1" dirty="0"/>
              <a:t>Internet Programming and Mobile programming</a:t>
            </a:r>
            <a:r>
              <a:rPr lang="en-CA" dirty="0"/>
              <a:t> </a:t>
            </a:r>
            <a:endParaRPr lang="en-US" b="1" dirty="0"/>
          </a:p>
          <a:p>
            <a:pPr algn="ctr"/>
            <a:r>
              <a:rPr lang="en-US" b="1" dirty="0" smtClean="0"/>
              <a:t>COURSE </a:t>
            </a:r>
            <a:r>
              <a:rPr lang="en-US" b="1" dirty="0"/>
              <a:t>CODE: CEF </a:t>
            </a:r>
            <a:r>
              <a:rPr lang="en-US" b="1" dirty="0" smtClean="0"/>
              <a:t>440</a:t>
            </a:r>
          </a:p>
          <a:p>
            <a:pPr algn="ctr"/>
            <a:r>
              <a:rPr lang="en-CA" b="1" dirty="0" smtClean="0"/>
              <a:t>DEPARTMENT: Computer Engineering </a:t>
            </a:r>
            <a:endParaRPr lang="fr-FR" dirty="0" smtClean="0"/>
          </a:p>
          <a:p>
            <a:pPr algn="ctr"/>
            <a:r>
              <a:rPr lang="en-CA" b="1" dirty="0" smtClean="0"/>
              <a:t>SUB-DEPARTEMENT: Software Engineering (SE)</a:t>
            </a:r>
            <a:endParaRPr lang="en-US" b="1" dirty="0" smtClean="0"/>
          </a:p>
          <a:p>
            <a:pPr algn="ctr"/>
            <a:r>
              <a:rPr lang="en-US" b="1" dirty="0" smtClean="0"/>
              <a:t>INSTRUCTOR</a:t>
            </a:r>
            <a:r>
              <a:rPr lang="en-US" b="1" dirty="0"/>
              <a:t>: Dr. </a:t>
            </a:r>
            <a:r>
              <a:rPr lang="en-US" b="1" dirty="0" smtClean="0"/>
              <a:t>KAMENI Valery</a:t>
            </a:r>
            <a:endParaRPr lang="en-US" b="1" dirty="0"/>
          </a:p>
          <a:p>
            <a:r>
              <a:rPr lang="en-US" b="1" dirty="0" smtClean="0"/>
              <a:t>  </a:t>
            </a:r>
            <a:endParaRPr lang="en-US" b="1" dirty="0"/>
          </a:p>
          <a:p>
            <a:r>
              <a:rPr lang="en-US" dirty="0"/>
              <a:t>						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27264"/>
              </p:ext>
            </p:extLst>
          </p:nvPr>
        </p:nvGraphicFramePr>
        <p:xfrm>
          <a:off x="523643" y="3704995"/>
          <a:ext cx="11152910" cy="278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455">
                  <a:extLst>
                    <a:ext uri="{9D8B030D-6E8A-4147-A177-3AD203B41FA5}">
                      <a16:colId xmlns:a16="http://schemas.microsoft.com/office/drawing/2014/main" val="2631341446"/>
                    </a:ext>
                  </a:extLst>
                </a:gridCol>
                <a:gridCol w="5576455">
                  <a:extLst>
                    <a:ext uri="{9D8B030D-6E8A-4147-A177-3AD203B41FA5}">
                      <a16:colId xmlns:a16="http://schemas.microsoft.com/office/drawing/2014/main" val="71481261"/>
                    </a:ext>
                  </a:extLst>
                </a:gridCol>
              </a:tblGrid>
              <a:tr h="697376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 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MATRICULE </a:t>
                      </a:r>
                      <a:endParaRPr lang="fr-F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98117"/>
                  </a:ext>
                </a:extLst>
              </a:tr>
              <a:tr h="417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WESLEY MUNGO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FE21A160</a:t>
                      </a:r>
                      <a:endParaRPr lang="fr-F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179"/>
                  </a:ext>
                </a:extLst>
              </a:tr>
              <a:tr h="417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NTUI RAOUL NTUI RAOUL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FE21A288</a:t>
                      </a:r>
                      <a:endParaRPr lang="fr-F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237804"/>
                  </a:ext>
                </a:extLst>
              </a:tr>
              <a:tr h="417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ANANFACK ZANGO ANGELA CARINE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FE21A137</a:t>
                      </a:r>
                      <a:endParaRPr lang="fr-F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678502"/>
                  </a:ext>
                </a:extLst>
              </a:tr>
              <a:tr h="417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NKWETI MANGEM ANCELIA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FE21A280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565578"/>
                  </a:ext>
                </a:extLst>
              </a:tr>
              <a:tr h="417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ALAIN NKEH MBUNKUH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FE21A133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09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4618" y="166350"/>
            <a:ext cx="109173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Aft>
                <a:spcPts val="0"/>
              </a:spcAft>
              <a:buSzPts val="1400"/>
            </a:pPr>
            <a:r>
              <a:rPr lang="en-US" sz="2000" b="1" spc="1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b-B</a:t>
            </a:r>
            <a:r>
              <a:rPr lang="en-US" sz="2000" b="1" spc="1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APPLE’S MVC ARCHITECTURE</a:t>
            </a:r>
            <a:endParaRPr lang="fr-FR" sz="2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fontAlgn="base">
              <a:spcAft>
                <a:spcPts val="0"/>
              </a:spcAft>
            </a:pPr>
            <a:r>
              <a:rPr lang="en-US" sz="1400" b="1" spc="1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pc="10" dirty="0" smtClean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Apple’s MVC (Model-View-Controller) architecture is a specific implementation of the classic MVC pattern tailored for iOS app development</a:t>
            </a:r>
          </a:p>
          <a:p>
            <a:endParaRPr lang="en-US" sz="1300" spc="1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spc="10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 MVMM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(Model-View-View-Model)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0" lvl="1"/>
            <a:endParaRPr lang="en-US" b="1" dirty="0"/>
          </a:p>
          <a:p>
            <a:pPr marL="0" lvl="1"/>
            <a:endParaRPr lang="fr-FR" b="1" dirty="0"/>
          </a:p>
          <a:p>
            <a:endParaRPr lang="fr-FR" dirty="0"/>
          </a:p>
        </p:txBody>
      </p:sp>
      <p:pic>
        <p:nvPicPr>
          <p:cNvPr id="3" name="Picture 5" descr="MVVM-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0" y="2158712"/>
            <a:ext cx="10559762" cy="34523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432324" y="6139934"/>
            <a:ext cx="3617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en-US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6: </a:t>
            </a:r>
            <a:r>
              <a:rPr lang="en-US" i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show MVVM flow diagram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90" y="179105"/>
            <a:ext cx="11374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US" sz="2000" b="1" u="sng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HOW TO COLLECT AND ANALYZE USER REQUIREMENTS FOR A MOBILE APPLICATION( REQUIREMENT ENGINEERING)</a:t>
            </a:r>
            <a:endParaRPr lang="fr-FR" sz="1600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collect and analyze user requirements for a mobile application effectively, a structured approach is crucial. Here is a comprehensive steps to follow: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Stakeholders: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Determine the key stakeholders who will be involved in the mobile application project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User Research: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 information about the target audience and their preferences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Use Case and User Stories: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and user stories help in capturing functional requirements from the user’s perspective. 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Documentation: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the collected requirements in a structured manner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</a:p>
          <a:p>
            <a:pPr lvl="0">
              <a:spcAft>
                <a:spcPts val="0"/>
              </a:spcAft>
            </a:pP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and Validate Requirements: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the requirements based on their importance and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Refine: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regular reviews and iterations of the requirements to refine and improve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Analysis Techniques: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various techniques to analyze the requirements such as feasibility analysis.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Assumptions and Constraints: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any assumptions made during the requirement gathering process and document them.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Traceability: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traceability between the requirement and other project artifacts, such as design, testing, and implementation.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Collaboration: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Maintain Open Channels of communication with stakeholders throughout the requirement engineering process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93" y="332509"/>
            <a:ext cx="117486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STUDY HOW TO ESTIMATE MOBILE APP DEVELOPMENT </a:t>
            </a:r>
            <a:r>
              <a:rPr lang="en-CA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COST</a:t>
            </a:r>
          </a:p>
          <a:p>
            <a:endParaRPr lang="en-CA" b="1" u="sng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b="1" dirty="0"/>
              <a:t>Project </a:t>
            </a:r>
            <a:r>
              <a:rPr lang="en-CA" b="1" dirty="0" smtClean="0"/>
              <a:t>Complexity : </a:t>
            </a:r>
            <a:r>
              <a:rPr lang="en-CA" dirty="0" smtClean="0"/>
              <a:t>What </a:t>
            </a:r>
            <a:r>
              <a:rPr lang="en-CA" dirty="0"/>
              <a:t>the app will do and what needs, it will fulfill for the customers.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b="1" dirty="0" smtClean="0"/>
              <a:t>Complexity </a:t>
            </a:r>
            <a:r>
              <a:rPr lang="en-CA" b="1" dirty="0"/>
              <a:t>of app </a:t>
            </a:r>
            <a:r>
              <a:rPr lang="en-CA" b="1" dirty="0" smtClean="0"/>
              <a:t>features: </a:t>
            </a:r>
            <a:r>
              <a:rPr lang="en-CA" dirty="0"/>
              <a:t>The complexity and number of features directly affect development time and cost</a:t>
            </a:r>
            <a:endParaRPr lang="en-CA" b="1" dirty="0" smtClean="0"/>
          </a:p>
          <a:p>
            <a:pPr lvl="0">
              <a:lnSpc>
                <a:spcPct val="150000"/>
              </a:lnSpc>
            </a:pPr>
            <a:r>
              <a:rPr lang="en-CA" b="1" dirty="0"/>
              <a:t>Target devices and </a:t>
            </a:r>
            <a:r>
              <a:rPr lang="en-CA" b="1" dirty="0" smtClean="0"/>
              <a:t>platforms:</a:t>
            </a:r>
            <a:r>
              <a:rPr lang="en-US" dirty="0"/>
              <a:t>Choosing between native and hybrid apps affects costs. 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en-CA" dirty="0"/>
              <a:t>Native apps, specific to either Android or iOS, require separate development teams for each platform, doubling the cost, longer development cycles, and maintenance efforts for each </a:t>
            </a:r>
            <a:r>
              <a:rPr lang="en-CA" dirty="0" smtClean="0"/>
              <a:t>platform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b="1" dirty="0"/>
              <a:t>User </a:t>
            </a:r>
            <a:r>
              <a:rPr lang="en-CA" b="1" dirty="0" smtClean="0"/>
              <a:t>Interface : </a:t>
            </a:r>
            <a:r>
              <a:rPr lang="en-CA" dirty="0" smtClean="0"/>
              <a:t>A </a:t>
            </a:r>
            <a:r>
              <a:rPr lang="en-CA" dirty="0"/>
              <a:t>more complex user interface can require more design and development time, as well as additional testing and debugging which will affect the cost of development cost. 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b="1" dirty="0"/>
              <a:t>Third-party </a:t>
            </a:r>
            <a:r>
              <a:rPr lang="en-CA" b="1" dirty="0" smtClean="0"/>
              <a:t>integration : </a:t>
            </a:r>
            <a:r>
              <a:rPr lang="en-CA" dirty="0" smtClean="0"/>
              <a:t>Do </a:t>
            </a:r>
            <a:r>
              <a:rPr lang="en-CA" dirty="0"/>
              <a:t>the app that you are building need to be integrate with third-party services (like location sharing or payment).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b="1" dirty="0"/>
              <a:t>Testing and </a:t>
            </a:r>
            <a:r>
              <a:rPr lang="en-CA" b="1" dirty="0" smtClean="0"/>
              <a:t>Debugging : </a:t>
            </a:r>
            <a:r>
              <a:rPr lang="en-CA" dirty="0" smtClean="0"/>
              <a:t>Once </a:t>
            </a:r>
            <a:r>
              <a:rPr lang="en-CA" dirty="0"/>
              <a:t>you finish building the app, you need to test it thoroughly to make sure it works as expected. </a:t>
            </a:r>
            <a:endParaRPr lang="en-CA" b="1" dirty="0" smtClean="0"/>
          </a:p>
          <a:p>
            <a:pPr>
              <a:lnSpc>
                <a:spcPct val="150000"/>
              </a:lnSpc>
            </a:pPr>
            <a:r>
              <a:rPr lang="en-CA" b="1" dirty="0"/>
              <a:t>Hidden Costs of Developing an </a:t>
            </a:r>
            <a:r>
              <a:rPr lang="en-CA" b="1" dirty="0" smtClean="0"/>
              <a:t>APP : </a:t>
            </a:r>
            <a:r>
              <a:rPr lang="en-CA" dirty="0" smtClean="0"/>
              <a:t>App </a:t>
            </a:r>
            <a:r>
              <a:rPr lang="en-CA" dirty="0"/>
              <a:t>development can be a complex process that can be a lot of time, effort, and resources.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8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454727"/>
            <a:ext cx="111529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1-Review and compare the various types of mobile apps 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-Review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Compare mobile app Programming 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>
              <a:lnSpc>
                <a:spcPct val="150000"/>
              </a:lnSpc>
            </a:pPr>
            <a:endParaRPr lang="en-CA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-Mobile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-Study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Design 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>
              <a:lnSpc>
                <a:spcPct val="150000"/>
              </a:lnSpc>
            </a:pPr>
            <a:endParaRPr lang="en-CA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-Study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collect and analyze user requirements for a mobile 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estimate mobile app development cost</a:t>
            </a:r>
            <a:r>
              <a:rPr lang="en-CA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uble vague 4"/>
          <p:cNvSpPr/>
          <p:nvPr/>
        </p:nvSpPr>
        <p:spPr>
          <a:xfrm>
            <a:off x="1149927" y="318654"/>
            <a:ext cx="9739746" cy="942109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REPORT OUTLINE </a:t>
            </a:r>
            <a:endParaRPr lang="en-US" sz="4000" b="1" dirty="0" smtClean="0"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984784"/>
            <a:ext cx="1055716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C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>
              <a:spcAft>
                <a:spcPts val="0"/>
              </a:spcAft>
            </a:pPr>
            <a:endParaRPr lang="en-CA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mobile app, short for mobile application, is a software application designed to run on mobile devices such as smartphones and tablets. It is typically downloaded and installed from an app store or accessed through a web browser. Mobile apps are developed to provide specific functionalities, services, or experiences to users on their mobile devices.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2982" y="360218"/>
            <a:ext cx="6496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Aft>
                <a:spcPts val="0"/>
              </a:spcAft>
            </a:pPr>
            <a:r>
              <a:rPr lang="en-US" sz="2800" b="1" u="sng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1-Major Types Of Mobile Applications</a:t>
            </a:r>
            <a:endParaRPr lang="fr-FR" sz="20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8" y="1379577"/>
            <a:ext cx="11277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A-Native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Apps: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apps are built specifically for a particular mobile platform (e.g., iOS or Android) using platform-specific programming languages (e.g., Swift/Objective-C for iOS, Java/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Android).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fr-F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B-Web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built using web technologies such as HTML, CSS, and JavaScript and are not tied to a specific platform.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12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C-Hybrid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 can access certain device features through plugins or frameworks, enabling them to have a native-like experience.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12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D-Progressive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Apps (PWAs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work offline or on low-quality networks by caching app resources.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lphaLcPeriod"/>
            </a:pP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0708" y="334971"/>
            <a:ext cx="9663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2-Review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Compare Mobile App Programming Languages</a:t>
            </a:r>
            <a:endParaRPr lang="fr-FR" sz="2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6745" y="1632511"/>
            <a:ext cx="104809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Java is one of the most popular programming languages for Android app development. It's supported by the Android SDK (Software Development Kit) and offers a robust development environment. It offers the following advantages in </a:t>
            </a:r>
            <a:r>
              <a:rPr lang="en-C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</a:p>
          <a:p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Dart is a programming language developed by Google, primarily known for its association with the Flutter framework for building cross-platform mobile, web, and desktop applications. 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modern programming language that is fully interoperable with Java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now the preferred language for Android app development by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Swift is the primary programming language for iOS app development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Objective-C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Before Swift, Objective-C was the primary programming language used for iOS app development. Although its usage has declined with the adoption of Swift, there are still many existing iOS apps written in Objective-C.</a:t>
            </a:r>
            <a:r>
              <a:rPr lang="en-C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91" y="556552"/>
            <a:ext cx="1176250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3-MOBILE </a:t>
            </a:r>
            <a:r>
              <a:rPr lang="en-CA" sz="2800" b="1" dirty="0">
                <a:solidFill>
                  <a:srgbClr val="92D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</a:t>
            </a:r>
            <a:r>
              <a:rPr lang="en-CA" sz="28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</a:p>
          <a:p>
            <a:pPr algn="ctr"/>
            <a:endParaRPr lang="en-CA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app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Android(Java,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app frameworks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app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lvl="0"/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u="sng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4-Study </a:t>
            </a:r>
            <a:r>
              <a:rPr lang="en-US" sz="2800" b="1" u="sng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Architectures And Design </a:t>
            </a:r>
            <a:r>
              <a:rPr lang="en-US" sz="2800" b="1" u="sng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algn="ctr"/>
            <a:endParaRPr lang="en-US" sz="2800" b="1" u="sng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4.1-MOBILE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000" b="1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architecture is the foundation upon which a successful app is built. It defines how the various components of the app interact with each other to deliver functionality and a seamless user experience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4.1.2-Type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Mobile application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2"/>
            <a:endParaRPr lang="en-US" b="1" u="sng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A-Android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Architecture</a:t>
            </a:r>
            <a:endParaRPr lang="fr-FR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ndroid app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08" y="193963"/>
            <a:ext cx="7994073" cy="54725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842653" y="5904454"/>
            <a:ext cx="832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3C3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2: </a:t>
            </a:r>
            <a:r>
              <a:rPr lang="en-US" i="1" dirty="0">
                <a:solidFill>
                  <a:srgbClr val="003C3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Show  Android  mobile Application Architecture flow and their layers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6146" y="394947"/>
            <a:ext cx="4334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B-iOS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 App Architecture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ios app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856612"/>
            <a:ext cx="9781309" cy="486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338264" y="6112224"/>
            <a:ext cx="7757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3C3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3:  </a:t>
            </a:r>
            <a:r>
              <a:rPr lang="en-US" i="1" dirty="0">
                <a:solidFill>
                  <a:srgbClr val="003C3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Show iOS mobile application Mobile-View-Controller flow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255" y="363991"/>
            <a:ext cx="1161010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en-US" sz="1600" b="1" u="sng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4.2-DESIGN PATTERNS  </a:t>
            </a:r>
            <a:endParaRPr lang="fr-FR" sz="1600" dirty="0" smtClean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CA" sz="1400" b="1" u="none" strike="noStrike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pattern are like building blocks that developers can use to solve common problems and create well-structure, maintainable code.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4.2.1-Most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Design Patterns in Mobile Development with Examples and when to used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endParaRPr lang="fr-FR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a-Classic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MVC (Model-View-Controller) Architecture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63" y="2952835"/>
            <a:ext cx="9842581" cy="28238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3563" y="6061849"/>
            <a:ext cx="3645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en-US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5: </a:t>
            </a:r>
            <a:r>
              <a:rPr lang="en-US" i="1" spc="10" dirty="0">
                <a:solidFill>
                  <a:srgbClr val="27323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Classic MVC flow diagram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175</TotalTime>
  <Words>777</Words>
  <Application>Microsoft Office PowerPoint</Application>
  <PresentationFormat>Grand écran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Segoe UI Emoji</vt:lpstr>
      <vt:lpstr>Times New Roman</vt:lpstr>
      <vt:lpstr>Wingdings</vt:lpstr>
      <vt:lpstr>Badge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 11e</dc:creator>
  <cp:lastModifiedBy>LENOVO 11e</cp:lastModifiedBy>
  <cp:revision>17</cp:revision>
  <dcterms:created xsi:type="dcterms:W3CDTF">2024-04-01T20:18:13Z</dcterms:created>
  <dcterms:modified xsi:type="dcterms:W3CDTF">2024-04-01T23:13:47Z</dcterms:modified>
</cp:coreProperties>
</file>