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8" r:id="rId23"/>
    <p:sldId id="269" r:id="rId24"/>
  </p:sldIdLst>
  <p:sldSz cx="18288000" cy="10287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4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AA478BA-B998-440D-AC4A-DC9DA6A0AC4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7CFC765-B2E4-47AA-9464-694F26B5E3A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4F91C9E-2291-4241-AD3B-361421C1262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1C510ED-12A8-4185-9DDE-4CDE85292B1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D595217-0FCF-4B70-91D5-7C9B1F445703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E7E1127-C9EA-4B8C-80C5-F0E68CD9F02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093522-CDA9-42DE-8151-CD1DDB2F50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DF8AFD3-A386-4712-AA23-B901BDFE5A5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18FE77-9132-4816-9539-0506A3AC2A8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041AACA-47AF-465C-99DB-C9C5C14EC9C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30D77F4-C318-4567-9E5B-37D23B32EBE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E641D0F-A5A5-4D50-8031-3BBE6B26869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E4211B-0559-4CD4-BC89-51E8DA6AFF4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2"/>
          <p:cNvSpPr/>
          <p:nvPr/>
        </p:nvSpPr>
        <p:spPr>
          <a:xfrm rot="19701600">
            <a:off x="12872160" y="-2776320"/>
            <a:ext cx="8773560" cy="8795520"/>
          </a:xfrm>
          <a:custGeom>
            <a:avLst/>
            <a:gdLst/>
            <a:ahLst/>
            <a:cxnLst/>
            <a:rect l="l" t="t" r="r" b="b"/>
            <a:pathLst>
              <a:path w="8774178" h="8796169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2" name="Group 3"/>
          <p:cNvGrpSpPr/>
          <p:nvPr/>
        </p:nvGrpSpPr>
        <p:grpSpPr>
          <a:xfrm>
            <a:off x="10463760" y="1621440"/>
            <a:ext cx="752760" cy="752760"/>
            <a:chOff x="10463760" y="1621440"/>
            <a:chExt cx="752760" cy="752760"/>
          </a:xfrm>
        </p:grpSpPr>
        <p:sp>
          <p:nvSpPr>
            <p:cNvPr id="43" name="Freeform 4"/>
            <p:cNvSpPr/>
            <p:nvPr/>
          </p:nvSpPr>
          <p:spPr>
            <a:xfrm>
              <a:off x="10463760" y="1621440"/>
              <a:ext cx="752760" cy="75276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TextBox 5"/>
            <p:cNvSpPr/>
            <p:nvPr/>
          </p:nvSpPr>
          <p:spPr>
            <a:xfrm>
              <a:off x="10534320" y="1657080"/>
              <a:ext cx="611640" cy="64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" name="TextBox 6"/>
          <p:cNvSpPr/>
          <p:nvPr/>
        </p:nvSpPr>
        <p:spPr>
          <a:xfrm>
            <a:off x="1367280" y="3819240"/>
            <a:ext cx="10071720" cy="174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6868"/>
              </a:lnSpc>
              <a:buNone/>
            </a:pPr>
            <a:r>
              <a:rPr lang="en-US" sz="4900" b="0" strike="noStrike" spc="-1">
                <a:solidFill>
                  <a:srgbClr val="000000"/>
                </a:solidFill>
                <a:latin typeface="Montserrat Bold"/>
                <a:ea typeface="DejaVu Sans"/>
              </a:rPr>
              <a:t>INTERNET PROGRAMMING AND MOBILE PROGRAMMING</a:t>
            </a:r>
            <a:endParaRPr lang="en-US" sz="4900" b="0" strike="noStrike" spc="-1">
              <a:latin typeface="Arial"/>
            </a:endParaRPr>
          </a:p>
        </p:txBody>
      </p:sp>
      <p:grpSp>
        <p:nvGrpSpPr>
          <p:cNvPr id="46" name="Group 7"/>
          <p:cNvGrpSpPr/>
          <p:nvPr/>
        </p:nvGrpSpPr>
        <p:grpSpPr>
          <a:xfrm>
            <a:off x="14778720" y="7667280"/>
            <a:ext cx="1578240" cy="1578240"/>
            <a:chOff x="14778720" y="7667280"/>
            <a:chExt cx="1578240" cy="1578240"/>
          </a:xfrm>
        </p:grpSpPr>
        <p:sp>
          <p:nvSpPr>
            <p:cNvPr id="47" name="Freeform 8"/>
            <p:cNvSpPr/>
            <p:nvPr/>
          </p:nvSpPr>
          <p:spPr>
            <a:xfrm>
              <a:off x="14778720" y="7667280"/>
              <a:ext cx="1578240" cy="157824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TextBox 9"/>
            <p:cNvSpPr/>
            <p:nvPr/>
          </p:nvSpPr>
          <p:spPr>
            <a:xfrm>
              <a:off x="14926680" y="7741440"/>
              <a:ext cx="1282320" cy="135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9" name="TextBox 10"/>
          <p:cNvSpPr/>
          <p:nvPr/>
        </p:nvSpPr>
        <p:spPr>
          <a:xfrm>
            <a:off x="5144400" y="2308680"/>
            <a:ext cx="2757240" cy="64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5102"/>
              </a:lnSpc>
              <a:buNone/>
              <a:tabLst>
                <a:tab pos="0" algn="l"/>
              </a:tabLst>
            </a:pPr>
            <a:r>
              <a:rPr lang="en-US" sz="3650" b="0" strike="noStrike" spc="-1">
                <a:solidFill>
                  <a:srgbClr val="000000"/>
                </a:solidFill>
                <a:latin typeface="Montserrat"/>
                <a:ea typeface="DejaVu Sans"/>
              </a:rPr>
              <a:t>TASK 6</a:t>
            </a:r>
            <a:endParaRPr lang="en-US" sz="3650" b="0" strike="noStrike" spc="-1">
              <a:latin typeface="Arial"/>
            </a:endParaRPr>
          </a:p>
        </p:txBody>
      </p:sp>
      <p:sp>
        <p:nvSpPr>
          <p:cNvPr id="50" name="TextBox 11"/>
          <p:cNvSpPr/>
          <p:nvPr/>
        </p:nvSpPr>
        <p:spPr>
          <a:xfrm>
            <a:off x="1367280" y="8098200"/>
            <a:ext cx="8919360" cy="58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32"/>
              </a:lnSpc>
              <a:buNone/>
            </a:pPr>
            <a:r>
              <a:rPr lang="en-US" sz="3309" b="0" strike="noStrike" spc="-1">
                <a:solidFill>
                  <a:srgbClr val="000000"/>
                </a:solidFill>
                <a:latin typeface="Montserrat"/>
                <a:ea typeface="DejaVu Sans"/>
              </a:rPr>
              <a:t>DATABASE DESIGN AND IMPLEMENTATION</a:t>
            </a:r>
            <a:endParaRPr lang="en-US" sz="3309" b="0" strike="noStrike" spc="-1">
              <a:latin typeface="Arial"/>
            </a:endParaRPr>
          </a:p>
        </p:txBody>
      </p:sp>
      <p:pic>
        <p:nvPicPr>
          <p:cNvPr id="51" name="Picture 11"/>
          <p:cNvPicPr/>
          <p:nvPr/>
        </p:nvPicPr>
        <p:blipFill>
          <a:blip r:embed="rId3"/>
          <a:stretch/>
        </p:blipFill>
        <p:spPr>
          <a:xfrm>
            <a:off x="10463760" y="5153040"/>
            <a:ext cx="4672440" cy="5027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Freeform 12"/>
          <p:cNvSpPr/>
          <p:nvPr/>
        </p:nvSpPr>
        <p:spPr>
          <a:xfrm rot="7536600">
            <a:off x="-6773760" y="-3245040"/>
            <a:ext cx="9626760" cy="9650880"/>
          </a:xfrm>
          <a:custGeom>
            <a:avLst/>
            <a:gdLst/>
            <a:ahLst/>
            <a:cxnLst/>
            <a:rect l="l" t="t" r="r" b="b"/>
            <a:pathLst>
              <a:path w="9627545" h="9651674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TextBox 20"/>
          <p:cNvSpPr/>
          <p:nvPr/>
        </p:nvSpPr>
        <p:spPr>
          <a:xfrm>
            <a:off x="5257800" y="675000"/>
            <a:ext cx="10400760" cy="9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7282"/>
              </a:lnSpc>
              <a:buNone/>
            </a:pPr>
            <a:r>
              <a:rPr lang="en-US" sz="6070" b="0" strike="noStrike" spc="-1">
                <a:solidFill>
                  <a:srgbClr val="101010"/>
                </a:solidFill>
                <a:latin typeface="Montserrat Bold"/>
                <a:ea typeface="DejaVu Sans"/>
              </a:rPr>
              <a:t>Database Implementation</a:t>
            </a:r>
            <a:endParaRPr lang="en-US" sz="6070" b="0" strike="noStrike" spc="-1">
              <a:latin typeface="Arial"/>
            </a:endParaRPr>
          </a:p>
        </p:txBody>
      </p:sp>
      <p:grpSp>
        <p:nvGrpSpPr>
          <p:cNvPr id="159" name="Group 1"/>
          <p:cNvGrpSpPr/>
          <p:nvPr/>
        </p:nvGrpSpPr>
        <p:grpSpPr>
          <a:xfrm>
            <a:off x="1029240" y="6953760"/>
            <a:ext cx="1414800" cy="1415160"/>
            <a:chOff x="1029240" y="6953760"/>
            <a:chExt cx="1414800" cy="1415160"/>
          </a:xfrm>
        </p:grpSpPr>
        <p:sp>
          <p:nvSpPr>
            <p:cNvPr id="160" name="Freeform 15"/>
            <p:cNvSpPr/>
            <p:nvPr/>
          </p:nvSpPr>
          <p:spPr>
            <a:xfrm rot="7573200">
              <a:off x="1230120" y="715500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TextBox 21"/>
            <p:cNvSpPr/>
            <p:nvPr/>
          </p:nvSpPr>
          <p:spPr>
            <a:xfrm rot="7573200">
              <a:off x="1344960" y="724032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2" name="Group 2"/>
          <p:cNvGrpSpPr/>
          <p:nvPr/>
        </p:nvGrpSpPr>
        <p:grpSpPr>
          <a:xfrm>
            <a:off x="15958440" y="1785240"/>
            <a:ext cx="1414800" cy="1415160"/>
            <a:chOff x="15958440" y="1785240"/>
            <a:chExt cx="1414800" cy="1415160"/>
          </a:xfrm>
        </p:grpSpPr>
        <p:sp>
          <p:nvSpPr>
            <p:cNvPr id="163" name="Freeform 17"/>
            <p:cNvSpPr/>
            <p:nvPr/>
          </p:nvSpPr>
          <p:spPr>
            <a:xfrm rot="7573200">
              <a:off x="16159320" y="198648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TextBox 23"/>
            <p:cNvSpPr/>
            <p:nvPr/>
          </p:nvSpPr>
          <p:spPr>
            <a:xfrm rot="7573200">
              <a:off x="16273800" y="207180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65" name="Picture 164"/>
          <p:cNvPicPr/>
          <p:nvPr/>
        </p:nvPicPr>
        <p:blipFill>
          <a:blip r:embed="rId3"/>
          <a:srcRect l="13601" t="13599" r="9610" b="14404"/>
          <a:stretch/>
        </p:blipFill>
        <p:spPr>
          <a:xfrm>
            <a:off x="3589920" y="1991160"/>
            <a:ext cx="10354320" cy="8066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reeform 18"/>
          <p:cNvSpPr/>
          <p:nvPr/>
        </p:nvSpPr>
        <p:spPr>
          <a:xfrm rot="7536600">
            <a:off x="-6773760" y="-3245040"/>
            <a:ext cx="9626760" cy="9650880"/>
          </a:xfrm>
          <a:custGeom>
            <a:avLst/>
            <a:gdLst/>
            <a:ahLst/>
            <a:cxnLst/>
            <a:rect l="l" t="t" r="r" b="b"/>
            <a:pathLst>
              <a:path w="9627545" h="9651674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TextBox 26"/>
          <p:cNvSpPr/>
          <p:nvPr/>
        </p:nvSpPr>
        <p:spPr>
          <a:xfrm>
            <a:off x="5257800" y="446400"/>
            <a:ext cx="10400760" cy="9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7282"/>
              </a:lnSpc>
              <a:buNone/>
            </a:pPr>
            <a:r>
              <a:rPr lang="en-US" sz="6070" b="0" strike="noStrike" spc="-1">
                <a:solidFill>
                  <a:srgbClr val="101010"/>
                </a:solidFill>
                <a:latin typeface="Montserrat Bold"/>
                <a:ea typeface="DejaVu Sans"/>
              </a:rPr>
              <a:t>Database Implementation</a:t>
            </a:r>
            <a:endParaRPr lang="en-US" sz="6070" b="0" strike="noStrike" spc="-1">
              <a:latin typeface="Arial"/>
            </a:endParaRPr>
          </a:p>
        </p:txBody>
      </p:sp>
      <p:grpSp>
        <p:nvGrpSpPr>
          <p:cNvPr id="168" name="Group 8"/>
          <p:cNvGrpSpPr/>
          <p:nvPr/>
        </p:nvGrpSpPr>
        <p:grpSpPr>
          <a:xfrm>
            <a:off x="1029240" y="6953760"/>
            <a:ext cx="1414800" cy="1415160"/>
            <a:chOff x="1029240" y="6953760"/>
            <a:chExt cx="1414800" cy="1415160"/>
          </a:xfrm>
        </p:grpSpPr>
        <p:sp>
          <p:nvSpPr>
            <p:cNvPr id="169" name="Freeform 19"/>
            <p:cNvSpPr/>
            <p:nvPr/>
          </p:nvSpPr>
          <p:spPr>
            <a:xfrm rot="7573200">
              <a:off x="1230120" y="715500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TextBox 41"/>
            <p:cNvSpPr/>
            <p:nvPr/>
          </p:nvSpPr>
          <p:spPr>
            <a:xfrm rot="7573200">
              <a:off x="1344960" y="724032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1" name="Group 16"/>
          <p:cNvGrpSpPr/>
          <p:nvPr/>
        </p:nvGrpSpPr>
        <p:grpSpPr>
          <a:xfrm>
            <a:off x="15958440" y="1785240"/>
            <a:ext cx="1414800" cy="1415160"/>
            <a:chOff x="15958440" y="1785240"/>
            <a:chExt cx="1414800" cy="1415160"/>
          </a:xfrm>
        </p:grpSpPr>
        <p:sp>
          <p:nvSpPr>
            <p:cNvPr id="172" name="Freeform 21"/>
            <p:cNvSpPr/>
            <p:nvPr/>
          </p:nvSpPr>
          <p:spPr>
            <a:xfrm rot="7573200">
              <a:off x="16159320" y="198648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" name="TextBox 42"/>
            <p:cNvSpPr/>
            <p:nvPr/>
          </p:nvSpPr>
          <p:spPr>
            <a:xfrm rot="7573200">
              <a:off x="16273800" y="207180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4" name="TextBox 43"/>
          <p:cNvSpPr/>
          <p:nvPr/>
        </p:nvSpPr>
        <p:spPr>
          <a:xfrm>
            <a:off x="3601800" y="2057400"/>
            <a:ext cx="11714040" cy="184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7282"/>
              </a:lnSpc>
              <a:buNone/>
            </a:pPr>
            <a:r>
              <a:rPr lang="en-US" sz="6070" b="0" strike="noStrike" spc="-1">
                <a:solidFill>
                  <a:srgbClr val="8D1D75"/>
                </a:solidFill>
                <a:latin typeface="Montserrat Bold"/>
                <a:ea typeface="DejaVu Sans"/>
              </a:rPr>
              <a:t>Reasons for choosing Firebase DBMS</a:t>
            </a:r>
            <a:endParaRPr lang="en-US" sz="6070" b="0" strike="noStrike" spc="-1">
              <a:latin typeface="Arial"/>
            </a:endParaRPr>
          </a:p>
        </p:txBody>
      </p:sp>
      <p:sp>
        <p:nvSpPr>
          <p:cNvPr id="175" name="TextBox 44"/>
          <p:cNvSpPr/>
          <p:nvPr/>
        </p:nvSpPr>
        <p:spPr>
          <a:xfrm>
            <a:off x="3601800" y="4721400"/>
            <a:ext cx="9677782" cy="9361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marL="216000" indent="-216000">
              <a:lnSpc>
                <a:spcPts val="7282"/>
              </a:lnSpc>
              <a:buClr>
                <a:srgbClr val="101010"/>
              </a:buClr>
              <a:buFont typeface="Wingdings" charset="2"/>
              <a:buChar char=""/>
            </a:pPr>
            <a:r>
              <a:rPr lang="en-US" sz="6070" b="0" strike="noStrike" spc="-1" dirty="0">
                <a:solidFill>
                  <a:srgbClr val="101010"/>
                </a:solidFill>
                <a:latin typeface="Montserrat Bold"/>
                <a:ea typeface="DejaVu Sans"/>
              </a:rPr>
              <a:t>Real-time </a:t>
            </a:r>
            <a:r>
              <a:rPr lang="en-US" sz="6070" spc="-1" dirty="0" smtClean="0">
                <a:solidFill>
                  <a:srgbClr val="101010"/>
                </a:solidFill>
                <a:latin typeface="Montserrat Bold"/>
                <a:ea typeface="DejaVu Sans"/>
              </a:rPr>
              <a:t>Synchronization</a:t>
            </a:r>
            <a:endParaRPr lang="en-US" sz="6070" b="0" strike="noStrike" spc="-1" dirty="0">
              <a:latin typeface="Arial"/>
            </a:endParaRPr>
          </a:p>
        </p:txBody>
      </p:sp>
      <p:sp>
        <p:nvSpPr>
          <p:cNvPr id="176" name="TextBox 45"/>
          <p:cNvSpPr/>
          <p:nvPr/>
        </p:nvSpPr>
        <p:spPr>
          <a:xfrm>
            <a:off x="3529800" y="6416280"/>
            <a:ext cx="10185840" cy="8793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216000" indent="-216000">
              <a:lnSpc>
                <a:spcPts val="7282"/>
              </a:lnSpc>
              <a:buClr>
                <a:srgbClr val="101010"/>
              </a:buClr>
              <a:buFont typeface="Wingdings" charset="2"/>
              <a:buChar char=""/>
            </a:pPr>
            <a:r>
              <a:rPr lang="en-US" sz="6070" spc="-1" dirty="0" smtClean="0">
                <a:solidFill>
                  <a:srgbClr val="101010"/>
                </a:solidFill>
                <a:latin typeface="Montserrat Bold"/>
                <a:ea typeface="DejaVu Sans"/>
              </a:rPr>
              <a:t>Automatic Caching</a:t>
            </a:r>
            <a:endParaRPr lang="en-US" sz="6070" b="0" strike="noStrike" spc="-1" dirty="0">
              <a:latin typeface="Arial"/>
            </a:endParaRPr>
          </a:p>
        </p:txBody>
      </p:sp>
      <p:sp>
        <p:nvSpPr>
          <p:cNvPr id="177" name="TextBox 46"/>
          <p:cNvSpPr/>
          <p:nvPr/>
        </p:nvSpPr>
        <p:spPr>
          <a:xfrm>
            <a:off x="3529800" y="8003160"/>
            <a:ext cx="13843440" cy="8793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216000" indent="-216000">
              <a:lnSpc>
                <a:spcPts val="7282"/>
              </a:lnSpc>
              <a:buClr>
                <a:srgbClr val="101010"/>
              </a:buClr>
              <a:buFont typeface="Wingdings" charset="2"/>
              <a:buChar char=""/>
            </a:pPr>
            <a:r>
              <a:rPr lang="en-US" sz="6070" spc="-1" dirty="0" smtClean="0">
                <a:solidFill>
                  <a:srgbClr val="101010"/>
                </a:solidFill>
                <a:latin typeface="Montserrat Bold"/>
                <a:ea typeface="DejaVu Sans"/>
              </a:rPr>
              <a:t>Seamless Offline Experience</a:t>
            </a:r>
            <a:endParaRPr lang="en-US" sz="607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reeform 18"/>
          <p:cNvSpPr/>
          <p:nvPr/>
        </p:nvSpPr>
        <p:spPr>
          <a:xfrm rot="7536600">
            <a:off x="-6773760" y="-3245040"/>
            <a:ext cx="9626760" cy="9650880"/>
          </a:xfrm>
          <a:custGeom>
            <a:avLst/>
            <a:gdLst/>
            <a:ahLst/>
            <a:cxnLst/>
            <a:rect l="l" t="t" r="r" b="b"/>
            <a:pathLst>
              <a:path w="9627545" h="9651674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TextBox 26"/>
          <p:cNvSpPr/>
          <p:nvPr/>
        </p:nvSpPr>
        <p:spPr>
          <a:xfrm>
            <a:off x="5257800" y="446400"/>
            <a:ext cx="10400760" cy="9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7282"/>
              </a:lnSpc>
              <a:buNone/>
            </a:pPr>
            <a:r>
              <a:rPr lang="en-US" sz="6070" b="0" strike="noStrike" spc="-1">
                <a:solidFill>
                  <a:srgbClr val="101010"/>
                </a:solidFill>
                <a:latin typeface="Montserrat Bold"/>
                <a:ea typeface="DejaVu Sans"/>
              </a:rPr>
              <a:t>Database Implementation</a:t>
            </a:r>
            <a:endParaRPr lang="en-US" sz="6070" b="0" strike="noStrike" spc="-1">
              <a:latin typeface="Arial"/>
            </a:endParaRPr>
          </a:p>
        </p:txBody>
      </p:sp>
      <p:grpSp>
        <p:nvGrpSpPr>
          <p:cNvPr id="168" name="Group 8"/>
          <p:cNvGrpSpPr/>
          <p:nvPr/>
        </p:nvGrpSpPr>
        <p:grpSpPr>
          <a:xfrm>
            <a:off x="1029240" y="6953760"/>
            <a:ext cx="1414800" cy="1415160"/>
            <a:chOff x="1029240" y="6953760"/>
            <a:chExt cx="1414800" cy="1415160"/>
          </a:xfrm>
        </p:grpSpPr>
        <p:sp>
          <p:nvSpPr>
            <p:cNvPr id="169" name="Freeform 19"/>
            <p:cNvSpPr/>
            <p:nvPr/>
          </p:nvSpPr>
          <p:spPr>
            <a:xfrm rot="7573200">
              <a:off x="1230120" y="715500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TextBox 41"/>
            <p:cNvSpPr/>
            <p:nvPr/>
          </p:nvSpPr>
          <p:spPr>
            <a:xfrm rot="7573200">
              <a:off x="1344960" y="724032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1" name="Group 16"/>
          <p:cNvGrpSpPr/>
          <p:nvPr/>
        </p:nvGrpSpPr>
        <p:grpSpPr>
          <a:xfrm>
            <a:off x="15958440" y="1785240"/>
            <a:ext cx="1414800" cy="1415160"/>
            <a:chOff x="15958440" y="1785240"/>
            <a:chExt cx="1414800" cy="1415160"/>
          </a:xfrm>
        </p:grpSpPr>
        <p:sp>
          <p:nvSpPr>
            <p:cNvPr id="172" name="Freeform 21"/>
            <p:cNvSpPr/>
            <p:nvPr/>
          </p:nvSpPr>
          <p:spPr>
            <a:xfrm rot="7573200">
              <a:off x="16159320" y="198648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" name="TextBox 42"/>
            <p:cNvSpPr/>
            <p:nvPr/>
          </p:nvSpPr>
          <p:spPr>
            <a:xfrm rot="7573200">
              <a:off x="16273800" y="207180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4" name="TextBox 43"/>
          <p:cNvSpPr/>
          <p:nvPr/>
        </p:nvSpPr>
        <p:spPr>
          <a:xfrm>
            <a:off x="3601800" y="2057400"/>
            <a:ext cx="11714040" cy="184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7282"/>
              </a:lnSpc>
              <a:buNone/>
            </a:pPr>
            <a:r>
              <a:rPr lang="en-US" sz="6070" b="0" strike="noStrike" spc="-1">
                <a:solidFill>
                  <a:srgbClr val="8D1D75"/>
                </a:solidFill>
                <a:latin typeface="Montserrat Bold"/>
                <a:ea typeface="DejaVu Sans"/>
              </a:rPr>
              <a:t>Reasons for choosing Firebase DBMS</a:t>
            </a:r>
            <a:endParaRPr lang="en-US" sz="6070" b="0" strike="noStrike" spc="-1">
              <a:latin typeface="Arial"/>
            </a:endParaRPr>
          </a:p>
        </p:txBody>
      </p:sp>
      <p:sp>
        <p:nvSpPr>
          <p:cNvPr id="175" name="TextBox 44"/>
          <p:cNvSpPr/>
          <p:nvPr/>
        </p:nvSpPr>
        <p:spPr>
          <a:xfrm>
            <a:off x="3601799" y="4721400"/>
            <a:ext cx="10883127" cy="8793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marL="216000" indent="-216000">
              <a:lnSpc>
                <a:spcPts val="7282"/>
              </a:lnSpc>
              <a:buClr>
                <a:srgbClr val="101010"/>
              </a:buClr>
              <a:buFont typeface="Wingdings" charset="2"/>
              <a:buChar char=""/>
            </a:pPr>
            <a:r>
              <a:rPr lang="en-US" sz="6070" spc="-1" dirty="0" smtClean="0">
                <a:solidFill>
                  <a:srgbClr val="101010"/>
                </a:solidFill>
                <a:latin typeface="Montserrat Bold"/>
                <a:ea typeface="DejaVu Sans"/>
              </a:rPr>
              <a:t>Scalability</a:t>
            </a:r>
            <a:endParaRPr lang="en-US" sz="6070" b="0" strike="noStrike" spc="-1" dirty="0">
              <a:latin typeface="Arial"/>
            </a:endParaRPr>
          </a:p>
        </p:txBody>
      </p:sp>
      <p:sp>
        <p:nvSpPr>
          <p:cNvPr id="176" name="TextBox 45"/>
          <p:cNvSpPr/>
          <p:nvPr/>
        </p:nvSpPr>
        <p:spPr>
          <a:xfrm>
            <a:off x="3529800" y="6416280"/>
            <a:ext cx="10185840" cy="8793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216000" indent="-216000">
              <a:lnSpc>
                <a:spcPts val="7282"/>
              </a:lnSpc>
              <a:buClr>
                <a:srgbClr val="101010"/>
              </a:buClr>
              <a:buFont typeface="Wingdings" charset="2"/>
              <a:buChar char=""/>
            </a:pPr>
            <a:r>
              <a:rPr lang="en-US" sz="6070" spc="-1" dirty="0" smtClean="0">
                <a:solidFill>
                  <a:srgbClr val="101010"/>
                </a:solidFill>
                <a:latin typeface="Montserrat Bold"/>
                <a:ea typeface="DejaVu Sans"/>
              </a:rPr>
              <a:t>Security</a:t>
            </a:r>
            <a:endParaRPr lang="en-US" sz="607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5512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reeform 23"/>
          <p:cNvSpPr/>
          <p:nvPr/>
        </p:nvSpPr>
        <p:spPr>
          <a:xfrm rot="7536600">
            <a:off x="-6773760" y="-3245040"/>
            <a:ext cx="9626760" cy="9650880"/>
          </a:xfrm>
          <a:custGeom>
            <a:avLst/>
            <a:gdLst/>
            <a:ahLst/>
            <a:cxnLst/>
            <a:rect l="l" t="t" r="r" b="b"/>
            <a:pathLst>
              <a:path w="9627545" h="9651674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TextBox 47"/>
          <p:cNvSpPr/>
          <p:nvPr/>
        </p:nvSpPr>
        <p:spPr>
          <a:xfrm>
            <a:off x="4343400" y="770400"/>
            <a:ext cx="12573000" cy="184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7282"/>
              </a:lnSpc>
              <a:buNone/>
            </a:pPr>
            <a:r>
              <a:rPr lang="en-US" sz="6070" b="0" strike="noStrike" spc="-1">
                <a:solidFill>
                  <a:srgbClr val="101010"/>
                </a:solidFill>
                <a:latin typeface="Montserrat Bold"/>
                <a:ea typeface="DejaVu Sans"/>
              </a:rPr>
              <a:t>Importance Of Good Database Design</a:t>
            </a:r>
            <a:endParaRPr lang="en-US" sz="6070" b="0" strike="noStrike" spc="-1">
              <a:latin typeface="Arial"/>
            </a:endParaRPr>
          </a:p>
        </p:txBody>
      </p:sp>
      <p:grpSp>
        <p:nvGrpSpPr>
          <p:cNvPr id="180" name="Group 20"/>
          <p:cNvGrpSpPr/>
          <p:nvPr/>
        </p:nvGrpSpPr>
        <p:grpSpPr>
          <a:xfrm>
            <a:off x="1029240" y="6953760"/>
            <a:ext cx="1414800" cy="1415160"/>
            <a:chOff x="1029240" y="6953760"/>
            <a:chExt cx="1414800" cy="1415160"/>
          </a:xfrm>
        </p:grpSpPr>
        <p:sp>
          <p:nvSpPr>
            <p:cNvPr id="181" name="Freeform 25"/>
            <p:cNvSpPr/>
            <p:nvPr/>
          </p:nvSpPr>
          <p:spPr>
            <a:xfrm rot="7573200">
              <a:off x="1230120" y="715500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TextBox 48"/>
            <p:cNvSpPr/>
            <p:nvPr/>
          </p:nvSpPr>
          <p:spPr>
            <a:xfrm rot="7573200">
              <a:off x="1344960" y="724032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3" name="Group 21"/>
          <p:cNvGrpSpPr/>
          <p:nvPr/>
        </p:nvGrpSpPr>
        <p:grpSpPr>
          <a:xfrm>
            <a:off x="15958440" y="1785240"/>
            <a:ext cx="1414800" cy="1415160"/>
            <a:chOff x="15958440" y="1785240"/>
            <a:chExt cx="1414800" cy="1415160"/>
          </a:xfrm>
        </p:grpSpPr>
        <p:sp>
          <p:nvSpPr>
            <p:cNvPr id="184" name="Freeform 31"/>
            <p:cNvSpPr/>
            <p:nvPr/>
          </p:nvSpPr>
          <p:spPr>
            <a:xfrm rot="7573200">
              <a:off x="16159320" y="198648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TextBox 49"/>
            <p:cNvSpPr/>
            <p:nvPr/>
          </p:nvSpPr>
          <p:spPr>
            <a:xfrm rot="7573200">
              <a:off x="16273800" y="207180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6" name="TextBox 50"/>
          <p:cNvSpPr/>
          <p:nvPr/>
        </p:nvSpPr>
        <p:spPr>
          <a:xfrm>
            <a:off x="3429000" y="3717000"/>
            <a:ext cx="11695680" cy="496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216000" indent="-216000" algn="just">
              <a:lnSpc>
                <a:spcPts val="4348"/>
              </a:lnSpc>
              <a:buClr>
                <a:srgbClr val="101010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en-US" sz="3100" b="0" strike="noStrike" spc="-1" dirty="0">
                <a:solidFill>
                  <a:srgbClr val="101010"/>
                </a:solidFill>
                <a:latin typeface="Roboto"/>
                <a:ea typeface="DejaVu Sans"/>
              </a:rPr>
              <a:t>Data Integrity</a:t>
            </a:r>
            <a:endParaRPr lang="en-US" sz="3100" b="0" strike="noStrike" spc="-1" dirty="0">
              <a:latin typeface="Arial"/>
            </a:endParaRPr>
          </a:p>
          <a:p>
            <a:pPr algn="just">
              <a:lnSpc>
                <a:spcPts val="4348"/>
              </a:lnSpc>
              <a:buNone/>
              <a:tabLst>
                <a:tab pos="0" algn="l"/>
              </a:tabLst>
            </a:pPr>
            <a:endParaRPr lang="en-US" sz="3100" b="0" strike="noStrike" spc="-1" dirty="0">
              <a:latin typeface="Arial"/>
            </a:endParaRPr>
          </a:p>
          <a:p>
            <a:pPr marL="216000" indent="-216000" algn="just">
              <a:lnSpc>
                <a:spcPts val="4348"/>
              </a:lnSpc>
              <a:buClr>
                <a:srgbClr val="101010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en-US" sz="3100" b="0" strike="noStrike" spc="-1" dirty="0">
                <a:solidFill>
                  <a:srgbClr val="101010"/>
                </a:solidFill>
                <a:latin typeface="Roboto"/>
                <a:ea typeface="DejaVu Sans"/>
              </a:rPr>
              <a:t>Scalability</a:t>
            </a:r>
            <a:endParaRPr lang="en-US" sz="3100" b="0" strike="noStrike" spc="-1" dirty="0">
              <a:latin typeface="Arial"/>
            </a:endParaRPr>
          </a:p>
          <a:p>
            <a:pPr algn="just">
              <a:lnSpc>
                <a:spcPts val="4348"/>
              </a:lnSpc>
              <a:buNone/>
              <a:tabLst>
                <a:tab pos="0" algn="l"/>
              </a:tabLst>
            </a:pPr>
            <a:endParaRPr lang="en-US" sz="3100" b="0" strike="noStrike" spc="-1" dirty="0">
              <a:latin typeface="Arial"/>
            </a:endParaRPr>
          </a:p>
          <a:p>
            <a:pPr marL="216000" indent="-216000" algn="just">
              <a:lnSpc>
                <a:spcPts val="4348"/>
              </a:lnSpc>
              <a:buClr>
                <a:srgbClr val="101010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en-US" sz="3100" b="0" strike="noStrike" spc="-1" dirty="0">
                <a:solidFill>
                  <a:srgbClr val="101010"/>
                </a:solidFill>
                <a:latin typeface="Roboto"/>
                <a:ea typeface="DejaVu Sans"/>
              </a:rPr>
              <a:t>Efficiency</a:t>
            </a:r>
            <a:endParaRPr lang="en-US" sz="3100" b="0" strike="noStrike" spc="-1" dirty="0">
              <a:latin typeface="Arial"/>
            </a:endParaRPr>
          </a:p>
          <a:p>
            <a:pPr algn="just">
              <a:lnSpc>
                <a:spcPts val="4348"/>
              </a:lnSpc>
              <a:buNone/>
              <a:tabLst>
                <a:tab pos="0" algn="l"/>
              </a:tabLst>
            </a:pPr>
            <a:endParaRPr lang="en-US" sz="3100" b="0" strike="noStrike" spc="-1" dirty="0">
              <a:latin typeface="Arial"/>
            </a:endParaRPr>
          </a:p>
          <a:p>
            <a:pPr marL="216000" indent="-216000" algn="just">
              <a:lnSpc>
                <a:spcPts val="4348"/>
              </a:lnSpc>
              <a:buClr>
                <a:srgbClr val="101010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en-US" sz="3100" b="0" strike="noStrike" spc="-1" dirty="0">
                <a:solidFill>
                  <a:srgbClr val="101010"/>
                </a:solidFill>
                <a:latin typeface="Roboto"/>
                <a:ea typeface="DejaVu Sans"/>
              </a:rPr>
              <a:t>Security</a:t>
            </a:r>
            <a:endParaRPr lang="en-US" sz="3100" b="0" strike="noStrike" spc="-1" dirty="0">
              <a:latin typeface="Arial"/>
            </a:endParaRPr>
          </a:p>
          <a:p>
            <a:pPr marL="216000" indent="-216000" algn="just">
              <a:lnSpc>
                <a:spcPts val="4348"/>
              </a:lnSpc>
              <a:buClr>
                <a:srgbClr val="101010"/>
              </a:buClr>
              <a:buFont typeface="Wingdings" charset="2"/>
              <a:buChar char=""/>
              <a:tabLst>
                <a:tab pos="0" algn="l"/>
              </a:tabLst>
            </a:pPr>
            <a:endParaRPr lang="en-US" sz="3100" b="0" strike="noStrike" spc="-1" dirty="0">
              <a:latin typeface="Arial"/>
            </a:endParaRPr>
          </a:p>
          <a:p>
            <a:pPr marL="216000" indent="-216000" algn="just">
              <a:lnSpc>
                <a:spcPts val="4348"/>
              </a:lnSpc>
              <a:buClr>
                <a:srgbClr val="101010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en-US" sz="3100" b="0" strike="noStrike" spc="-1" dirty="0">
                <a:solidFill>
                  <a:srgbClr val="101010"/>
                </a:solidFill>
                <a:latin typeface="Roboto"/>
                <a:ea typeface="DejaVu Sans"/>
              </a:rPr>
              <a:t>Maintainability</a:t>
            </a:r>
            <a:endParaRPr lang="en-US" sz="31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reeform 23"/>
          <p:cNvSpPr/>
          <p:nvPr/>
        </p:nvSpPr>
        <p:spPr>
          <a:xfrm rot="7536600">
            <a:off x="-6773760" y="-3245040"/>
            <a:ext cx="9626760" cy="9650880"/>
          </a:xfrm>
          <a:custGeom>
            <a:avLst/>
            <a:gdLst/>
            <a:ahLst/>
            <a:cxnLst/>
            <a:rect l="l" t="t" r="r" b="b"/>
            <a:pathLst>
              <a:path w="9627545" h="9651674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TextBox 47"/>
          <p:cNvSpPr/>
          <p:nvPr/>
        </p:nvSpPr>
        <p:spPr>
          <a:xfrm>
            <a:off x="4343400" y="770400"/>
            <a:ext cx="13487400" cy="18723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7282"/>
              </a:lnSpc>
              <a:buNone/>
            </a:pPr>
            <a:r>
              <a:rPr lang="en-US" sz="5400" spc="-1" dirty="0" smtClean="0">
                <a:solidFill>
                  <a:srgbClr val="101010"/>
                </a:solidFill>
                <a:latin typeface="Montserrat Bold"/>
                <a:ea typeface="DejaVu Sans"/>
              </a:rPr>
              <a:t>All the Entities with their attribute generated in Firebase Real-time Database</a:t>
            </a:r>
            <a:endParaRPr lang="en-US" sz="5400" b="0" strike="noStrike" spc="-1" dirty="0">
              <a:latin typeface="Arial"/>
            </a:endParaRPr>
          </a:p>
        </p:txBody>
      </p:sp>
      <p:grpSp>
        <p:nvGrpSpPr>
          <p:cNvPr id="180" name="Group 20"/>
          <p:cNvGrpSpPr/>
          <p:nvPr/>
        </p:nvGrpSpPr>
        <p:grpSpPr>
          <a:xfrm>
            <a:off x="1029240" y="6953760"/>
            <a:ext cx="1414800" cy="1415160"/>
            <a:chOff x="1029240" y="6953760"/>
            <a:chExt cx="1414800" cy="1415160"/>
          </a:xfrm>
        </p:grpSpPr>
        <p:sp>
          <p:nvSpPr>
            <p:cNvPr id="181" name="Freeform 25"/>
            <p:cNvSpPr/>
            <p:nvPr/>
          </p:nvSpPr>
          <p:spPr>
            <a:xfrm rot="7573200">
              <a:off x="1230120" y="715500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TextBox 48"/>
            <p:cNvSpPr/>
            <p:nvPr/>
          </p:nvSpPr>
          <p:spPr>
            <a:xfrm rot="7573200">
              <a:off x="1344960" y="724032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3" name="Group 21"/>
          <p:cNvGrpSpPr/>
          <p:nvPr/>
        </p:nvGrpSpPr>
        <p:grpSpPr>
          <a:xfrm>
            <a:off x="15958440" y="1785240"/>
            <a:ext cx="1414800" cy="1415160"/>
            <a:chOff x="15958440" y="1785240"/>
            <a:chExt cx="1414800" cy="1415160"/>
          </a:xfrm>
        </p:grpSpPr>
        <p:sp>
          <p:nvSpPr>
            <p:cNvPr id="184" name="Freeform 31"/>
            <p:cNvSpPr/>
            <p:nvPr/>
          </p:nvSpPr>
          <p:spPr>
            <a:xfrm rot="7573200">
              <a:off x="16159320" y="198648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TextBox 49"/>
            <p:cNvSpPr/>
            <p:nvPr/>
          </p:nvSpPr>
          <p:spPr>
            <a:xfrm rot="7573200">
              <a:off x="16273800" y="207180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864" y="2642707"/>
            <a:ext cx="11629114" cy="724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2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reeform 23"/>
          <p:cNvSpPr/>
          <p:nvPr/>
        </p:nvSpPr>
        <p:spPr>
          <a:xfrm rot="7536600">
            <a:off x="-6773760" y="-3245040"/>
            <a:ext cx="9626760" cy="9650880"/>
          </a:xfrm>
          <a:custGeom>
            <a:avLst/>
            <a:gdLst/>
            <a:ahLst/>
            <a:cxnLst/>
            <a:rect l="l" t="t" r="r" b="b"/>
            <a:pathLst>
              <a:path w="9627545" h="9651674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TextBox 47"/>
          <p:cNvSpPr/>
          <p:nvPr/>
        </p:nvSpPr>
        <p:spPr>
          <a:xfrm>
            <a:off x="4343400" y="770400"/>
            <a:ext cx="13487400" cy="18723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7282"/>
              </a:lnSpc>
              <a:buNone/>
            </a:pPr>
            <a:r>
              <a:rPr lang="en-US" sz="5400" spc="-1" dirty="0" smtClean="0">
                <a:solidFill>
                  <a:srgbClr val="101010"/>
                </a:solidFill>
                <a:latin typeface="Montserrat Bold"/>
                <a:ea typeface="DejaVu Sans"/>
              </a:rPr>
              <a:t>All the Entities with their attribute generated in Firebase Real-time Database</a:t>
            </a:r>
            <a:endParaRPr lang="en-US" sz="5400" b="0" strike="noStrike" spc="-1" dirty="0">
              <a:latin typeface="Arial"/>
            </a:endParaRPr>
          </a:p>
        </p:txBody>
      </p:sp>
      <p:grpSp>
        <p:nvGrpSpPr>
          <p:cNvPr id="180" name="Group 20"/>
          <p:cNvGrpSpPr/>
          <p:nvPr/>
        </p:nvGrpSpPr>
        <p:grpSpPr>
          <a:xfrm>
            <a:off x="1029240" y="6953760"/>
            <a:ext cx="1414800" cy="1415160"/>
            <a:chOff x="1029240" y="6953760"/>
            <a:chExt cx="1414800" cy="1415160"/>
          </a:xfrm>
        </p:grpSpPr>
        <p:sp>
          <p:nvSpPr>
            <p:cNvPr id="181" name="Freeform 25"/>
            <p:cNvSpPr/>
            <p:nvPr/>
          </p:nvSpPr>
          <p:spPr>
            <a:xfrm rot="7573200">
              <a:off x="1230120" y="715500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TextBox 48"/>
            <p:cNvSpPr/>
            <p:nvPr/>
          </p:nvSpPr>
          <p:spPr>
            <a:xfrm rot="7573200">
              <a:off x="1344960" y="724032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3" name="Group 21"/>
          <p:cNvGrpSpPr/>
          <p:nvPr/>
        </p:nvGrpSpPr>
        <p:grpSpPr>
          <a:xfrm>
            <a:off x="15958440" y="1785240"/>
            <a:ext cx="1414800" cy="1415160"/>
            <a:chOff x="15958440" y="1785240"/>
            <a:chExt cx="1414800" cy="1415160"/>
          </a:xfrm>
        </p:grpSpPr>
        <p:sp>
          <p:nvSpPr>
            <p:cNvPr id="184" name="Freeform 31"/>
            <p:cNvSpPr/>
            <p:nvPr/>
          </p:nvSpPr>
          <p:spPr>
            <a:xfrm rot="7573200">
              <a:off x="16159320" y="198648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TextBox 49"/>
            <p:cNvSpPr/>
            <p:nvPr/>
          </p:nvSpPr>
          <p:spPr>
            <a:xfrm rot="7573200">
              <a:off x="16273800" y="207180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49" y="3095318"/>
            <a:ext cx="12975152" cy="679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43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reeform 23"/>
          <p:cNvSpPr/>
          <p:nvPr/>
        </p:nvSpPr>
        <p:spPr>
          <a:xfrm rot="7536600">
            <a:off x="-6773760" y="-3245040"/>
            <a:ext cx="9626760" cy="9650880"/>
          </a:xfrm>
          <a:custGeom>
            <a:avLst/>
            <a:gdLst/>
            <a:ahLst/>
            <a:cxnLst/>
            <a:rect l="l" t="t" r="r" b="b"/>
            <a:pathLst>
              <a:path w="9627545" h="9651674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TextBox 47"/>
          <p:cNvSpPr/>
          <p:nvPr/>
        </p:nvSpPr>
        <p:spPr>
          <a:xfrm>
            <a:off x="4343400" y="770400"/>
            <a:ext cx="13487400" cy="18723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7282"/>
              </a:lnSpc>
              <a:buNone/>
            </a:pPr>
            <a:r>
              <a:rPr lang="en-US" sz="5400" spc="-1" dirty="0" smtClean="0">
                <a:solidFill>
                  <a:srgbClr val="101010"/>
                </a:solidFill>
                <a:latin typeface="Montserrat Bold"/>
                <a:ea typeface="DejaVu Sans"/>
              </a:rPr>
              <a:t>All the Entities with their attribute generated in Firebase Real-time Database</a:t>
            </a:r>
            <a:endParaRPr lang="en-US" sz="5400" b="0" strike="noStrike" spc="-1" dirty="0">
              <a:latin typeface="Arial"/>
            </a:endParaRPr>
          </a:p>
        </p:txBody>
      </p:sp>
      <p:grpSp>
        <p:nvGrpSpPr>
          <p:cNvPr id="180" name="Group 20"/>
          <p:cNvGrpSpPr/>
          <p:nvPr/>
        </p:nvGrpSpPr>
        <p:grpSpPr>
          <a:xfrm>
            <a:off x="1029240" y="6953760"/>
            <a:ext cx="1414800" cy="1415160"/>
            <a:chOff x="1029240" y="6953760"/>
            <a:chExt cx="1414800" cy="1415160"/>
          </a:xfrm>
        </p:grpSpPr>
        <p:sp>
          <p:nvSpPr>
            <p:cNvPr id="181" name="Freeform 25"/>
            <p:cNvSpPr/>
            <p:nvPr/>
          </p:nvSpPr>
          <p:spPr>
            <a:xfrm rot="7573200">
              <a:off x="1230120" y="715500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TextBox 48"/>
            <p:cNvSpPr/>
            <p:nvPr/>
          </p:nvSpPr>
          <p:spPr>
            <a:xfrm rot="7573200">
              <a:off x="1344960" y="724032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3" name="Group 21"/>
          <p:cNvGrpSpPr/>
          <p:nvPr/>
        </p:nvGrpSpPr>
        <p:grpSpPr>
          <a:xfrm>
            <a:off x="15958440" y="1785240"/>
            <a:ext cx="1414800" cy="1415160"/>
            <a:chOff x="15958440" y="1785240"/>
            <a:chExt cx="1414800" cy="1415160"/>
          </a:xfrm>
        </p:grpSpPr>
        <p:sp>
          <p:nvSpPr>
            <p:cNvPr id="184" name="Freeform 31"/>
            <p:cNvSpPr/>
            <p:nvPr/>
          </p:nvSpPr>
          <p:spPr>
            <a:xfrm rot="7573200">
              <a:off x="16159320" y="198648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TextBox 49"/>
            <p:cNvSpPr/>
            <p:nvPr/>
          </p:nvSpPr>
          <p:spPr>
            <a:xfrm rot="7573200">
              <a:off x="16273800" y="207180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55" y="3628813"/>
            <a:ext cx="11471563" cy="549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14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reeform 23"/>
          <p:cNvSpPr/>
          <p:nvPr/>
        </p:nvSpPr>
        <p:spPr>
          <a:xfrm rot="7536600">
            <a:off x="-6773760" y="-3245040"/>
            <a:ext cx="9626760" cy="9650880"/>
          </a:xfrm>
          <a:custGeom>
            <a:avLst/>
            <a:gdLst/>
            <a:ahLst/>
            <a:cxnLst/>
            <a:rect l="l" t="t" r="r" b="b"/>
            <a:pathLst>
              <a:path w="9627545" h="9651674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TextBox 47"/>
          <p:cNvSpPr/>
          <p:nvPr/>
        </p:nvSpPr>
        <p:spPr>
          <a:xfrm>
            <a:off x="4343400" y="770400"/>
            <a:ext cx="13487400" cy="18723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7282"/>
              </a:lnSpc>
              <a:buNone/>
            </a:pPr>
            <a:r>
              <a:rPr lang="en-US" sz="5400" spc="-1" dirty="0" smtClean="0">
                <a:solidFill>
                  <a:srgbClr val="101010"/>
                </a:solidFill>
                <a:latin typeface="Montserrat Bold"/>
                <a:ea typeface="DejaVu Sans"/>
              </a:rPr>
              <a:t>All the Entities with their attribute generated in Firebase Real-time Database</a:t>
            </a:r>
            <a:endParaRPr lang="en-US" sz="5400" b="0" strike="noStrike" spc="-1" dirty="0">
              <a:latin typeface="Arial"/>
            </a:endParaRPr>
          </a:p>
        </p:txBody>
      </p:sp>
      <p:grpSp>
        <p:nvGrpSpPr>
          <p:cNvPr id="180" name="Group 20"/>
          <p:cNvGrpSpPr/>
          <p:nvPr/>
        </p:nvGrpSpPr>
        <p:grpSpPr>
          <a:xfrm>
            <a:off x="1029240" y="6953760"/>
            <a:ext cx="1414800" cy="1415160"/>
            <a:chOff x="1029240" y="6953760"/>
            <a:chExt cx="1414800" cy="1415160"/>
          </a:xfrm>
        </p:grpSpPr>
        <p:sp>
          <p:nvSpPr>
            <p:cNvPr id="181" name="Freeform 25"/>
            <p:cNvSpPr/>
            <p:nvPr/>
          </p:nvSpPr>
          <p:spPr>
            <a:xfrm rot="7573200">
              <a:off x="1230120" y="715500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TextBox 48"/>
            <p:cNvSpPr/>
            <p:nvPr/>
          </p:nvSpPr>
          <p:spPr>
            <a:xfrm rot="7573200">
              <a:off x="1344960" y="724032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3" name="Group 21"/>
          <p:cNvGrpSpPr/>
          <p:nvPr/>
        </p:nvGrpSpPr>
        <p:grpSpPr>
          <a:xfrm>
            <a:off x="15958440" y="1785240"/>
            <a:ext cx="1414800" cy="1415160"/>
            <a:chOff x="15958440" y="1785240"/>
            <a:chExt cx="1414800" cy="1415160"/>
          </a:xfrm>
        </p:grpSpPr>
        <p:sp>
          <p:nvSpPr>
            <p:cNvPr id="184" name="Freeform 31"/>
            <p:cNvSpPr/>
            <p:nvPr/>
          </p:nvSpPr>
          <p:spPr>
            <a:xfrm rot="7573200">
              <a:off x="16159320" y="198648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TextBox 49"/>
            <p:cNvSpPr/>
            <p:nvPr/>
          </p:nvSpPr>
          <p:spPr>
            <a:xfrm rot="7573200">
              <a:off x="16273800" y="207180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70" y="3068054"/>
            <a:ext cx="9919261" cy="672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71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reeform 23"/>
          <p:cNvSpPr/>
          <p:nvPr/>
        </p:nvSpPr>
        <p:spPr>
          <a:xfrm rot="7536600">
            <a:off x="-7548359" y="-4825440"/>
            <a:ext cx="9626760" cy="9650880"/>
          </a:xfrm>
          <a:custGeom>
            <a:avLst/>
            <a:gdLst/>
            <a:ahLst/>
            <a:cxnLst/>
            <a:rect l="l" t="t" r="r" b="b"/>
            <a:pathLst>
              <a:path w="9627545" h="9651674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TextBox 47"/>
          <p:cNvSpPr/>
          <p:nvPr/>
        </p:nvSpPr>
        <p:spPr>
          <a:xfrm>
            <a:off x="4343400" y="770400"/>
            <a:ext cx="13487400" cy="18723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7282"/>
              </a:lnSpc>
              <a:buNone/>
            </a:pPr>
            <a:r>
              <a:rPr lang="en-US" sz="5400" spc="-1" dirty="0" smtClean="0">
                <a:solidFill>
                  <a:srgbClr val="101010"/>
                </a:solidFill>
                <a:latin typeface="Montserrat Bold"/>
                <a:ea typeface="DejaVu Sans"/>
              </a:rPr>
              <a:t>All the Entities with their attribute generated in Firebase Real-time Database</a:t>
            </a:r>
            <a:endParaRPr lang="en-US" sz="5400" b="0" strike="noStrike" spc="-1" dirty="0">
              <a:latin typeface="Arial"/>
            </a:endParaRPr>
          </a:p>
        </p:txBody>
      </p:sp>
      <p:grpSp>
        <p:nvGrpSpPr>
          <p:cNvPr id="180" name="Group 20"/>
          <p:cNvGrpSpPr/>
          <p:nvPr/>
        </p:nvGrpSpPr>
        <p:grpSpPr>
          <a:xfrm>
            <a:off x="0" y="8540329"/>
            <a:ext cx="1414800" cy="1415160"/>
            <a:chOff x="1029240" y="6953760"/>
            <a:chExt cx="1414800" cy="1415160"/>
          </a:xfrm>
        </p:grpSpPr>
        <p:sp>
          <p:nvSpPr>
            <p:cNvPr id="181" name="Freeform 25"/>
            <p:cNvSpPr/>
            <p:nvPr/>
          </p:nvSpPr>
          <p:spPr>
            <a:xfrm rot="7573200">
              <a:off x="1230120" y="715500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TextBox 48"/>
            <p:cNvSpPr/>
            <p:nvPr/>
          </p:nvSpPr>
          <p:spPr>
            <a:xfrm rot="7573200">
              <a:off x="1344960" y="724032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3" name="Group 21"/>
          <p:cNvGrpSpPr/>
          <p:nvPr/>
        </p:nvGrpSpPr>
        <p:grpSpPr>
          <a:xfrm>
            <a:off x="15958440" y="1785240"/>
            <a:ext cx="1414800" cy="1415160"/>
            <a:chOff x="15958440" y="1785240"/>
            <a:chExt cx="1414800" cy="1415160"/>
          </a:xfrm>
        </p:grpSpPr>
        <p:sp>
          <p:nvSpPr>
            <p:cNvPr id="184" name="Freeform 31"/>
            <p:cNvSpPr/>
            <p:nvPr/>
          </p:nvSpPr>
          <p:spPr>
            <a:xfrm rot="7573200">
              <a:off x="16159320" y="198648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TextBox 49"/>
            <p:cNvSpPr/>
            <p:nvPr/>
          </p:nvSpPr>
          <p:spPr>
            <a:xfrm rot="7573200">
              <a:off x="16273800" y="207180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055" y="3200071"/>
            <a:ext cx="9524098" cy="60478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46" y="4530609"/>
            <a:ext cx="6139210" cy="33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86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reeform 23"/>
          <p:cNvSpPr/>
          <p:nvPr/>
        </p:nvSpPr>
        <p:spPr>
          <a:xfrm rot="7536600">
            <a:off x="-7002359" y="-4825440"/>
            <a:ext cx="9626760" cy="9650880"/>
          </a:xfrm>
          <a:custGeom>
            <a:avLst/>
            <a:gdLst/>
            <a:ahLst/>
            <a:cxnLst/>
            <a:rect l="l" t="t" r="r" b="b"/>
            <a:pathLst>
              <a:path w="9627545" h="9651674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TextBox 47"/>
          <p:cNvSpPr/>
          <p:nvPr/>
        </p:nvSpPr>
        <p:spPr>
          <a:xfrm>
            <a:off x="4343400" y="770400"/>
            <a:ext cx="13487400" cy="18723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7282"/>
              </a:lnSpc>
              <a:buNone/>
            </a:pPr>
            <a:r>
              <a:rPr lang="en-US" sz="5400" spc="-1" dirty="0" smtClean="0">
                <a:solidFill>
                  <a:srgbClr val="101010"/>
                </a:solidFill>
                <a:latin typeface="Montserrat Bold"/>
                <a:ea typeface="DejaVu Sans"/>
              </a:rPr>
              <a:t>All the Entities with their attribute generated in Firebase Real-time Database</a:t>
            </a:r>
            <a:endParaRPr lang="en-US" sz="5400" b="0" strike="noStrike" spc="-1" dirty="0">
              <a:latin typeface="Arial"/>
            </a:endParaRPr>
          </a:p>
        </p:txBody>
      </p:sp>
      <p:grpSp>
        <p:nvGrpSpPr>
          <p:cNvPr id="180" name="Group 20"/>
          <p:cNvGrpSpPr/>
          <p:nvPr/>
        </p:nvGrpSpPr>
        <p:grpSpPr>
          <a:xfrm>
            <a:off x="613604" y="8580895"/>
            <a:ext cx="1414800" cy="1415160"/>
            <a:chOff x="1029240" y="6953760"/>
            <a:chExt cx="1414800" cy="1415160"/>
          </a:xfrm>
        </p:grpSpPr>
        <p:sp>
          <p:nvSpPr>
            <p:cNvPr id="181" name="Freeform 25"/>
            <p:cNvSpPr/>
            <p:nvPr/>
          </p:nvSpPr>
          <p:spPr>
            <a:xfrm rot="7573200">
              <a:off x="1230120" y="715500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TextBox 48"/>
            <p:cNvSpPr/>
            <p:nvPr/>
          </p:nvSpPr>
          <p:spPr>
            <a:xfrm rot="7573200">
              <a:off x="1344960" y="724032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3" name="Group 21"/>
          <p:cNvGrpSpPr/>
          <p:nvPr/>
        </p:nvGrpSpPr>
        <p:grpSpPr>
          <a:xfrm>
            <a:off x="15958440" y="1785240"/>
            <a:ext cx="1414800" cy="1415160"/>
            <a:chOff x="15958440" y="1785240"/>
            <a:chExt cx="1414800" cy="1415160"/>
          </a:xfrm>
        </p:grpSpPr>
        <p:sp>
          <p:nvSpPr>
            <p:cNvPr id="184" name="Freeform 31"/>
            <p:cNvSpPr/>
            <p:nvPr/>
          </p:nvSpPr>
          <p:spPr>
            <a:xfrm rot="7573200">
              <a:off x="16159320" y="198648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TextBox 49"/>
            <p:cNvSpPr/>
            <p:nvPr/>
          </p:nvSpPr>
          <p:spPr>
            <a:xfrm rot="7573200">
              <a:off x="16273800" y="207180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79" y="3200071"/>
            <a:ext cx="8909232" cy="67959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76" y="4988256"/>
            <a:ext cx="8250403" cy="243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92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2"/>
          <p:cNvSpPr/>
          <p:nvPr/>
        </p:nvSpPr>
        <p:spPr>
          <a:xfrm>
            <a:off x="1952640" y="4201920"/>
            <a:ext cx="4508280" cy="71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863640" lvl="1" indent="-431640">
              <a:lnSpc>
                <a:spcPts val="5598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ntserrat"/>
                <a:ea typeface="DejaVu Sans"/>
              </a:rPr>
              <a:t>Introduction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3" name="TextBox 3"/>
          <p:cNvSpPr/>
          <p:nvPr/>
        </p:nvSpPr>
        <p:spPr>
          <a:xfrm>
            <a:off x="1737360" y="2286000"/>
            <a:ext cx="8396640" cy="130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0276"/>
              </a:lnSpc>
              <a:buNone/>
              <a:tabLst>
                <a:tab pos="0" algn="l"/>
              </a:tabLst>
            </a:pPr>
            <a:r>
              <a:rPr lang="en-US" sz="7340" b="0" strike="noStrike" spc="-1">
                <a:solidFill>
                  <a:srgbClr val="000000"/>
                </a:solidFill>
                <a:latin typeface="Montserrat Bold"/>
                <a:ea typeface="DejaVu Sans"/>
              </a:rPr>
              <a:t>Outline</a:t>
            </a:r>
            <a:endParaRPr lang="en-US" sz="7340" b="0" strike="noStrike" spc="-1">
              <a:latin typeface="Arial"/>
            </a:endParaRPr>
          </a:p>
        </p:txBody>
      </p:sp>
      <p:grpSp>
        <p:nvGrpSpPr>
          <p:cNvPr id="54" name="Group 4"/>
          <p:cNvGrpSpPr/>
          <p:nvPr/>
        </p:nvGrpSpPr>
        <p:grpSpPr>
          <a:xfrm>
            <a:off x="0" y="-74160"/>
            <a:ext cx="18287280" cy="1947960"/>
            <a:chOff x="0" y="-74160"/>
            <a:chExt cx="18287280" cy="1947960"/>
          </a:xfrm>
        </p:grpSpPr>
        <p:sp>
          <p:nvSpPr>
            <p:cNvPr id="55" name="Freeform 5"/>
            <p:cNvSpPr/>
            <p:nvPr/>
          </p:nvSpPr>
          <p:spPr>
            <a:xfrm>
              <a:off x="0" y="0"/>
              <a:ext cx="18287280" cy="1873800"/>
            </a:xfrm>
            <a:custGeom>
              <a:avLst/>
              <a:gdLst/>
              <a:ahLst/>
              <a:cxnLst/>
              <a:rect l="l" t="t" r="r" b="b"/>
              <a:pathLst>
                <a:path w="9414331" h="964887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TextBox 6"/>
            <p:cNvSpPr/>
            <p:nvPr/>
          </p:nvSpPr>
          <p:spPr>
            <a:xfrm>
              <a:off x="0" y="-74160"/>
              <a:ext cx="18287280" cy="1947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7" name="TextBox 7"/>
          <p:cNvSpPr/>
          <p:nvPr/>
        </p:nvSpPr>
        <p:spPr>
          <a:xfrm>
            <a:off x="1952640" y="5106600"/>
            <a:ext cx="7876800" cy="71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863640" lvl="1" indent="-431640">
              <a:lnSpc>
                <a:spcPts val="5598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ntserrat"/>
                <a:ea typeface="DejaVu Sans"/>
              </a:rPr>
              <a:t>Database Design Overview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8" name="TextBox 9"/>
          <p:cNvSpPr/>
          <p:nvPr/>
        </p:nvSpPr>
        <p:spPr>
          <a:xfrm>
            <a:off x="1987920" y="6088320"/>
            <a:ext cx="7384320" cy="71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863640" lvl="1" indent="-431640">
              <a:lnSpc>
                <a:spcPts val="5598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ntserrat"/>
                <a:ea typeface="DejaVu Sans"/>
              </a:rPr>
              <a:t>Database Design Process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9" name="TextBox 10"/>
          <p:cNvSpPr/>
          <p:nvPr/>
        </p:nvSpPr>
        <p:spPr>
          <a:xfrm>
            <a:off x="1987920" y="7089840"/>
            <a:ext cx="7612920" cy="71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863640" lvl="1" indent="-431640">
              <a:lnSpc>
                <a:spcPts val="5598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ntserrat"/>
                <a:ea typeface="DejaVu Sans"/>
              </a:rPr>
              <a:t>Database Implementation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60" name="Freeform 11"/>
          <p:cNvSpPr/>
          <p:nvPr/>
        </p:nvSpPr>
        <p:spPr>
          <a:xfrm rot="19701600">
            <a:off x="12872160" y="-2776320"/>
            <a:ext cx="8773560" cy="8795520"/>
          </a:xfrm>
          <a:custGeom>
            <a:avLst/>
            <a:gdLst/>
            <a:ahLst/>
            <a:cxnLst/>
            <a:rect l="l" t="t" r="r" b="b"/>
            <a:pathLst>
              <a:path w="8774178" h="8796169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1" name="Group 12"/>
          <p:cNvGrpSpPr/>
          <p:nvPr/>
        </p:nvGrpSpPr>
        <p:grpSpPr>
          <a:xfrm>
            <a:off x="14778720" y="7667280"/>
            <a:ext cx="1578240" cy="1578240"/>
            <a:chOff x="14778720" y="7667280"/>
            <a:chExt cx="1578240" cy="1578240"/>
          </a:xfrm>
        </p:grpSpPr>
        <p:sp>
          <p:nvSpPr>
            <p:cNvPr id="62" name="Freeform 13"/>
            <p:cNvSpPr/>
            <p:nvPr/>
          </p:nvSpPr>
          <p:spPr>
            <a:xfrm>
              <a:off x="14778720" y="7667280"/>
              <a:ext cx="1578240" cy="157824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TextBox 14"/>
            <p:cNvSpPr/>
            <p:nvPr/>
          </p:nvSpPr>
          <p:spPr>
            <a:xfrm>
              <a:off x="14926680" y="7741440"/>
              <a:ext cx="1282320" cy="135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4" name="Group 15"/>
          <p:cNvGrpSpPr/>
          <p:nvPr/>
        </p:nvGrpSpPr>
        <p:grpSpPr>
          <a:xfrm>
            <a:off x="9305280" y="2971800"/>
            <a:ext cx="752760" cy="752760"/>
            <a:chOff x="9305280" y="2971800"/>
            <a:chExt cx="752760" cy="752760"/>
          </a:xfrm>
        </p:grpSpPr>
        <p:sp>
          <p:nvSpPr>
            <p:cNvPr id="65" name="Freeform 16"/>
            <p:cNvSpPr/>
            <p:nvPr/>
          </p:nvSpPr>
          <p:spPr>
            <a:xfrm>
              <a:off x="9305280" y="2971800"/>
              <a:ext cx="752760" cy="75276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TextBox 17"/>
            <p:cNvSpPr/>
            <p:nvPr/>
          </p:nvSpPr>
          <p:spPr>
            <a:xfrm>
              <a:off x="9375840" y="3007080"/>
              <a:ext cx="611640" cy="64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7" name="TextBox 19"/>
          <p:cNvSpPr/>
          <p:nvPr/>
        </p:nvSpPr>
        <p:spPr>
          <a:xfrm>
            <a:off x="1991160" y="8927280"/>
            <a:ext cx="7147080" cy="71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863640" lvl="1" indent="-431640">
              <a:lnSpc>
                <a:spcPts val="5598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ntserrat"/>
                <a:ea typeface="DejaVu Sans"/>
              </a:rPr>
              <a:t>Conclusion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68" name="TextBox 18"/>
          <p:cNvSpPr/>
          <p:nvPr/>
        </p:nvSpPr>
        <p:spPr>
          <a:xfrm>
            <a:off x="1951920" y="8028000"/>
            <a:ext cx="9477720" cy="71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863640" lvl="1" indent="-431640">
              <a:lnSpc>
                <a:spcPts val="5598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ntserrat"/>
                <a:ea typeface="DejaVu Sans"/>
              </a:rPr>
              <a:t>Importance of Database Design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reeform 23"/>
          <p:cNvSpPr/>
          <p:nvPr/>
        </p:nvSpPr>
        <p:spPr>
          <a:xfrm rot="7536600">
            <a:off x="-6773760" y="-3245040"/>
            <a:ext cx="9626760" cy="9650880"/>
          </a:xfrm>
          <a:custGeom>
            <a:avLst/>
            <a:gdLst/>
            <a:ahLst/>
            <a:cxnLst/>
            <a:rect l="l" t="t" r="r" b="b"/>
            <a:pathLst>
              <a:path w="9627545" h="9651674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TextBox 47"/>
          <p:cNvSpPr/>
          <p:nvPr/>
        </p:nvSpPr>
        <p:spPr>
          <a:xfrm>
            <a:off x="4343400" y="770400"/>
            <a:ext cx="13487400" cy="18723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7282"/>
              </a:lnSpc>
              <a:buNone/>
            </a:pPr>
            <a:r>
              <a:rPr lang="en-US" sz="5400" spc="-1" dirty="0" smtClean="0">
                <a:solidFill>
                  <a:srgbClr val="101010"/>
                </a:solidFill>
                <a:latin typeface="Montserrat Bold"/>
                <a:ea typeface="DejaVu Sans"/>
              </a:rPr>
              <a:t>All the Entities with their attribute generated in Firebase Real-time Database</a:t>
            </a:r>
            <a:endParaRPr lang="en-US" sz="5400" b="0" strike="noStrike" spc="-1" dirty="0">
              <a:latin typeface="Arial"/>
            </a:endParaRPr>
          </a:p>
        </p:txBody>
      </p:sp>
      <p:grpSp>
        <p:nvGrpSpPr>
          <p:cNvPr id="180" name="Group 20"/>
          <p:cNvGrpSpPr/>
          <p:nvPr/>
        </p:nvGrpSpPr>
        <p:grpSpPr>
          <a:xfrm>
            <a:off x="1029240" y="6953760"/>
            <a:ext cx="1414800" cy="1415160"/>
            <a:chOff x="1029240" y="6953760"/>
            <a:chExt cx="1414800" cy="1415160"/>
          </a:xfrm>
        </p:grpSpPr>
        <p:sp>
          <p:nvSpPr>
            <p:cNvPr id="181" name="Freeform 25"/>
            <p:cNvSpPr/>
            <p:nvPr/>
          </p:nvSpPr>
          <p:spPr>
            <a:xfrm rot="7573200">
              <a:off x="1230120" y="715500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TextBox 48"/>
            <p:cNvSpPr/>
            <p:nvPr/>
          </p:nvSpPr>
          <p:spPr>
            <a:xfrm rot="7573200">
              <a:off x="1344960" y="724032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3" name="Group 21"/>
          <p:cNvGrpSpPr/>
          <p:nvPr/>
        </p:nvGrpSpPr>
        <p:grpSpPr>
          <a:xfrm>
            <a:off x="15958440" y="1785240"/>
            <a:ext cx="1414800" cy="1415160"/>
            <a:chOff x="15958440" y="1785240"/>
            <a:chExt cx="1414800" cy="1415160"/>
          </a:xfrm>
        </p:grpSpPr>
        <p:sp>
          <p:nvSpPr>
            <p:cNvPr id="184" name="Freeform 31"/>
            <p:cNvSpPr/>
            <p:nvPr/>
          </p:nvSpPr>
          <p:spPr>
            <a:xfrm rot="7573200">
              <a:off x="16159320" y="198648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TextBox 49"/>
            <p:cNvSpPr/>
            <p:nvPr/>
          </p:nvSpPr>
          <p:spPr>
            <a:xfrm rot="7573200">
              <a:off x="16273800" y="207180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962" y="3095318"/>
            <a:ext cx="13012473" cy="546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35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reeform 23"/>
          <p:cNvSpPr/>
          <p:nvPr/>
        </p:nvSpPr>
        <p:spPr>
          <a:xfrm rot="7536600">
            <a:off x="-6773760" y="-3245040"/>
            <a:ext cx="9626760" cy="9650880"/>
          </a:xfrm>
          <a:custGeom>
            <a:avLst/>
            <a:gdLst/>
            <a:ahLst/>
            <a:cxnLst/>
            <a:rect l="l" t="t" r="r" b="b"/>
            <a:pathLst>
              <a:path w="9627545" h="9651674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TextBox 47"/>
          <p:cNvSpPr/>
          <p:nvPr/>
        </p:nvSpPr>
        <p:spPr>
          <a:xfrm>
            <a:off x="4343400" y="770400"/>
            <a:ext cx="13487400" cy="18723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7282"/>
              </a:lnSpc>
              <a:buNone/>
            </a:pPr>
            <a:r>
              <a:rPr lang="en-US" sz="5400" spc="-1" dirty="0" smtClean="0">
                <a:solidFill>
                  <a:srgbClr val="101010"/>
                </a:solidFill>
                <a:latin typeface="Montserrat Bold"/>
                <a:ea typeface="DejaVu Sans"/>
              </a:rPr>
              <a:t>All the Entities with their attribute generated in Firebase Real-time Database</a:t>
            </a:r>
            <a:endParaRPr lang="en-US" sz="5400" b="0" strike="noStrike" spc="-1" dirty="0">
              <a:latin typeface="Arial"/>
            </a:endParaRPr>
          </a:p>
        </p:txBody>
      </p:sp>
      <p:grpSp>
        <p:nvGrpSpPr>
          <p:cNvPr id="180" name="Group 20"/>
          <p:cNvGrpSpPr/>
          <p:nvPr/>
        </p:nvGrpSpPr>
        <p:grpSpPr>
          <a:xfrm>
            <a:off x="1029240" y="6953760"/>
            <a:ext cx="1414800" cy="1415160"/>
            <a:chOff x="1029240" y="6953760"/>
            <a:chExt cx="1414800" cy="1415160"/>
          </a:xfrm>
        </p:grpSpPr>
        <p:sp>
          <p:nvSpPr>
            <p:cNvPr id="181" name="Freeform 25"/>
            <p:cNvSpPr/>
            <p:nvPr/>
          </p:nvSpPr>
          <p:spPr>
            <a:xfrm rot="7573200">
              <a:off x="1230120" y="715500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TextBox 48"/>
            <p:cNvSpPr/>
            <p:nvPr/>
          </p:nvSpPr>
          <p:spPr>
            <a:xfrm rot="7573200">
              <a:off x="1344960" y="724032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3" name="Group 21"/>
          <p:cNvGrpSpPr/>
          <p:nvPr/>
        </p:nvGrpSpPr>
        <p:grpSpPr>
          <a:xfrm>
            <a:off x="15958440" y="1785240"/>
            <a:ext cx="1414800" cy="1415160"/>
            <a:chOff x="15958440" y="1785240"/>
            <a:chExt cx="1414800" cy="1415160"/>
          </a:xfrm>
        </p:grpSpPr>
        <p:sp>
          <p:nvSpPr>
            <p:cNvPr id="184" name="Freeform 31"/>
            <p:cNvSpPr/>
            <p:nvPr/>
          </p:nvSpPr>
          <p:spPr>
            <a:xfrm rot="7573200">
              <a:off x="16159320" y="198648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TextBox 49"/>
            <p:cNvSpPr/>
            <p:nvPr/>
          </p:nvSpPr>
          <p:spPr>
            <a:xfrm rot="7573200">
              <a:off x="16273800" y="207180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671" y="3095318"/>
            <a:ext cx="12203153" cy="596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55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reeform 1"/>
          <p:cNvSpPr/>
          <p:nvPr/>
        </p:nvSpPr>
        <p:spPr>
          <a:xfrm rot="19701600">
            <a:off x="13299120" y="5075640"/>
            <a:ext cx="8700120" cy="8722080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Freeform 6"/>
          <p:cNvSpPr/>
          <p:nvPr/>
        </p:nvSpPr>
        <p:spPr>
          <a:xfrm rot="19701600">
            <a:off x="-3785040" y="-3898800"/>
            <a:ext cx="8700120" cy="8722080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TextBox 4"/>
          <p:cNvSpPr/>
          <p:nvPr/>
        </p:nvSpPr>
        <p:spPr>
          <a:xfrm>
            <a:off x="5410080" y="1838880"/>
            <a:ext cx="8459640" cy="158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509"/>
              </a:lnSpc>
              <a:buNone/>
            </a:pPr>
            <a:r>
              <a:rPr lang="en-US" sz="9600" b="0" strike="noStrike" spc="-1">
                <a:solidFill>
                  <a:srgbClr val="000000"/>
                </a:solidFill>
                <a:latin typeface="Montserrat Bold"/>
                <a:ea typeface="DejaVu Sans"/>
              </a:rPr>
              <a:t>Conclusion</a:t>
            </a:r>
            <a:endParaRPr lang="en-US" sz="9600" b="0" strike="noStrike" spc="-1">
              <a:latin typeface="Arial"/>
            </a:endParaRPr>
          </a:p>
        </p:txBody>
      </p:sp>
      <p:sp>
        <p:nvSpPr>
          <p:cNvPr id="190" name="TextBox 13"/>
          <p:cNvSpPr/>
          <p:nvPr/>
        </p:nvSpPr>
        <p:spPr>
          <a:xfrm>
            <a:off x="2514600" y="4004640"/>
            <a:ext cx="13715640" cy="173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It is of importance to look at certain non-functional requirements such as availability, performance, security and scalability, when designing a database in order to achieve the best functioning and secure application.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Freeform 13"/>
          <p:cNvSpPr/>
          <p:nvPr/>
        </p:nvSpPr>
        <p:spPr>
          <a:xfrm rot="19701600">
            <a:off x="13299120" y="5075640"/>
            <a:ext cx="8700120" cy="8722080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Freeform 14"/>
          <p:cNvSpPr/>
          <p:nvPr/>
        </p:nvSpPr>
        <p:spPr>
          <a:xfrm rot="19701600">
            <a:off x="-3785040" y="-3898800"/>
            <a:ext cx="8700120" cy="8722080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TextBox 15"/>
          <p:cNvSpPr/>
          <p:nvPr/>
        </p:nvSpPr>
        <p:spPr>
          <a:xfrm>
            <a:off x="5361120" y="2575440"/>
            <a:ext cx="8459640" cy="158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509"/>
              </a:lnSpc>
              <a:buNone/>
            </a:pPr>
            <a:r>
              <a:rPr lang="en-US" sz="10430" b="0" strike="noStrike" spc="-1">
                <a:solidFill>
                  <a:srgbClr val="000000"/>
                </a:solidFill>
                <a:latin typeface="Montserrat Bold"/>
                <a:ea typeface="DejaVu Sans"/>
              </a:rPr>
              <a:t>Thank you</a:t>
            </a:r>
            <a:endParaRPr lang="en-US" sz="10430" b="0" strike="noStrike" spc="-1">
              <a:latin typeface="Arial"/>
            </a:endParaRPr>
          </a:p>
        </p:txBody>
      </p:sp>
      <p:pic>
        <p:nvPicPr>
          <p:cNvPr id="194" name="Picture 2"/>
          <p:cNvPicPr/>
          <p:nvPr/>
        </p:nvPicPr>
        <p:blipFill>
          <a:blip r:embed="rId3"/>
          <a:stretch/>
        </p:blipFill>
        <p:spPr>
          <a:xfrm>
            <a:off x="887400" y="4539240"/>
            <a:ext cx="5668920" cy="5247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2"/>
          <p:cNvSpPr/>
          <p:nvPr/>
        </p:nvSpPr>
        <p:spPr>
          <a:xfrm>
            <a:off x="375480" y="2043000"/>
            <a:ext cx="6842880" cy="130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ts val="10276"/>
              </a:lnSpc>
              <a:buNone/>
              <a:tabLst>
                <a:tab pos="0" algn="l"/>
              </a:tabLst>
            </a:pPr>
            <a:r>
              <a:rPr lang="en-US" sz="7340" b="0" strike="noStrike" spc="-1">
                <a:solidFill>
                  <a:srgbClr val="000000"/>
                </a:solidFill>
                <a:latin typeface="Montserrat Bold"/>
                <a:ea typeface="DejaVu Sans"/>
              </a:rPr>
              <a:t>Introduction</a:t>
            </a:r>
            <a:endParaRPr lang="en-US" sz="7340" b="0" strike="noStrike" spc="-1">
              <a:latin typeface="Arial"/>
            </a:endParaRPr>
          </a:p>
        </p:txBody>
      </p:sp>
      <p:sp>
        <p:nvSpPr>
          <p:cNvPr id="70" name="TextBox 3"/>
          <p:cNvSpPr/>
          <p:nvPr/>
        </p:nvSpPr>
        <p:spPr>
          <a:xfrm>
            <a:off x="1194480" y="4101120"/>
            <a:ext cx="15264360" cy="338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just">
              <a:lnSpc>
                <a:spcPts val="5329"/>
              </a:lnSpc>
              <a:buNone/>
              <a:tabLst>
                <a:tab pos="0" algn="l"/>
              </a:tabLst>
            </a:pPr>
            <a:r>
              <a:rPr lang="en-US" sz="3800" b="0" strike="noStrike" spc="-1">
                <a:solidFill>
                  <a:srgbClr val="101010"/>
                </a:solidFill>
                <a:latin typeface="Roboto"/>
                <a:ea typeface="DejaVu Sans"/>
              </a:rPr>
              <a:t>Database design is the process of creating a detailed data model of a database. This process involves defining the structure, storage, and retrieval mechanisms of data to ensure the database meets the requirements for data integrity, security, and performance.</a:t>
            </a:r>
            <a:endParaRPr lang="en-US" sz="3800" b="0" strike="noStrike" spc="-1">
              <a:latin typeface="Arial"/>
            </a:endParaRPr>
          </a:p>
        </p:txBody>
      </p:sp>
      <p:grpSp>
        <p:nvGrpSpPr>
          <p:cNvPr id="71" name="Group 4"/>
          <p:cNvGrpSpPr/>
          <p:nvPr/>
        </p:nvGrpSpPr>
        <p:grpSpPr>
          <a:xfrm>
            <a:off x="0" y="8843040"/>
            <a:ext cx="18287280" cy="1443240"/>
            <a:chOff x="0" y="8843040"/>
            <a:chExt cx="18287280" cy="1443240"/>
          </a:xfrm>
        </p:grpSpPr>
        <p:sp>
          <p:nvSpPr>
            <p:cNvPr id="72" name="Freeform 5"/>
            <p:cNvSpPr/>
            <p:nvPr/>
          </p:nvSpPr>
          <p:spPr>
            <a:xfrm>
              <a:off x="0" y="8993160"/>
              <a:ext cx="18287280" cy="1293120"/>
            </a:xfrm>
            <a:custGeom>
              <a:avLst/>
              <a:gdLst/>
              <a:ahLst/>
              <a:cxnLst/>
              <a:rect l="l" t="t" r="r" b="b"/>
              <a:pathLst>
                <a:path w="4633513" h="327783">
                  <a:moveTo>
                    <a:pt x="0" y="0"/>
                  </a:moveTo>
                  <a:lnTo>
                    <a:pt x="4633513" y="0"/>
                  </a:lnTo>
                  <a:lnTo>
                    <a:pt x="4633513" y="327783"/>
                  </a:lnTo>
                  <a:lnTo>
                    <a:pt x="0" y="327783"/>
                  </a:ln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TextBox 6"/>
            <p:cNvSpPr/>
            <p:nvPr/>
          </p:nvSpPr>
          <p:spPr>
            <a:xfrm>
              <a:off x="0" y="8843040"/>
              <a:ext cx="18287280" cy="144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4" name="Group 7"/>
          <p:cNvGrpSpPr/>
          <p:nvPr/>
        </p:nvGrpSpPr>
        <p:grpSpPr>
          <a:xfrm>
            <a:off x="9360" y="-150480"/>
            <a:ext cx="18277920" cy="1443600"/>
            <a:chOff x="9360" y="-150480"/>
            <a:chExt cx="18277920" cy="1443600"/>
          </a:xfrm>
        </p:grpSpPr>
        <p:sp>
          <p:nvSpPr>
            <p:cNvPr id="75" name="Freeform 8"/>
            <p:cNvSpPr/>
            <p:nvPr/>
          </p:nvSpPr>
          <p:spPr>
            <a:xfrm>
              <a:off x="9360" y="0"/>
              <a:ext cx="18277920" cy="1293120"/>
            </a:xfrm>
            <a:custGeom>
              <a:avLst/>
              <a:gdLst/>
              <a:ahLst/>
              <a:cxnLst/>
              <a:rect l="l" t="t" r="r" b="b"/>
              <a:pathLst>
                <a:path w="4631179" h="327783">
                  <a:moveTo>
                    <a:pt x="0" y="0"/>
                  </a:moveTo>
                  <a:lnTo>
                    <a:pt x="4631179" y="0"/>
                  </a:lnTo>
                  <a:lnTo>
                    <a:pt x="4631179" y="327783"/>
                  </a:lnTo>
                  <a:lnTo>
                    <a:pt x="0" y="327783"/>
                  </a:ln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TextBox 9"/>
            <p:cNvSpPr/>
            <p:nvPr/>
          </p:nvSpPr>
          <p:spPr>
            <a:xfrm>
              <a:off x="9360" y="-150480"/>
              <a:ext cx="18277920" cy="144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7" name="Group 10"/>
          <p:cNvGrpSpPr/>
          <p:nvPr/>
        </p:nvGrpSpPr>
        <p:grpSpPr>
          <a:xfrm>
            <a:off x="16352280" y="2880720"/>
            <a:ext cx="373320" cy="373320"/>
            <a:chOff x="16352280" y="2880720"/>
            <a:chExt cx="373320" cy="373320"/>
          </a:xfrm>
        </p:grpSpPr>
        <p:sp>
          <p:nvSpPr>
            <p:cNvPr id="78" name="Freeform 11"/>
            <p:cNvSpPr/>
            <p:nvPr/>
          </p:nvSpPr>
          <p:spPr>
            <a:xfrm>
              <a:off x="16352280" y="2880720"/>
              <a:ext cx="373320" cy="373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TextBox 12"/>
            <p:cNvSpPr/>
            <p:nvPr/>
          </p:nvSpPr>
          <p:spPr>
            <a:xfrm>
              <a:off x="16387200" y="2898000"/>
              <a:ext cx="303120" cy="320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2"/>
          <p:cNvSpPr/>
          <p:nvPr/>
        </p:nvSpPr>
        <p:spPr>
          <a:xfrm>
            <a:off x="756720" y="2043000"/>
            <a:ext cx="12958920" cy="12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856"/>
              </a:lnSpc>
              <a:buNone/>
              <a:tabLst>
                <a:tab pos="0" algn="l"/>
              </a:tabLst>
            </a:pPr>
            <a:r>
              <a:rPr lang="en-US" sz="7040" b="0" strike="noStrike" spc="-1">
                <a:solidFill>
                  <a:srgbClr val="000000"/>
                </a:solidFill>
                <a:latin typeface="Montserrat Bold"/>
                <a:ea typeface="DejaVu Sans"/>
              </a:rPr>
              <a:t>Database Design Ovieview</a:t>
            </a:r>
            <a:endParaRPr lang="en-US" sz="7040" b="0" strike="noStrike" spc="-1">
              <a:latin typeface="Arial"/>
            </a:endParaRPr>
          </a:p>
        </p:txBody>
      </p:sp>
      <p:sp>
        <p:nvSpPr>
          <p:cNvPr id="81" name="TextBox 3"/>
          <p:cNvSpPr/>
          <p:nvPr/>
        </p:nvSpPr>
        <p:spPr>
          <a:xfrm>
            <a:off x="1194480" y="3720960"/>
            <a:ext cx="15156720" cy="47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just">
              <a:lnSpc>
                <a:spcPts val="5329"/>
              </a:lnSpc>
              <a:buNone/>
              <a:tabLst>
                <a:tab pos="0" algn="l"/>
              </a:tabLst>
            </a:pPr>
            <a:r>
              <a:rPr lang="en-US" sz="3800" b="0" strike="noStrike" spc="-1">
                <a:solidFill>
                  <a:srgbClr val="101010"/>
                </a:solidFill>
                <a:latin typeface="Roboto"/>
                <a:ea typeface="DejaVu Sans"/>
              </a:rPr>
              <a:t>The biometric attendance mobile app utilizes biometric authentication technologies to accurately record student attendance. </a:t>
            </a:r>
            <a:endParaRPr lang="en-US" sz="3800" b="0" strike="noStrike" spc="-1">
              <a:latin typeface="Arial"/>
            </a:endParaRPr>
          </a:p>
          <a:p>
            <a:pPr algn="just">
              <a:lnSpc>
                <a:spcPts val="5329"/>
              </a:lnSpc>
              <a:buNone/>
              <a:tabLst>
                <a:tab pos="0" algn="l"/>
              </a:tabLst>
            </a:pPr>
            <a:endParaRPr lang="en-US" sz="3800" b="0" strike="noStrike" spc="-1">
              <a:latin typeface="Arial"/>
            </a:endParaRPr>
          </a:p>
          <a:p>
            <a:pPr algn="just">
              <a:lnSpc>
                <a:spcPts val="5329"/>
              </a:lnSpc>
              <a:buNone/>
              <a:tabLst>
                <a:tab pos="0" algn="l"/>
              </a:tabLst>
            </a:pPr>
            <a:r>
              <a:rPr lang="en-US" sz="3800" b="0" strike="noStrike" spc="-1">
                <a:solidFill>
                  <a:srgbClr val="101010"/>
                </a:solidFill>
                <a:latin typeface="Roboto"/>
                <a:ea typeface="DejaVu Sans"/>
              </a:rPr>
              <a:t>Key features of the application include user registration, biometric data capture, attendance recording, and comprehensive reporting and analytics.</a:t>
            </a:r>
            <a:endParaRPr lang="en-US" sz="3800" b="0" strike="noStrike" spc="-1">
              <a:latin typeface="Arial"/>
            </a:endParaRPr>
          </a:p>
        </p:txBody>
      </p:sp>
      <p:grpSp>
        <p:nvGrpSpPr>
          <p:cNvPr id="82" name="Group 4"/>
          <p:cNvGrpSpPr/>
          <p:nvPr/>
        </p:nvGrpSpPr>
        <p:grpSpPr>
          <a:xfrm>
            <a:off x="0" y="8843040"/>
            <a:ext cx="18287280" cy="1443240"/>
            <a:chOff x="0" y="8843040"/>
            <a:chExt cx="18287280" cy="1443240"/>
          </a:xfrm>
        </p:grpSpPr>
        <p:sp>
          <p:nvSpPr>
            <p:cNvPr id="83" name="Freeform 5"/>
            <p:cNvSpPr/>
            <p:nvPr/>
          </p:nvSpPr>
          <p:spPr>
            <a:xfrm>
              <a:off x="0" y="8993160"/>
              <a:ext cx="18287280" cy="1293120"/>
            </a:xfrm>
            <a:custGeom>
              <a:avLst/>
              <a:gdLst/>
              <a:ahLst/>
              <a:cxnLst/>
              <a:rect l="l" t="t" r="r" b="b"/>
              <a:pathLst>
                <a:path w="4633513" h="327783">
                  <a:moveTo>
                    <a:pt x="0" y="0"/>
                  </a:moveTo>
                  <a:lnTo>
                    <a:pt x="4633513" y="0"/>
                  </a:lnTo>
                  <a:lnTo>
                    <a:pt x="4633513" y="327783"/>
                  </a:lnTo>
                  <a:lnTo>
                    <a:pt x="0" y="327783"/>
                  </a:ln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TextBox 6"/>
            <p:cNvSpPr/>
            <p:nvPr/>
          </p:nvSpPr>
          <p:spPr>
            <a:xfrm>
              <a:off x="0" y="8843040"/>
              <a:ext cx="18287280" cy="144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5" name="Group 7"/>
          <p:cNvGrpSpPr/>
          <p:nvPr/>
        </p:nvGrpSpPr>
        <p:grpSpPr>
          <a:xfrm>
            <a:off x="9360" y="-150480"/>
            <a:ext cx="18277920" cy="1443600"/>
            <a:chOff x="9360" y="-150480"/>
            <a:chExt cx="18277920" cy="1443600"/>
          </a:xfrm>
        </p:grpSpPr>
        <p:sp>
          <p:nvSpPr>
            <p:cNvPr id="86" name="Freeform 8"/>
            <p:cNvSpPr/>
            <p:nvPr/>
          </p:nvSpPr>
          <p:spPr>
            <a:xfrm>
              <a:off x="9360" y="0"/>
              <a:ext cx="18277920" cy="1293120"/>
            </a:xfrm>
            <a:custGeom>
              <a:avLst/>
              <a:gdLst/>
              <a:ahLst/>
              <a:cxnLst/>
              <a:rect l="l" t="t" r="r" b="b"/>
              <a:pathLst>
                <a:path w="4631179" h="327783">
                  <a:moveTo>
                    <a:pt x="0" y="0"/>
                  </a:moveTo>
                  <a:lnTo>
                    <a:pt x="4631179" y="0"/>
                  </a:lnTo>
                  <a:lnTo>
                    <a:pt x="4631179" y="327783"/>
                  </a:lnTo>
                  <a:lnTo>
                    <a:pt x="0" y="327783"/>
                  </a:ln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TextBox 9"/>
            <p:cNvSpPr/>
            <p:nvPr/>
          </p:nvSpPr>
          <p:spPr>
            <a:xfrm>
              <a:off x="9360" y="-150480"/>
              <a:ext cx="18277920" cy="144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8" name="Group 10"/>
          <p:cNvGrpSpPr/>
          <p:nvPr/>
        </p:nvGrpSpPr>
        <p:grpSpPr>
          <a:xfrm>
            <a:off x="16352280" y="2880720"/>
            <a:ext cx="373320" cy="373320"/>
            <a:chOff x="16352280" y="2880720"/>
            <a:chExt cx="373320" cy="373320"/>
          </a:xfrm>
        </p:grpSpPr>
        <p:sp>
          <p:nvSpPr>
            <p:cNvPr id="89" name="Freeform 11"/>
            <p:cNvSpPr/>
            <p:nvPr/>
          </p:nvSpPr>
          <p:spPr>
            <a:xfrm>
              <a:off x="16352280" y="2880720"/>
              <a:ext cx="373320" cy="373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TextBox 12"/>
            <p:cNvSpPr/>
            <p:nvPr/>
          </p:nvSpPr>
          <p:spPr>
            <a:xfrm>
              <a:off x="16387200" y="2898000"/>
              <a:ext cx="303120" cy="320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 2"/>
          <p:cNvSpPr/>
          <p:nvPr/>
        </p:nvSpPr>
        <p:spPr>
          <a:xfrm rot="7536600">
            <a:off x="-4427280" y="-2915280"/>
            <a:ext cx="9626760" cy="9650880"/>
          </a:xfrm>
          <a:custGeom>
            <a:avLst/>
            <a:gdLst/>
            <a:ahLst/>
            <a:cxnLst/>
            <a:rect l="l" t="t" r="r" b="b"/>
            <a:pathLst>
              <a:path w="9627545" h="9651674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Freeform 4"/>
          <p:cNvSpPr/>
          <p:nvPr/>
        </p:nvSpPr>
        <p:spPr>
          <a:xfrm>
            <a:off x="5836680" y="3705840"/>
            <a:ext cx="961920" cy="1256760"/>
          </a:xfrm>
          <a:custGeom>
            <a:avLst/>
            <a:gdLst/>
            <a:ahLst/>
            <a:cxnLst/>
            <a:rect l="l" t="t" r="r" b="b"/>
            <a:pathLst>
              <a:path w="962621" h="1257581">
                <a:moveTo>
                  <a:pt x="0" y="0"/>
                </a:moveTo>
                <a:lnTo>
                  <a:pt x="962621" y="0"/>
                </a:lnTo>
                <a:lnTo>
                  <a:pt x="962621" y="1257581"/>
                </a:lnTo>
                <a:lnTo>
                  <a:pt x="0" y="125758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TextBox 5"/>
          <p:cNvSpPr/>
          <p:nvPr/>
        </p:nvSpPr>
        <p:spPr>
          <a:xfrm>
            <a:off x="7390800" y="1111680"/>
            <a:ext cx="9867960" cy="16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6562"/>
              </a:lnSpc>
              <a:buNone/>
            </a:pPr>
            <a:r>
              <a:rPr lang="en-US" sz="5470" b="0" strike="noStrike" spc="-1">
                <a:solidFill>
                  <a:srgbClr val="101010"/>
                </a:solidFill>
                <a:latin typeface="Montserrat Bold"/>
                <a:ea typeface="DejaVu Sans"/>
              </a:rPr>
              <a:t>Designing a database involves</a:t>
            </a:r>
            <a:endParaRPr lang="en-US" sz="5470" b="0" strike="noStrike" spc="-1">
              <a:latin typeface="Arial"/>
            </a:endParaRPr>
          </a:p>
        </p:txBody>
      </p:sp>
      <p:grpSp>
        <p:nvGrpSpPr>
          <p:cNvPr id="94" name="Group 6"/>
          <p:cNvGrpSpPr/>
          <p:nvPr/>
        </p:nvGrpSpPr>
        <p:grpSpPr>
          <a:xfrm>
            <a:off x="1029240" y="6953760"/>
            <a:ext cx="1414800" cy="1415160"/>
            <a:chOff x="1029240" y="6953760"/>
            <a:chExt cx="1414800" cy="1415160"/>
          </a:xfrm>
        </p:grpSpPr>
        <p:sp>
          <p:nvSpPr>
            <p:cNvPr id="95" name="Freeform 7"/>
            <p:cNvSpPr/>
            <p:nvPr/>
          </p:nvSpPr>
          <p:spPr>
            <a:xfrm rot="7573200">
              <a:off x="1230120" y="715500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TextBox 8"/>
            <p:cNvSpPr/>
            <p:nvPr/>
          </p:nvSpPr>
          <p:spPr>
            <a:xfrm rot="7573200">
              <a:off x="1344960" y="724032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7" name="TextBox 9"/>
          <p:cNvSpPr/>
          <p:nvPr/>
        </p:nvSpPr>
        <p:spPr>
          <a:xfrm>
            <a:off x="7390800" y="3828600"/>
            <a:ext cx="10282320" cy="67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just">
              <a:lnSpc>
                <a:spcPts val="5329"/>
              </a:lnSpc>
              <a:buNone/>
              <a:tabLst>
                <a:tab pos="0" algn="l"/>
              </a:tabLst>
            </a:pPr>
            <a:r>
              <a:rPr lang="en-US" sz="3800" b="0" strike="noStrike" spc="-1">
                <a:solidFill>
                  <a:srgbClr val="101010"/>
                </a:solidFill>
                <a:latin typeface="Roboto"/>
                <a:ea typeface="DejaVu Sans"/>
              </a:rPr>
              <a:t>Requirement Analysis</a:t>
            </a:r>
            <a:endParaRPr lang="en-US" sz="3800" b="0" strike="noStrike" spc="-1">
              <a:latin typeface="Arial"/>
            </a:endParaRPr>
          </a:p>
        </p:txBody>
      </p:sp>
      <p:sp>
        <p:nvSpPr>
          <p:cNvPr id="98" name="TextBox 10"/>
          <p:cNvSpPr/>
          <p:nvPr/>
        </p:nvSpPr>
        <p:spPr>
          <a:xfrm>
            <a:off x="7390800" y="5835240"/>
            <a:ext cx="10282320" cy="59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just">
              <a:lnSpc>
                <a:spcPts val="4683"/>
              </a:lnSpc>
              <a:buNone/>
              <a:tabLst>
                <a:tab pos="0" algn="l"/>
              </a:tabLst>
            </a:pPr>
            <a:r>
              <a:rPr lang="en-US" sz="3800" b="0" strike="noStrike" spc="-1">
                <a:solidFill>
                  <a:srgbClr val="101010"/>
                </a:solidFill>
                <a:latin typeface="Roboto"/>
                <a:ea typeface="DejaVu Sans"/>
              </a:rPr>
              <a:t>Conceptual design</a:t>
            </a:r>
            <a:endParaRPr lang="en-US" sz="3800" b="0" strike="noStrike" spc="-1">
              <a:latin typeface="Arial"/>
            </a:endParaRPr>
          </a:p>
        </p:txBody>
      </p:sp>
      <p:sp>
        <p:nvSpPr>
          <p:cNvPr id="99" name="Freeform 11"/>
          <p:cNvSpPr/>
          <p:nvPr/>
        </p:nvSpPr>
        <p:spPr>
          <a:xfrm>
            <a:off x="5840640" y="7236720"/>
            <a:ext cx="961920" cy="1256760"/>
          </a:xfrm>
          <a:custGeom>
            <a:avLst/>
            <a:gdLst/>
            <a:ahLst/>
            <a:cxnLst/>
            <a:rect l="l" t="t" r="r" b="b"/>
            <a:pathLst>
              <a:path w="962621" h="1257581">
                <a:moveTo>
                  <a:pt x="0" y="0"/>
                </a:moveTo>
                <a:lnTo>
                  <a:pt x="962621" y="0"/>
                </a:lnTo>
                <a:lnTo>
                  <a:pt x="962621" y="1257581"/>
                </a:lnTo>
                <a:lnTo>
                  <a:pt x="0" y="125758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TextBox 12"/>
          <p:cNvSpPr/>
          <p:nvPr/>
        </p:nvSpPr>
        <p:spPr>
          <a:xfrm>
            <a:off x="7390800" y="7412400"/>
            <a:ext cx="10282320" cy="67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just">
              <a:lnSpc>
                <a:spcPts val="5329"/>
              </a:lnSpc>
              <a:buNone/>
              <a:tabLst>
                <a:tab pos="0" algn="l"/>
              </a:tabLst>
            </a:pPr>
            <a:r>
              <a:rPr lang="en-US" sz="3800" b="0" strike="noStrike" spc="-1">
                <a:solidFill>
                  <a:srgbClr val="101010"/>
                </a:solidFill>
                <a:latin typeface="Roboto"/>
                <a:ea typeface="DejaVu Sans"/>
              </a:rPr>
              <a:t>Logical Design</a:t>
            </a:r>
            <a:endParaRPr lang="en-US" sz="3800" b="0" strike="noStrike" spc="-1">
              <a:latin typeface="Arial"/>
            </a:endParaRPr>
          </a:p>
        </p:txBody>
      </p:sp>
      <p:sp>
        <p:nvSpPr>
          <p:cNvPr id="101" name="Freeform 3"/>
          <p:cNvSpPr/>
          <p:nvPr/>
        </p:nvSpPr>
        <p:spPr>
          <a:xfrm>
            <a:off x="5872680" y="5397840"/>
            <a:ext cx="961920" cy="1256760"/>
          </a:xfrm>
          <a:custGeom>
            <a:avLst/>
            <a:gdLst/>
            <a:ahLst/>
            <a:cxnLst/>
            <a:rect l="l" t="t" r="r" b="b"/>
            <a:pathLst>
              <a:path w="962621" h="1257581">
                <a:moveTo>
                  <a:pt x="0" y="0"/>
                </a:moveTo>
                <a:lnTo>
                  <a:pt x="962621" y="0"/>
                </a:lnTo>
                <a:lnTo>
                  <a:pt x="962621" y="1257581"/>
                </a:lnTo>
                <a:lnTo>
                  <a:pt x="0" y="125758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Freeform 9"/>
          <p:cNvSpPr/>
          <p:nvPr/>
        </p:nvSpPr>
        <p:spPr>
          <a:xfrm>
            <a:off x="5840640" y="8784720"/>
            <a:ext cx="961920" cy="1256760"/>
          </a:xfrm>
          <a:custGeom>
            <a:avLst/>
            <a:gdLst/>
            <a:ahLst/>
            <a:cxnLst/>
            <a:rect l="l" t="t" r="r" b="b"/>
            <a:pathLst>
              <a:path w="962621" h="1257581">
                <a:moveTo>
                  <a:pt x="0" y="0"/>
                </a:moveTo>
                <a:lnTo>
                  <a:pt x="962621" y="0"/>
                </a:lnTo>
                <a:lnTo>
                  <a:pt x="962621" y="1257581"/>
                </a:lnTo>
                <a:lnTo>
                  <a:pt x="0" y="125758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TextBox 16"/>
          <p:cNvSpPr/>
          <p:nvPr/>
        </p:nvSpPr>
        <p:spPr>
          <a:xfrm>
            <a:off x="7390800" y="9106200"/>
            <a:ext cx="10282320" cy="67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just">
              <a:lnSpc>
                <a:spcPts val="5329"/>
              </a:lnSpc>
              <a:buNone/>
              <a:tabLst>
                <a:tab pos="0" algn="l"/>
              </a:tabLst>
            </a:pPr>
            <a:r>
              <a:rPr lang="en-US" sz="3800" b="0" strike="noStrike" spc="-1">
                <a:solidFill>
                  <a:srgbClr val="101010"/>
                </a:solidFill>
                <a:latin typeface="Roboto"/>
                <a:ea typeface="DejaVu Sans"/>
              </a:rPr>
              <a:t>ER diagram Design</a:t>
            </a:r>
            <a:endParaRPr lang="en-US" sz="3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 2"/>
          <p:cNvSpPr/>
          <p:nvPr/>
        </p:nvSpPr>
        <p:spPr>
          <a:xfrm rot="7536600">
            <a:off x="-4427280" y="-2915280"/>
            <a:ext cx="9626760" cy="9650880"/>
          </a:xfrm>
          <a:custGeom>
            <a:avLst/>
            <a:gdLst/>
            <a:ahLst/>
            <a:cxnLst/>
            <a:rect l="l" t="t" r="r" b="b"/>
            <a:pathLst>
              <a:path w="9627545" h="9651674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TextBox 3"/>
          <p:cNvSpPr/>
          <p:nvPr/>
        </p:nvSpPr>
        <p:spPr>
          <a:xfrm>
            <a:off x="7390800" y="1121400"/>
            <a:ext cx="9867960" cy="92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7282"/>
              </a:lnSpc>
              <a:buNone/>
            </a:pPr>
            <a:r>
              <a:rPr lang="en-US" sz="6070" b="0" strike="noStrike" spc="-1">
                <a:solidFill>
                  <a:srgbClr val="101010"/>
                </a:solidFill>
                <a:latin typeface="Montserrat Bold"/>
                <a:ea typeface="DejaVu Sans"/>
              </a:rPr>
              <a:t>Database Design Process</a:t>
            </a:r>
            <a:endParaRPr lang="en-US" sz="6070" b="0" strike="noStrike" spc="-1">
              <a:latin typeface="Arial"/>
            </a:endParaRPr>
          </a:p>
        </p:txBody>
      </p:sp>
      <p:grpSp>
        <p:nvGrpSpPr>
          <p:cNvPr id="106" name="Group 4"/>
          <p:cNvGrpSpPr/>
          <p:nvPr/>
        </p:nvGrpSpPr>
        <p:grpSpPr>
          <a:xfrm>
            <a:off x="1029240" y="6953760"/>
            <a:ext cx="1414800" cy="1415160"/>
            <a:chOff x="1029240" y="6953760"/>
            <a:chExt cx="1414800" cy="1415160"/>
          </a:xfrm>
        </p:grpSpPr>
        <p:sp>
          <p:nvSpPr>
            <p:cNvPr id="107" name="Freeform 5"/>
            <p:cNvSpPr/>
            <p:nvPr/>
          </p:nvSpPr>
          <p:spPr>
            <a:xfrm rot="7573200">
              <a:off x="1230120" y="715500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TextBox 6"/>
            <p:cNvSpPr/>
            <p:nvPr/>
          </p:nvSpPr>
          <p:spPr>
            <a:xfrm rot="7573200">
              <a:off x="1344960" y="724032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9" name="TextBox 7"/>
          <p:cNvSpPr/>
          <p:nvPr/>
        </p:nvSpPr>
        <p:spPr>
          <a:xfrm>
            <a:off x="4763160" y="4510800"/>
            <a:ext cx="11695680" cy="386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216000" indent="-216000" algn="just">
              <a:lnSpc>
                <a:spcPts val="4348"/>
              </a:lnSpc>
              <a:buClr>
                <a:srgbClr val="101010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en-US" sz="3100" b="0" strike="noStrike" spc="-1">
                <a:solidFill>
                  <a:srgbClr val="101010"/>
                </a:solidFill>
                <a:latin typeface="Roboto"/>
                <a:ea typeface="DejaVu Sans"/>
              </a:rPr>
              <a:t>User Registration and Management</a:t>
            </a:r>
            <a:endParaRPr lang="en-US" sz="3100" b="0" strike="noStrike" spc="-1">
              <a:latin typeface="Arial"/>
            </a:endParaRPr>
          </a:p>
          <a:p>
            <a:pPr algn="just">
              <a:lnSpc>
                <a:spcPts val="4348"/>
              </a:lnSpc>
              <a:buNone/>
              <a:tabLst>
                <a:tab pos="0" algn="l"/>
              </a:tabLst>
            </a:pPr>
            <a:endParaRPr lang="en-US" sz="3100" b="0" strike="noStrike" spc="-1">
              <a:latin typeface="Arial"/>
            </a:endParaRPr>
          </a:p>
          <a:p>
            <a:pPr marL="216000" indent="-216000" algn="just">
              <a:lnSpc>
                <a:spcPts val="4348"/>
              </a:lnSpc>
              <a:buClr>
                <a:srgbClr val="101010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en-US" sz="3100" b="0" strike="noStrike" spc="-1">
                <a:solidFill>
                  <a:srgbClr val="101010"/>
                </a:solidFill>
                <a:latin typeface="Roboto"/>
                <a:ea typeface="DejaVu Sans"/>
              </a:rPr>
              <a:t>Biometric Data Storage</a:t>
            </a:r>
            <a:endParaRPr lang="en-US" sz="3100" b="0" strike="noStrike" spc="-1">
              <a:latin typeface="Arial"/>
            </a:endParaRPr>
          </a:p>
          <a:p>
            <a:pPr algn="just">
              <a:lnSpc>
                <a:spcPts val="4348"/>
              </a:lnSpc>
              <a:buNone/>
              <a:tabLst>
                <a:tab pos="0" algn="l"/>
              </a:tabLst>
            </a:pPr>
            <a:endParaRPr lang="en-US" sz="3100" b="0" strike="noStrike" spc="-1">
              <a:latin typeface="Arial"/>
            </a:endParaRPr>
          </a:p>
          <a:p>
            <a:pPr marL="216000" indent="-216000" algn="just">
              <a:lnSpc>
                <a:spcPts val="4348"/>
              </a:lnSpc>
              <a:buClr>
                <a:srgbClr val="101010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en-US" sz="3100" b="0" strike="noStrike" spc="-1">
                <a:solidFill>
                  <a:srgbClr val="101010"/>
                </a:solidFill>
                <a:latin typeface="Roboto"/>
                <a:ea typeface="DejaVu Sans"/>
              </a:rPr>
              <a:t>Attendance Recording and Management</a:t>
            </a:r>
            <a:endParaRPr lang="en-US" sz="3100" b="0" strike="noStrike" spc="-1">
              <a:latin typeface="Arial"/>
            </a:endParaRPr>
          </a:p>
          <a:p>
            <a:pPr algn="just">
              <a:lnSpc>
                <a:spcPts val="4348"/>
              </a:lnSpc>
              <a:buNone/>
              <a:tabLst>
                <a:tab pos="0" algn="l"/>
              </a:tabLst>
            </a:pPr>
            <a:endParaRPr lang="en-US" sz="3100" b="0" strike="noStrike" spc="-1">
              <a:latin typeface="Arial"/>
            </a:endParaRPr>
          </a:p>
          <a:p>
            <a:pPr marL="216000" indent="-216000" algn="just">
              <a:lnSpc>
                <a:spcPts val="4348"/>
              </a:lnSpc>
              <a:buClr>
                <a:srgbClr val="101010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en-US" sz="3100" b="0" strike="noStrike" spc="-1">
                <a:solidFill>
                  <a:srgbClr val="101010"/>
                </a:solidFill>
                <a:latin typeface="Roboto"/>
                <a:ea typeface="DejaVu Sans"/>
              </a:rPr>
              <a:t>Reporting and Analytics</a:t>
            </a:r>
            <a:endParaRPr lang="en-US" sz="3100" b="0" strike="noStrike" spc="-1">
              <a:latin typeface="Arial"/>
            </a:endParaRPr>
          </a:p>
        </p:txBody>
      </p:sp>
      <p:grpSp>
        <p:nvGrpSpPr>
          <p:cNvPr id="110" name="Group 9"/>
          <p:cNvGrpSpPr/>
          <p:nvPr/>
        </p:nvGrpSpPr>
        <p:grpSpPr>
          <a:xfrm>
            <a:off x="15843960" y="1828800"/>
            <a:ext cx="1414800" cy="1415160"/>
            <a:chOff x="15843960" y="1828800"/>
            <a:chExt cx="1414800" cy="1415160"/>
          </a:xfrm>
        </p:grpSpPr>
        <p:sp>
          <p:nvSpPr>
            <p:cNvPr id="111" name="Freeform 10"/>
            <p:cNvSpPr/>
            <p:nvPr/>
          </p:nvSpPr>
          <p:spPr>
            <a:xfrm rot="7573200">
              <a:off x="16044840" y="203004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TextBox 11"/>
            <p:cNvSpPr/>
            <p:nvPr/>
          </p:nvSpPr>
          <p:spPr>
            <a:xfrm rot="7573200">
              <a:off x="16159320" y="211536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3" name="TextBox 12"/>
          <p:cNvSpPr/>
          <p:nvPr/>
        </p:nvSpPr>
        <p:spPr>
          <a:xfrm>
            <a:off x="6157440" y="2120400"/>
            <a:ext cx="9867960" cy="60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762"/>
              </a:lnSpc>
              <a:buNone/>
            </a:pPr>
            <a:r>
              <a:rPr lang="en-US" sz="3970" b="0" strike="noStrike" spc="-1">
                <a:solidFill>
                  <a:srgbClr val="DB11FB"/>
                </a:solidFill>
                <a:latin typeface="Montserrat Bold"/>
                <a:ea typeface="DejaVu Sans"/>
              </a:rPr>
              <a:t>Requirement Analysis</a:t>
            </a:r>
            <a:endParaRPr lang="en-US" sz="3970" b="0" strike="noStrike" spc="-1">
              <a:latin typeface="Arial"/>
            </a:endParaRPr>
          </a:p>
        </p:txBody>
      </p:sp>
      <p:sp>
        <p:nvSpPr>
          <p:cNvPr id="114" name="TextBox 40"/>
          <p:cNvSpPr/>
          <p:nvPr/>
        </p:nvSpPr>
        <p:spPr>
          <a:xfrm>
            <a:off x="5257440" y="3130560"/>
            <a:ext cx="9867960" cy="60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762"/>
              </a:lnSpc>
              <a:buNone/>
            </a:pPr>
            <a:r>
              <a:rPr lang="en-US" sz="3970" b="0" strike="noStrike" spc="-1">
                <a:solidFill>
                  <a:srgbClr val="DB11FB"/>
                </a:solidFill>
                <a:latin typeface="Montserrat Bold"/>
                <a:ea typeface="DejaVu Sans"/>
              </a:rPr>
              <a:t>Functional Requirement</a:t>
            </a:r>
            <a:endParaRPr lang="en-US" sz="397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 20"/>
          <p:cNvSpPr/>
          <p:nvPr/>
        </p:nvSpPr>
        <p:spPr>
          <a:xfrm rot="7536600">
            <a:off x="-4427280" y="-2915280"/>
            <a:ext cx="9626760" cy="9650880"/>
          </a:xfrm>
          <a:custGeom>
            <a:avLst/>
            <a:gdLst/>
            <a:ahLst/>
            <a:cxnLst/>
            <a:rect l="l" t="t" r="r" b="b"/>
            <a:pathLst>
              <a:path w="9627545" h="9651674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TextBox 25"/>
          <p:cNvSpPr/>
          <p:nvPr/>
        </p:nvSpPr>
        <p:spPr>
          <a:xfrm>
            <a:off x="7390800" y="1121400"/>
            <a:ext cx="9867960" cy="92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7282"/>
              </a:lnSpc>
              <a:buNone/>
            </a:pPr>
            <a:r>
              <a:rPr lang="en-US" sz="6070" b="0" strike="noStrike" spc="-1">
                <a:solidFill>
                  <a:srgbClr val="101010"/>
                </a:solidFill>
                <a:latin typeface="Montserrat Bold"/>
                <a:ea typeface="DejaVu Sans"/>
              </a:rPr>
              <a:t>Database Design Process</a:t>
            </a:r>
            <a:endParaRPr lang="en-US" sz="6070" b="0" strike="noStrike" spc="-1">
              <a:latin typeface="Arial"/>
            </a:endParaRPr>
          </a:p>
        </p:txBody>
      </p:sp>
      <p:grpSp>
        <p:nvGrpSpPr>
          <p:cNvPr id="117" name="Group 5"/>
          <p:cNvGrpSpPr/>
          <p:nvPr/>
        </p:nvGrpSpPr>
        <p:grpSpPr>
          <a:xfrm>
            <a:off x="1062319" y="8623082"/>
            <a:ext cx="1414800" cy="1415160"/>
            <a:chOff x="1029240" y="6953760"/>
            <a:chExt cx="1414800" cy="1415160"/>
          </a:xfrm>
        </p:grpSpPr>
        <p:sp>
          <p:nvSpPr>
            <p:cNvPr id="118" name="Freeform 22"/>
            <p:cNvSpPr/>
            <p:nvPr/>
          </p:nvSpPr>
          <p:spPr>
            <a:xfrm rot="7573200">
              <a:off x="1230120" y="715500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TextBox 27"/>
            <p:cNvSpPr/>
            <p:nvPr/>
          </p:nvSpPr>
          <p:spPr>
            <a:xfrm rot="7573200">
              <a:off x="1344960" y="724032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0" name="TextBox 28"/>
          <p:cNvSpPr/>
          <p:nvPr/>
        </p:nvSpPr>
        <p:spPr>
          <a:xfrm>
            <a:off x="12237511" y="6022775"/>
            <a:ext cx="2780280" cy="5040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just">
              <a:lnSpc>
                <a:spcPts val="4348"/>
              </a:lnSpc>
              <a:buClr>
                <a:srgbClr val="101010"/>
              </a:buClr>
              <a:tabLst>
                <a:tab pos="0" algn="l"/>
              </a:tabLst>
            </a:pPr>
            <a:r>
              <a:rPr lang="en-US" sz="3100" b="0" strike="noStrike" spc="-1" dirty="0">
                <a:solidFill>
                  <a:srgbClr val="101010"/>
                </a:solidFill>
                <a:latin typeface="Roboto"/>
                <a:ea typeface="DejaVu Sans"/>
              </a:rPr>
              <a:t>Scalability</a:t>
            </a:r>
            <a:endParaRPr lang="en-US" sz="3100" b="0" strike="noStrike" spc="-1" dirty="0">
              <a:latin typeface="Arial"/>
            </a:endParaRPr>
          </a:p>
        </p:txBody>
      </p:sp>
      <p:grpSp>
        <p:nvGrpSpPr>
          <p:cNvPr id="121" name="Group 11"/>
          <p:cNvGrpSpPr/>
          <p:nvPr/>
        </p:nvGrpSpPr>
        <p:grpSpPr>
          <a:xfrm>
            <a:off x="15843960" y="1828800"/>
            <a:ext cx="1414800" cy="1415160"/>
            <a:chOff x="15843960" y="1828800"/>
            <a:chExt cx="1414800" cy="1415160"/>
          </a:xfrm>
        </p:grpSpPr>
        <p:sp>
          <p:nvSpPr>
            <p:cNvPr id="122" name="Freeform 24"/>
            <p:cNvSpPr/>
            <p:nvPr/>
          </p:nvSpPr>
          <p:spPr>
            <a:xfrm rot="7573200">
              <a:off x="16044840" y="203004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TextBox 29"/>
            <p:cNvSpPr/>
            <p:nvPr/>
          </p:nvSpPr>
          <p:spPr>
            <a:xfrm rot="7573200">
              <a:off x="16159320" y="211536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4" name="TextBox 30"/>
          <p:cNvSpPr/>
          <p:nvPr/>
        </p:nvSpPr>
        <p:spPr>
          <a:xfrm>
            <a:off x="6157440" y="2444400"/>
            <a:ext cx="9867960" cy="60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762"/>
              </a:lnSpc>
              <a:buNone/>
            </a:pPr>
            <a:r>
              <a:rPr lang="en-US" sz="3970" b="0" strike="noStrike" spc="-1">
                <a:solidFill>
                  <a:srgbClr val="DB11FB"/>
                </a:solidFill>
                <a:latin typeface="Montserrat Bold"/>
                <a:ea typeface="DejaVu Sans"/>
              </a:rPr>
              <a:t>Non-Functional Requirement</a:t>
            </a:r>
            <a:endParaRPr lang="en-US" sz="3970" b="0" strike="noStrike" spc="-1">
              <a:latin typeface="Arial"/>
            </a:endParaRPr>
          </a:p>
        </p:txBody>
      </p:sp>
      <p:grpSp>
        <p:nvGrpSpPr>
          <p:cNvPr id="125" name="Group 13"/>
          <p:cNvGrpSpPr/>
          <p:nvPr/>
        </p:nvGrpSpPr>
        <p:grpSpPr>
          <a:xfrm>
            <a:off x="4227840" y="3819240"/>
            <a:ext cx="1414800" cy="1415160"/>
            <a:chOff x="4227840" y="3819240"/>
            <a:chExt cx="1414800" cy="1415160"/>
          </a:xfrm>
        </p:grpSpPr>
        <p:sp>
          <p:nvSpPr>
            <p:cNvPr id="126" name="Freeform 26"/>
            <p:cNvSpPr/>
            <p:nvPr/>
          </p:nvSpPr>
          <p:spPr>
            <a:xfrm rot="7573200">
              <a:off x="4428720" y="402048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TextBox 31"/>
            <p:cNvSpPr/>
            <p:nvPr/>
          </p:nvSpPr>
          <p:spPr>
            <a:xfrm rot="7573200">
              <a:off x="4543560" y="410580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8" name="TextBox 32"/>
          <p:cNvSpPr/>
          <p:nvPr/>
        </p:nvSpPr>
        <p:spPr>
          <a:xfrm>
            <a:off x="12115800" y="4248000"/>
            <a:ext cx="3008880" cy="55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just">
              <a:lnSpc>
                <a:spcPts val="4348"/>
              </a:lnSpc>
              <a:buNone/>
              <a:tabLst>
                <a:tab pos="0" algn="l"/>
              </a:tabLst>
            </a:pPr>
            <a:r>
              <a:rPr lang="en-US" sz="3100" b="0" strike="noStrike" spc="-1">
                <a:solidFill>
                  <a:srgbClr val="101010"/>
                </a:solidFill>
                <a:latin typeface="Roboto"/>
                <a:ea typeface="DejaVu Sans"/>
              </a:rPr>
              <a:t>Availability</a:t>
            </a:r>
            <a:endParaRPr lang="en-US" sz="3100" b="0" strike="noStrike" spc="-1">
              <a:latin typeface="Arial"/>
            </a:endParaRPr>
          </a:p>
        </p:txBody>
      </p:sp>
      <p:sp>
        <p:nvSpPr>
          <p:cNvPr id="129" name="TextBox 33"/>
          <p:cNvSpPr/>
          <p:nvPr/>
        </p:nvSpPr>
        <p:spPr>
          <a:xfrm>
            <a:off x="5759452" y="4330399"/>
            <a:ext cx="2780280" cy="5040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just">
              <a:lnSpc>
                <a:spcPts val="4348"/>
              </a:lnSpc>
              <a:buClr>
                <a:srgbClr val="101010"/>
              </a:buClr>
              <a:tabLst>
                <a:tab pos="0" algn="l"/>
              </a:tabLst>
            </a:pPr>
            <a:r>
              <a:rPr lang="en-US" sz="3100" b="0" strike="noStrike" spc="-1" dirty="0">
                <a:solidFill>
                  <a:srgbClr val="101010"/>
                </a:solidFill>
                <a:latin typeface="Roboto"/>
                <a:ea typeface="DejaVu Sans"/>
              </a:rPr>
              <a:t>Real-time</a:t>
            </a:r>
            <a:endParaRPr lang="en-US" sz="3100" b="0" strike="noStrike" spc="-1" dirty="0">
              <a:latin typeface="Arial"/>
            </a:endParaRPr>
          </a:p>
        </p:txBody>
      </p:sp>
      <p:sp>
        <p:nvSpPr>
          <p:cNvPr id="130" name="TextBox 34"/>
          <p:cNvSpPr/>
          <p:nvPr/>
        </p:nvSpPr>
        <p:spPr>
          <a:xfrm>
            <a:off x="5694324" y="6160655"/>
            <a:ext cx="2551680" cy="5040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just">
              <a:lnSpc>
                <a:spcPts val="4348"/>
              </a:lnSpc>
              <a:buClr>
                <a:srgbClr val="101010"/>
              </a:buClr>
              <a:tabLst>
                <a:tab pos="0" algn="l"/>
              </a:tabLst>
            </a:pPr>
            <a:r>
              <a:rPr lang="en-US" sz="3100" b="0" strike="noStrike" spc="-1" dirty="0">
                <a:solidFill>
                  <a:srgbClr val="101010"/>
                </a:solidFill>
                <a:latin typeface="Roboto"/>
                <a:ea typeface="DejaVu Sans"/>
              </a:rPr>
              <a:t>Security</a:t>
            </a:r>
            <a:endParaRPr lang="en-US" sz="3100" b="0" strike="noStrike" spc="-1" dirty="0">
              <a:latin typeface="Arial"/>
            </a:endParaRPr>
          </a:p>
        </p:txBody>
      </p:sp>
      <p:sp>
        <p:nvSpPr>
          <p:cNvPr id="131" name="TextBox 35"/>
          <p:cNvSpPr/>
          <p:nvPr/>
        </p:nvSpPr>
        <p:spPr>
          <a:xfrm>
            <a:off x="5530985" y="8261903"/>
            <a:ext cx="3428640" cy="5040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just">
              <a:lnSpc>
                <a:spcPts val="4348"/>
              </a:lnSpc>
              <a:buClr>
                <a:srgbClr val="101010"/>
              </a:buClr>
              <a:tabLst>
                <a:tab pos="0" algn="l"/>
              </a:tabLst>
            </a:pPr>
            <a:r>
              <a:rPr lang="en-US" sz="3100" b="0" strike="noStrike" spc="-1" dirty="0">
                <a:solidFill>
                  <a:srgbClr val="101010"/>
                </a:solidFill>
                <a:latin typeface="Roboto"/>
                <a:ea typeface="DejaVu Sans"/>
              </a:rPr>
              <a:t>Performance</a:t>
            </a:r>
            <a:endParaRPr lang="en-US" sz="3100" b="0" strike="noStrike" spc="-1" dirty="0">
              <a:latin typeface="Arial"/>
            </a:endParaRPr>
          </a:p>
        </p:txBody>
      </p:sp>
      <p:grpSp>
        <p:nvGrpSpPr>
          <p:cNvPr id="132" name="Group 14"/>
          <p:cNvGrpSpPr/>
          <p:nvPr/>
        </p:nvGrpSpPr>
        <p:grpSpPr>
          <a:xfrm>
            <a:off x="4103640" y="5705280"/>
            <a:ext cx="1414800" cy="1415160"/>
            <a:chOff x="4103640" y="5705280"/>
            <a:chExt cx="1414800" cy="1415160"/>
          </a:xfrm>
        </p:grpSpPr>
        <p:sp>
          <p:nvSpPr>
            <p:cNvPr id="133" name="Freeform 27"/>
            <p:cNvSpPr/>
            <p:nvPr/>
          </p:nvSpPr>
          <p:spPr>
            <a:xfrm rot="7573200">
              <a:off x="4304520" y="590652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TextBox 36"/>
            <p:cNvSpPr/>
            <p:nvPr/>
          </p:nvSpPr>
          <p:spPr>
            <a:xfrm rot="7573200">
              <a:off x="4419360" y="599184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5" name="Group 17"/>
          <p:cNvGrpSpPr/>
          <p:nvPr/>
        </p:nvGrpSpPr>
        <p:grpSpPr>
          <a:xfrm>
            <a:off x="4087440" y="7771320"/>
            <a:ext cx="4200840" cy="1415160"/>
            <a:chOff x="4087440" y="7771320"/>
            <a:chExt cx="4200840" cy="1415160"/>
          </a:xfrm>
        </p:grpSpPr>
        <p:sp>
          <p:nvSpPr>
            <p:cNvPr id="136" name="Freeform 28"/>
            <p:cNvSpPr/>
            <p:nvPr/>
          </p:nvSpPr>
          <p:spPr>
            <a:xfrm rot="7573200">
              <a:off x="4288320" y="797256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TextBox 37"/>
            <p:cNvSpPr/>
            <p:nvPr/>
          </p:nvSpPr>
          <p:spPr>
            <a:xfrm rot="7573200">
              <a:off x="7283160" y="812988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8" name="Group 18"/>
          <p:cNvGrpSpPr/>
          <p:nvPr/>
        </p:nvGrpSpPr>
        <p:grpSpPr>
          <a:xfrm>
            <a:off x="10839240" y="5553360"/>
            <a:ext cx="1414800" cy="1415160"/>
            <a:chOff x="10839240" y="5553360"/>
            <a:chExt cx="1414800" cy="1415160"/>
          </a:xfrm>
        </p:grpSpPr>
        <p:sp>
          <p:nvSpPr>
            <p:cNvPr id="139" name="Freeform 29"/>
            <p:cNvSpPr/>
            <p:nvPr/>
          </p:nvSpPr>
          <p:spPr>
            <a:xfrm rot="7573200">
              <a:off x="11040120" y="575460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TextBox 38"/>
            <p:cNvSpPr/>
            <p:nvPr/>
          </p:nvSpPr>
          <p:spPr>
            <a:xfrm rot="7573200">
              <a:off x="11154960" y="583992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1" name="Group 19"/>
          <p:cNvGrpSpPr/>
          <p:nvPr/>
        </p:nvGrpSpPr>
        <p:grpSpPr>
          <a:xfrm>
            <a:off x="10823040" y="3911400"/>
            <a:ext cx="1414800" cy="1415160"/>
            <a:chOff x="10823040" y="3911400"/>
            <a:chExt cx="1414800" cy="1415160"/>
          </a:xfrm>
        </p:grpSpPr>
        <p:sp>
          <p:nvSpPr>
            <p:cNvPr id="142" name="Freeform 30"/>
            <p:cNvSpPr/>
            <p:nvPr/>
          </p:nvSpPr>
          <p:spPr>
            <a:xfrm rot="7573200">
              <a:off x="11023920" y="411264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TextBox 39"/>
            <p:cNvSpPr/>
            <p:nvPr/>
          </p:nvSpPr>
          <p:spPr>
            <a:xfrm rot="7573200">
              <a:off x="11138760" y="419796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reeform 2"/>
          <p:cNvSpPr/>
          <p:nvPr/>
        </p:nvSpPr>
        <p:spPr>
          <a:xfrm rot="7536600">
            <a:off x="-4427280" y="-2915280"/>
            <a:ext cx="9626760" cy="9650880"/>
          </a:xfrm>
          <a:custGeom>
            <a:avLst/>
            <a:gdLst/>
            <a:ahLst/>
            <a:cxnLst/>
            <a:rect l="l" t="t" r="r" b="b"/>
            <a:pathLst>
              <a:path w="9627545" h="9651674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TextBox 3"/>
          <p:cNvSpPr/>
          <p:nvPr/>
        </p:nvSpPr>
        <p:spPr>
          <a:xfrm>
            <a:off x="7390800" y="1121400"/>
            <a:ext cx="9867960" cy="92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7282"/>
              </a:lnSpc>
              <a:buNone/>
            </a:pPr>
            <a:r>
              <a:rPr lang="en-US" sz="6070" b="0" strike="noStrike" spc="-1">
                <a:solidFill>
                  <a:srgbClr val="101010"/>
                </a:solidFill>
                <a:latin typeface="Montserrat Bold"/>
                <a:ea typeface="DejaVu Sans"/>
              </a:rPr>
              <a:t>Database Design Process</a:t>
            </a:r>
            <a:endParaRPr lang="en-US" sz="6070" b="0" strike="noStrike" spc="-1">
              <a:latin typeface="Arial"/>
            </a:endParaRPr>
          </a:p>
        </p:txBody>
      </p:sp>
      <p:grpSp>
        <p:nvGrpSpPr>
          <p:cNvPr id="146" name="Group 4"/>
          <p:cNvGrpSpPr/>
          <p:nvPr/>
        </p:nvGrpSpPr>
        <p:grpSpPr>
          <a:xfrm>
            <a:off x="925331" y="8871840"/>
            <a:ext cx="1414800" cy="1415160"/>
            <a:chOff x="1029240" y="6953760"/>
            <a:chExt cx="1414800" cy="1415160"/>
          </a:xfrm>
        </p:grpSpPr>
        <p:sp>
          <p:nvSpPr>
            <p:cNvPr id="147" name="Freeform 5"/>
            <p:cNvSpPr/>
            <p:nvPr/>
          </p:nvSpPr>
          <p:spPr>
            <a:xfrm rot="7573200">
              <a:off x="1230120" y="715500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TextBox 6"/>
            <p:cNvSpPr/>
            <p:nvPr/>
          </p:nvSpPr>
          <p:spPr>
            <a:xfrm rot="7573200">
              <a:off x="1344960" y="724032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9" name="Group 7"/>
          <p:cNvGrpSpPr/>
          <p:nvPr/>
        </p:nvGrpSpPr>
        <p:grpSpPr>
          <a:xfrm>
            <a:off x="15958440" y="1785240"/>
            <a:ext cx="1414800" cy="1415160"/>
            <a:chOff x="15958440" y="1785240"/>
            <a:chExt cx="1414800" cy="1415160"/>
          </a:xfrm>
        </p:grpSpPr>
        <p:sp>
          <p:nvSpPr>
            <p:cNvPr id="150" name="Freeform 8"/>
            <p:cNvSpPr/>
            <p:nvPr/>
          </p:nvSpPr>
          <p:spPr>
            <a:xfrm rot="7573200">
              <a:off x="16159320" y="1986480"/>
              <a:ext cx="1012320" cy="101232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3D9"/>
                </a:gs>
                <a:gs pos="100000">
                  <a:srgbClr val="F600FE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TextBox 9"/>
            <p:cNvSpPr/>
            <p:nvPr/>
          </p:nvSpPr>
          <p:spPr>
            <a:xfrm rot="7573200">
              <a:off x="16273800" y="2071800"/>
              <a:ext cx="822240" cy="86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2" name="TextBox 10"/>
          <p:cNvSpPr/>
          <p:nvPr/>
        </p:nvSpPr>
        <p:spPr>
          <a:xfrm>
            <a:off x="6157440" y="3956400"/>
            <a:ext cx="9867960" cy="60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762"/>
              </a:lnSpc>
              <a:buNone/>
            </a:pPr>
            <a:r>
              <a:rPr lang="en-US" sz="3970" b="0" strike="noStrike" spc="-1">
                <a:solidFill>
                  <a:srgbClr val="DB11FB"/>
                </a:solidFill>
                <a:latin typeface="Montserrat Bold"/>
                <a:ea typeface="DejaVu Sans"/>
              </a:rPr>
              <a:t>Conceptual Design</a:t>
            </a:r>
            <a:endParaRPr lang="en-US" sz="3970" b="0" strike="noStrike" spc="-1">
              <a:latin typeface="Arial"/>
            </a:endParaRPr>
          </a:p>
        </p:txBody>
      </p:sp>
      <p:sp>
        <p:nvSpPr>
          <p:cNvPr id="153" name="TextBox 24"/>
          <p:cNvSpPr/>
          <p:nvPr/>
        </p:nvSpPr>
        <p:spPr>
          <a:xfrm>
            <a:off x="6169680" y="5722200"/>
            <a:ext cx="9867960" cy="60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762"/>
              </a:lnSpc>
              <a:buNone/>
            </a:pPr>
            <a:r>
              <a:rPr lang="en-US" sz="3970" b="0" strike="noStrike" spc="-1">
                <a:solidFill>
                  <a:srgbClr val="DB11FB"/>
                </a:solidFill>
                <a:latin typeface="Montserrat Bold"/>
                <a:ea typeface="DejaVu Sans"/>
              </a:rPr>
              <a:t>Logical Design</a:t>
            </a:r>
            <a:endParaRPr lang="en-US" sz="3970" b="0" strike="noStrike" spc="-1">
              <a:latin typeface="Arial"/>
            </a:endParaRPr>
          </a:p>
        </p:txBody>
      </p:sp>
      <p:sp>
        <p:nvSpPr>
          <p:cNvPr id="154" name="TextBox 22"/>
          <p:cNvSpPr/>
          <p:nvPr/>
        </p:nvSpPr>
        <p:spPr>
          <a:xfrm>
            <a:off x="6157440" y="7450200"/>
            <a:ext cx="9867960" cy="60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762"/>
              </a:lnSpc>
              <a:buNone/>
            </a:pPr>
            <a:r>
              <a:rPr lang="en-US" sz="3970" b="0" strike="noStrike" spc="-1">
                <a:solidFill>
                  <a:srgbClr val="DB11FB"/>
                </a:solidFill>
                <a:latin typeface="Montserrat Bold"/>
                <a:ea typeface="DejaVu Sans"/>
              </a:rPr>
              <a:t>ER diagram development</a:t>
            </a:r>
            <a:endParaRPr lang="en-US" sz="397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"/>
          <p:cNvSpPr/>
          <p:nvPr/>
        </p:nvSpPr>
        <p:spPr>
          <a:xfrm>
            <a:off x="6590880" y="1121400"/>
            <a:ext cx="9867960" cy="92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7282"/>
              </a:lnSpc>
              <a:buNone/>
            </a:pPr>
            <a:r>
              <a:rPr lang="en-US" sz="6070" b="0" strike="noStrike" spc="-1">
                <a:solidFill>
                  <a:srgbClr val="101010"/>
                </a:solidFill>
                <a:latin typeface="Montserrat Bold"/>
                <a:ea typeface="DejaVu Sans"/>
              </a:rPr>
              <a:t>Database Design Process</a:t>
            </a:r>
            <a:endParaRPr lang="en-US" sz="607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33" y="177304"/>
            <a:ext cx="18308933" cy="10780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</TotalTime>
  <Words>331</Words>
  <Application>Microsoft Office PowerPoint</Application>
  <PresentationFormat>Custom</PresentationFormat>
  <Paragraphs>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DejaVu Sans</vt:lpstr>
      <vt:lpstr>Montserrat</vt:lpstr>
      <vt:lpstr>Montserrat Bold</vt:lpstr>
      <vt:lpstr>Roboto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Violet Professional Modern Technology Pitch Deck Presentation</dc:title>
  <dc:subject/>
  <dc:creator>WESLEY MUNGO</dc:creator>
  <dc:description/>
  <cp:lastModifiedBy>Windows User</cp:lastModifiedBy>
  <cp:revision>33</cp:revision>
  <dcterms:created xsi:type="dcterms:W3CDTF">2006-08-16T00:00:00Z</dcterms:created>
  <dcterms:modified xsi:type="dcterms:W3CDTF">2024-06-21T05:40:22Z</dcterms:modified>
  <dc:identifier>DAGHzxl5ggk</dc:identifier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1</vt:i4>
  </property>
  <property fmtid="{D5CDD505-2E9C-101B-9397-08002B2CF9AE}" pid="3" name="Notes">
    <vt:i4>19</vt:i4>
  </property>
  <property fmtid="{D5CDD505-2E9C-101B-9397-08002B2CF9AE}" pid="4" name="PresentationFormat">
    <vt:lpwstr>Custom</vt:lpwstr>
  </property>
  <property fmtid="{D5CDD505-2E9C-101B-9397-08002B2CF9AE}" pid="5" name="Slides">
    <vt:i4>32</vt:i4>
  </property>
</Properties>
</file>