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7"/>
  </p:notesMasterIdLst>
  <p:sldIdLst>
    <p:sldId id="256" r:id="rId5"/>
    <p:sldId id="257" r:id="rId6"/>
    <p:sldId id="260" r:id="rId7"/>
    <p:sldId id="261" r:id="rId8"/>
    <p:sldId id="262" r:id="rId9"/>
    <p:sldId id="280" r:id="rId10"/>
    <p:sldId id="281" r:id="rId11"/>
    <p:sldId id="282" r:id="rId12"/>
    <p:sldId id="283" r:id="rId13"/>
    <p:sldId id="284" r:id="rId14"/>
    <p:sldId id="285" r:id="rId15"/>
    <p:sldId id="297" r:id="rId16"/>
    <p:sldId id="298" r:id="rId17"/>
    <p:sldId id="299" r:id="rId18"/>
    <p:sldId id="300" r:id="rId19"/>
    <p:sldId id="301" r:id="rId20"/>
    <p:sldId id="302" r:id="rId21"/>
    <p:sldId id="303" r:id="rId22"/>
    <p:sldId id="286" r:id="rId23"/>
    <p:sldId id="287" r:id="rId24"/>
    <p:sldId id="288" r:id="rId25"/>
    <p:sldId id="289" r:id="rId26"/>
    <p:sldId id="290" r:id="rId27"/>
    <p:sldId id="291" r:id="rId28"/>
    <p:sldId id="292" r:id="rId29"/>
    <p:sldId id="293" r:id="rId30"/>
    <p:sldId id="294" r:id="rId31"/>
    <p:sldId id="295" r:id="rId32"/>
    <p:sldId id="296" r:id="rId33"/>
    <p:sldId id="305" r:id="rId34"/>
    <p:sldId id="306" r:id="rId35"/>
    <p:sldId id="275" r:id="rId36"/>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87500" autoAdjust="0"/>
  </p:normalViewPr>
  <p:slideViewPr>
    <p:cSldViewPr snapToGrid="0" snapToObjects="1" showGuides="1">
      <p:cViewPr varScale="1">
        <p:scale>
          <a:sx n="76" d="100"/>
          <a:sy n="76" d="100"/>
        </p:scale>
        <p:origin x="787"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‹Nº›</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2058066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EEBDA0E2-FEBD-4B65-8F16-724CF984F377}" type="slidenum">
              <a:rPr lang="en-US" smtClean="0"/>
              <a:t>26</a:t>
            </a:fld>
            <a:endParaRPr lang="en-US"/>
          </a:p>
        </p:txBody>
      </p:sp>
    </p:spTree>
    <p:extLst>
      <p:ext uri="{BB962C8B-B14F-4D97-AF65-F5344CB8AC3E}">
        <p14:creationId xmlns:p14="http://schemas.microsoft.com/office/powerpoint/2010/main" val="66454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EEBDA0E2-FEBD-4B65-8F16-724CF984F377}" type="slidenum">
              <a:rPr lang="en-US" smtClean="0"/>
              <a:t>27</a:t>
            </a:fld>
            <a:endParaRPr lang="en-US"/>
          </a:p>
        </p:txBody>
      </p:sp>
    </p:spTree>
    <p:extLst>
      <p:ext uri="{BB962C8B-B14F-4D97-AF65-F5344CB8AC3E}">
        <p14:creationId xmlns:p14="http://schemas.microsoft.com/office/powerpoint/2010/main" val="3205472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6E4A3-754E-EDAA-6124-B6B189F6C02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E785AB6-EC83-AAB8-1B75-FEF74EC18B4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B2D0536-1F7E-48A1-2C9D-885E227DC460}"/>
              </a:ext>
            </a:extLst>
          </p:cNvPr>
          <p:cNvSpPr>
            <a:spLocks noGrp="1"/>
          </p:cNvSpPr>
          <p:nvPr>
            <p:ph type="body" idx="1"/>
          </p:nvPr>
        </p:nvSpPr>
        <p:spPr/>
        <p:txBody>
          <a:bodyPr/>
          <a:lstStyle/>
          <a:p>
            <a:endParaRPr lang="es-CL" dirty="0"/>
          </a:p>
        </p:txBody>
      </p:sp>
      <p:sp>
        <p:nvSpPr>
          <p:cNvPr id="4" name="Marcador de número de diapositiva 3">
            <a:extLst>
              <a:ext uri="{FF2B5EF4-FFF2-40B4-BE49-F238E27FC236}">
                <a16:creationId xmlns:a16="http://schemas.microsoft.com/office/drawing/2014/main" id="{0D351519-0DD7-4F04-A076-D11EE4E67B14}"/>
              </a:ext>
            </a:extLst>
          </p:cNvPr>
          <p:cNvSpPr>
            <a:spLocks noGrp="1"/>
          </p:cNvSpPr>
          <p:nvPr>
            <p:ph type="sldNum" sz="quarter" idx="5"/>
          </p:nvPr>
        </p:nvSpPr>
        <p:spPr/>
        <p:txBody>
          <a:bodyPr/>
          <a:lstStyle/>
          <a:p>
            <a:fld id="{EEBDA0E2-FEBD-4B65-8F16-724CF984F377}" type="slidenum">
              <a:rPr lang="en-US" smtClean="0"/>
              <a:t>28</a:t>
            </a:fld>
            <a:endParaRPr lang="en-US"/>
          </a:p>
        </p:txBody>
      </p:sp>
    </p:spTree>
    <p:extLst>
      <p:ext uri="{BB962C8B-B14F-4D97-AF65-F5344CB8AC3E}">
        <p14:creationId xmlns:p14="http://schemas.microsoft.com/office/powerpoint/2010/main" val="1547148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ngelbarram/Applied-Data-Science-Capstone/blob/main/Week_3_Plotly_Dash.ipynb" TargetMode="External"/><Relationship Id="rId2" Type="http://schemas.openxmlformats.org/officeDocument/2006/relationships/hyperlink" Target="https://github.com/angelbarram/Applied-Data-Science-Capstone/blob/main/Week_3_Folium.ipynb"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ngelbarram/Applied-Data-Science-Capstone/blob/main/Week_4_Model_Prediction.ipynb"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ngelbarram/Applied-Data-Science-Capstone/blob/main/Week_1_WebScraping.ipynb" TargetMode="External"/><Relationship Id="rId2" Type="http://schemas.openxmlformats.org/officeDocument/2006/relationships/hyperlink" Target="https://github.com/angelbarram/Applied-Data-Science-Capstone/blob/main/Week_1_API.ipynb"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ngelbarram/Applied-Data-Science-Capstone/blob/main/Week_2_Data_Wrangling.ipynb"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ngelbarram/Applied-Data-Science-Capstone/blob/main/Week_2_EDA_SQL.ipynb"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5826431" y="2181191"/>
            <a:ext cx="6193116" cy="1325563"/>
          </a:xfrm>
        </p:spPr>
        <p:txBody>
          <a:bodyPr anchor="ctr">
            <a:normAutofit fontScale="90000"/>
          </a:bodyPr>
          <a:lstStyle/>
          <a:p>
            <a:pPr algn="just"/>
            <a:r>
              <a:rPr lang="en-US" dirty="0">
                <a:solidFill>
                  <a:srgbClr val="0E659B"/>
                </a:solidFill>
              </a:rPr>
              <a:t>Applied Data Science Capstone: An Analysis of SpaceX through Data Science </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5826431" y="5315672"/>
            <a:ext cx="5181600" cy="2091092"/>
          </a:xfrm>
        </p:spPr>
        <p:txBody>
          <a:bodyPr>
            <a:normAutofit/>
          </a:bodyPr>
          <a:lstStyle/>
          <a:p>
            <a:pPr marL="0" indent="0" algn="just">
              <a:buNone/>
            </a:pPr>
            <a:r>
              <a:rPr lang="en-US" dirty="0"/>
              <a:t>Angel Barra Muñoz</a:t>
            </a:r>
          </a:p>
          <a:p>
            <a:pPr marL="0" indent="0" algn="just">
              <a:buNone/>
            </a:pPr>
            <a:r>
              <a:rPr lang="en-US" dirty="0"/>
              <a:t>February 22, 2023</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A5AE3-6058-0074-D70F-DFE975361854}"/>
              </a:ext>
            </a:extLst>
          </p:cNvPr>
          <p:cNvSpPr>
            <a:spLocks noGrp="1"/>
          </p:cNvSpPr>
          <p:nvPr>
            <p:ph type="title"/>
          </p:nvPr>
        </p:nvSpPr>
        <p:spPr/>
        <p:txBody>
          <a:bodyPr/>
          <a:lstStyle/>
          <a:p>
            <a:r>
              <a:rPr lang="es-MX" dirty="0"/>
              <a:t>Data </a:t>
            </a:r>
            <a:r>
              <a:rPr lang="es-MX" dirty="0" err="1"/>
              <a:t>Visualization</a:t>
            </a:r>
            <a:endParaRPr lang="es-CL" dirty="0"/>
          </a:p>
        </p:txBody>
      </p:sp>
      <p:sp>
        <p:nvSpPr>
          <p:cNvPr id="3" name="Marcador de contenido 2">
            <a:extLst>
              <a:ext uri="{FF2B5EF4-FFF2-40B4-BE49-F238E27FC236}">
                <a16:creationId xmlns:a16="http://schemas.microsoft.com/office/drawing/2014/main" id="{37B0AB1D-8646-237B-5338-426ECA31F3D7}"/>
              </a:ext>
            </a:extLst>
          </p:cNvPr>
          <p:cNvSpPr>
            <a:spLocks noGrp="1"/>
          </p:cNvSpPr>
          <p:nvPr>
            <p:ph sz="half" idx="1"/>
          </p:nvPr>
        </p:nvSpPr>
        <p:spPr/>
        <p:txBody>
          <a:bodyPr>
            <a:normAutofit fontScale="92500" lnSpcReduction="20000"/>
          </a:bodyPr>
          <a:lstStyle/>
          <a:p>
            <a:pPr algn="just"/>
            <a:r>
              <a:rPr lang="es-MX" dirty="0" err="1"/>
              <a:t>With</a:t>
            </a:r>
            <a:r>
              <a:rPr lang="es-MX" dirty="0"/>
              <a:t> </a:t>
            </a:r>
            <a:r>
              <a:rPr lang="es-MX" dirty="0" err="1"/>
              <a:t>Folium</a:t>
            </a:r>
            <a:endParaRPr lang="es-MX" dirty="0"/>
          </a:p>
          <a:p>
            <a:pPr lvl="1" algn="just"/>
            <a:r>
              <a:rPr lang="es-CL" dirty="0" err="1"/>
              <a:t>Our</a:t>
            </a:r>
            <a:r>
              <a:rPr lang="es-CL" dirty="0"/>
              <a:t> </a:t>
            </a:r>
            <a:r>
              <a:rPr lang="es-CL" dirty="0" err="1"/>
              <a:t>work</a:t>
            </a:r>
            <a:r>
              <a:rPr lang="es-CL" dirty="0"/>
              <a:t> </a:t>
            </a:r>
            <a:r>
              <a:rPr lang="es-CL" dirty="0" err="1"/>
              <a:t>with</a:t>
            </a:r>
            <a:r>
              <a:rPr lang="es-CL" dirty="0"/>
              <a:t> </a:t>
            </a:r>
            <a:r>
              <a:rPr lang="es-CL" dirty="0" err="1"/>
              <a:t>Folium</a:t>
            </a:r>
            <a:r>
              <a:rPr lang="es-CL" dirty="0"/>
              <a:t> </a:t>
            </a:r>
            <a:r>
              <a:rPr lang="es-CL" dirty="0" err="1"/>
              <a:t>involved</a:t>
            </a:r>
            <a:r>
              <a:rPr lang="es-CL" dirty="0"/>
              <a:t> </a:t>
            </a:r>
            <a:r>
              <a:rPr lang="es-CL" dirty="0" err="1"/>
              <a:t>plotting</a:t>
            </a:r>
            <a:r>
              <a:rPr lang="es-CL" dirty="0"/>
              <a:t> </a:t>
            </a:r>
            <a:r>
              <a:rPr lang="es-CL" dirty="0" err="1"/>
              <a:t>the</a:t>
            </a:r>
            <a:r>
              <a:rPr lang="es-CL" dirty="0"/>
              <a:t> </a:t>
            </a:r>
            <a:r>
              <a:rPr lang="es-CL" dirty="0" err="1"/>
              <a:t>launch</a:t>
            </a:r>
            <a:r>
              <a:rPr lang="es-CL" dirty="0"/>
              <a:t> sites </a:t>
            </a:r>
            <a:r>
              <a:rPr lang="es-CL" dirty="0" err="1"/>
              <a:t>on</a:t>
            </a:r>
            <a:r>
              <a:rPr lang="es-CL" dirty="0"/>
              <a:t> a </a:t>
            </a:r>
            <a:r>
              <a:rPr lang="es-CL" dirty="0" err="1"/>
              <a:t>map</a:t>
            </a:r>
            <a:r>
              <a:rPr lang="es-CL" dirty="0"/>
              <a:t> and </a:t>
            </a:r>
            <a:r>
              <a:rPr lang="es-CL" dirty="0" err="1"/>
              <a:t>annotating</a:t>
            </a:r>
            <a:r>
              <a:rPr lang="es-CL" dirty="0"/>
              <a:t> </a:t>
            </a:r>
            <a:r>
              <a:rPr lang="es-CL" dirty="0" err="1"/>
              <a:t>each</a:t>
            </a:r>
            <a:r>
              <a:rPr lang="es-CL" dirty="0"/>
              <a:t> </a:t>
            </a:r>
            <a:r>
              <a:rPr lang="es-CL" dirty="0" err="1"/>
              <a:t>sie</a:t>
            </a:r>
            <a:r>
              <a:rPr lang="es-CL" dirty="0"/>
              <a:t> </a:t>
            </a:r>
            <a:r>
              <a:rPr lang="es-CL" dirty="0" err="1"/>
              <a:t>with</a:t>
            </a:r>
            <a:r>
              <a:rPr lang="es-CL" dirty="0"/>
              <a:t> </a:t>
            </a:r>
            <a:r>
              <a:rPr lang="es-CL" dirty="0" err="1"/>
              <a:t>markers</a:t>
            </a:r>
            <a:r>
              <a:rPr lang="es-CL" dirty="0"/>
              <a:t> </a:t>
            </a:r>
            <a:r>
              <a:rPr lang="es-CL" dirty="0" err="1"/>
              <a:t>that</a:t>
            </a:r>
            <a:r>
              <a:rPr lang="es-CL" dirty="0"/>
              <a:t> </a:t>
            </a:r>
            <a:r>
              <a:rPr lang="es-CL" dirty="0" err="1"/>
              <a:t>signify</a:t>
            </a:r>
            <a:r>
              <a:rPr lang="es-CL" dirty="0"/>
              <a:t> </a:t>
            </a:r>
            <a:r>
              <a:rPr lang="es-CL" dirty="0" err="1"/>
              <a:t>the</a:t>
            </a:r>
            <a:r>
              <a:rPr lang="es-CL" dirty="0"/>
              <a:t> </a:t>
            </a:r>
            <a:r>
              <a:rPr lang="es-CL" dirty="0" err="1"/>
              <a:t>success</a:t>
            </a:r>
            <a:r>
              <a:rPr lang="es-CL" dirty="0"/>
              <a:t> </a:t>
            </a:r>
            <a:r>
              <a:rPr lang="es-CL" dirty="0" err="1"/>
              <a:t>or</a:t>
            </a:r>
            <a:r>
              <a:rPr lang="es-CL" dirty="0"/>
              <a:t> </a:t>
            </a:r>
            <a:r>
              <a:rPr lang="es-CL" dirty="0" err="1"/>
              <a:t>failure</a:t>
            </a:r>
            <a:r>
              <a:rPr lang="es-CL" dirty="0"/>
              <a:t> </a:t>
            </a:r>
            <a:r>
              <a:rPr lang="es-CL" dirty="0" err="1"/>
              <a:t>of</a:t>
            </a:r>
            <a:r>
              <a:rPr lang="es-CL" dirty="0"/>
              <a:t> </a:t>
            </a:r>
            <a:r>
              <a:rPr lang="es-CL" dirty="0" err="1"/>
              <a:t>launches</a:t>
            </a:r>
            <a:r>
              <a:rPr lang="es-CL" dirty="0"/>
              <a:t> </a:t>
            </a:r>
            <a:r>
              <a:rPr lang="es-CL" dirty="0" err="1"/>
              <a:t>conducted</a:t>
            </a:r>
            <a:r>
              <a:rPr lang="es-CL" dirty="0"/>
              <a:t> </a:t>
            </a:r>
            <a:r>
              <a:rPr lang="es-CL" dirty="0" err="1"/>
              <a:t>there</a:t>
            </a:r>
            <a:r>
              <a:rPr lang="es-CL" dirty="0"/>
              <a:t>.</a:t>
            </a:r>
          </a:p>
          <a:p>
            <a:pPr lvl="1" algn="just"/>
            <a:r>
              <a:rPr lang="es-CL" dirty="0" err="1"/>
              <a:t>We</a:t>
            </a:r>
            <a:r>
              <a:rPr lang="es-CL" dirty="0"/>
              <a:t> </a:t>
            </a:r>
            <a:r>
              <a:rPr lang="es-CL" dirty="0" err="1"/>
              <a:t>also</a:t>
            </a:r>
            <a:r>
              <a:rPr lang="es-CL" dirty="0"/>
              <a:t> </a:t>
            </a:r>
            <a:r>
              <a:rPr lang="es-CL" dirty="0" err="1"/>
              <a:t>calculate</a:t>
            </a:r>
            <a:r>
              <a:rPr lang="es-CL" dirty="0"/>
              <a:t> </a:t>
            </a:r>
            <a:r>
              <a:rPr lang="es-CL" dirty="0" err="1"/>
              <a:t>the</a:t>
            </a:r>
            <a:r>
              <a:rPr lang="es-CL" dirty="0"/>
              <a:t> </a:t>
            </a:r>
            <a:r>
              <a:rPr lang="es-CL" dirty="0" err="1"/>
              <a:t>distances</a:t>
            </a:r>
            <a:r>
              <a:rPr lang="es-CL" dirty="0"/>
              <a:t> </a:t>
            </a:r>
            <a:r>
              <a:rPr lang="es-CL" dirty="0" err="1"/>
              <a:t>from</a:t>
            </a:r>
            <a:r>
              <a:rPr lang="es-CL" dirty="0"/>
              <a:t> </a:t>
            </a:r>
            <a:r>
              <a:rPr lang="es-CL" dirty="0" err="1"/>
              <a:t>the</a:t>
            </a:r>
            <a:r>
              <a:rPr lang="es-CL" dirty="0"/>
              <a:t> </a:t>
            </a:r>
            <a:r>
              <a:rPr lang="es-CL" dirty="0" err="1"/>
              <a:t>launch</a:t>
            </a:r>
            <a:r>
              <a:rPr lang="es-CL" dirty="0"/>
              <a:t> site </a:t>
            </a:r>
            <a:r>
              <a:rPr lang="es-CL" dirty="0" err="1"/>
              <a:t>to</a:t>
            </a:r>
            <a:r>
              <a:rPr lang="es-CL" dirty="0"/>
              <a:t> </a:t>
            </a:r>
            <a:r>
              <a:rPr lang="es-CL" dirty="0" err="1"/>
              <a:t>the</a:t>
            </a:r>
            <a:r>
              <a:rPr lang="es-CL" dirty="0"/>
              <a:t> </a:t>
            </a:r>
            <a:r>
              <a:rPr lang="es-CL" dirty="0" err="1"/>
              <a:t>nearest</a:t>
            </a:r>
            <a:r>
              <a:rPr lang="es-CL" dirty="0"/>
              <a:t> </a:t>
            </a:r>
            <a:r>
              <a:rPr lang="es-CL" dirty="0" err="1"/>
              <a:t>cities</a:t>
            </a:r>
            <a:r>
              <a:rPr lang="es-CL" dirty="0"/>
              <a:t>, </a:t>
            </a:r>
            <a:r>
              <a:rPr lang="es-CL" dirty="0" err="1"/>
              <a:t>highways</a:t>
            </a:r>
            <a:r>
              <a:rPr lang="es-CL" dirty="0"/>
              <a:t>, and </a:t>
            </a:r>
            <a:r>
              <a:rPr lang="es-CL" dirty="0" err="1"/>
              <a:t>railways</a:t>
            </a:r>
            <a:r>
              <a:rPr lang="es-CL" dirty="0"/>
              <a:t> </a:t>
            </a:r>
            <a:r>
              <a:rPr lang="es-CL" dirty="0" err="1"/>
              <a:t>to</a:t>
            </a:r>
            <a:r>
              <a:rPr lang="es-CL" dirty="0"/>
              <a:t> </a:t>
            </a:r>
            <a:r>
              <a:rPr lang="es-CL" dirty="0" err="1"/>
              <a:t>assess</a:t>
            </a:r>
            <a:r>
              <a:rPr lang="es-CL" dirty="0"/>
              <a:t> </a:t>
            </a:r>
            <a:r>
              <a:rPr lang="es-CL" dirty="0" err="1"/>
              <a:t>proximity</a:t>
            </a:r>
            <a:r>
              <a:rPr lang="es-CL" dirty="0"/>
              <a:t> and </a:t>
            </a:r>
            <a:r>
              <a:rPr lang="es-CL" dirty="0" err="1"/>
              <a:t>accesibility</a:t>
            </a:r>
            <a:r>
              <a:rPr lang="es-CL" dirty="0"/>
              <a:t>.</a:t>
            </a:r>
          </a:p>
          <a:p>
            <a:pPr lvl="1" algn="just"/>
            <a:r>
              <a:rPr lang="es-CL" dirty="0"/>
              <a:t>Link:</a:t>
            </a:r>
          </a:p>
          <a:p>
            <a:pPr marL="914400" lvl="2" indent="0" algn="just">
              <a:buNone/>
            </a:pPr>
            <a:r>
              <a:rPr lang="es-CL" dirty="0">
                <a:hlinkClick r:id="rId2"/>
              </a:rPr>
              <a:t>https://github.com/angelbarram/Applied-Data-Science-Capstone/blob/main/Week_3_Folium.ipynb</a:t>
            </a:r>
            <a:r>
              <a:rPr lang="es-CL" dirty="0"/>
              <a:t> </a:t>
            </a:r>
          </a:p>
        </p:txBody>
      </p:sp>
      <p:sp>
        <p:nvSpPr>
          <p:cNvPr id="4" name="Marcador de contenido 3">
            <a:extLst>
              <a:ext uri="{FF2B5EF4-FFF2-40B4-BE49-F238E27FC236}">
                <a16:creationId xmlns:a16="http://schemas.microsoft.com/office/drawing/2014/main" id="{D3652419-0A4B-C989-7DF3-ACBD531702A6}"/>
              </a:ext>
            </a:extLst>
          </p:cNvPr>
          <p:cNvSpPr>
            <a:spLocks noGrp="1"/>
          </p:cNvSpPr>
          <p:nvPr>
            <p:ph sz="half" idx="2"/>
          </p:nvPr>
        </p:nvSpPr>
        <p:spPr/>
        <p:txBody>
          <a:bodyPr>
            <a:normAutofit fontScale="92500" lnSpcReduction="20000"/>
          </a:bodyPr>
          <a:lstStyle/>
          <a:p>
            <a:pPr algn="just"/>
            <a:r>
              <a:rPr lang="es-MX" dirty="0" err="1"/>
              <a:t>With</a:t>
            </a:r>
            <a:r>
              <a:rPr lang="es-MX" dirty="0"/>
              <a:t> </a:t>
            </a:r>
            <a:r>
              <a:rPr lang="es-MX" dirty="0" err="1"/>
              <a:t>Plotly</a:t>
            </a:r>
            <a:r>
              <a:rPr lang="es-MX" dirty="0"/>
              <a:t> </a:t>
            </a:r>
            <a:r>
              <a:rPr lang="es-MX" dirty="0" err="1"/>
              <a:t>Dash</a:t>
            </a:r>
            <a:endParaRPr lang="es-MX" dirty="0"/>
          </a:p>
          <a:p>
            <a:pPr lvl="1" algn="just"/>
            <a:r>
              <a:rPr lang="es-CL" dirty="0" err="1"/>
              <a:t>We</a:t>
            </a:r>
            <a:r>
              <a:rPr lang="es-CL" dirty="0"/>
              <a:t> </a:t>
            </a:r>
            <a:r>
              <a:rPr lang="es-CL" dirty="0" err="1"/>
              <a:t>utilized</a:t>
            </a:r>
            <a:r>
              <a:rPr lang="es-CL" dirty="0"/>
              <a:t> </a:t>
            </a:r>
            <a:r>
              <a:rPr lang="es-CL" dirty="0" err="1"/>
              <a:t>Plotly</a:t>
            </a:r>
            <a:r>
              <a:rPr lang="es-CL" dirty="0"/>
              <a:t> </a:t>
            </a:r>
            <a:r>
              <a:rPr lang="es-CL" dirty="0" err="1"/>
              <a:t>to</a:t>
            </a:r>
            <a:r>
              <a:rPr lang="es-CL" dirty="0"/>
              <a:t> </a:t>
            </a:r>
            <a:r>
              <a:rPr lang="es-CL" dirty="0" err="1"/>
              <a:t>develop</a:t>
            </a:r>
            <a:r>
              <a:rPr lang="es-CL" dirty="0"/>
              <a:t> and interactive web interface </a:t>
            </a:r>
            <a:r>
              <a:rPr lang="es-CL" dirty="0" err="1"/>
              <a:t>that</a:t>
            </a:r>
            <a:r>
              <a:rPr lang="es-CL" dirty="0"/>
              <a:t> </a:t>
            </a:r>
            <a:r>
              <a:rPr lang="es-CL" dirty="0" err="1"/>
              <a:t>displays</a:t>
            </a:r>
            <a:r>
              <a:rPr lang="es-CL" dirty="0"/>
              <a:t> </a:t>
            </a:r>
            <a:r>
              <a:rPr lang="es-CL" dirty="0" err="1"/>
              <a:t>the</a:t>
            </a:r>
            <a:r>
              <a:rPr lang="es-CL" dirty="0"/>
              <a:t> </a:t>
            </a:r>
            <a:r>
              <a:rPr lang="es-CL" dirty="0" err="1"/>
              <a:t>success</a:t>
            </a:r>
            <a:r>
              <a:rPr lang="es-CL" dirty="0"/>
              <a:t> </a:t>
            </a:r>
            <a:r>
              <a:rPr lang="es-CL" dirty="0" err="1"/>
              <a:t>rates</a:t>
            </a:r>
            <a:r>
              <a:rPr lang="es-CL" dirty="0"/>
              <a:t> </a:t>
            </a:r>
            <a:r>
              <a:rPr lang="es-CL" dirty="0" err="1"/>
              <a:t>of</a:t>
            </a:r>
            <a:r>
              <a:rPr lang="es-CL" dirty="0"/>
              <a:t> </a:t>
            </a:r>
            <a:r>
              <a:rPr lang="es-CL" dirty="0" err="1"/>
              <a:t>every</a:t>
            </a:r>
            <a:r>
              <a:rPr lang="es-CL" dirty="0"/>
              <a:t> </a:t>
            </a:r>
            <a:r>
              <a:rPr lang="es-CL" dirty="0" err="1"/>
              <a:t>launch</a:t>
            </a:r>
            <a:r>
              <a:rPr lang="es-CL" dirty="0"/>
              <a:t> site </a:t>
            </a:r>
            <a:r>
              <a:rPr lang="es-CL" dirty="0" err="1"/>
              <a:t>collectively</a:t>
            </a:r>
            <a:r>
              <a:rPr lang="es-CL" dirty="0"/>
              <a:t>. </a:t>
            </a:r>
            <a:r>
              <a:rPr lang="es-CL" dirty="0" err="1"/>
              <a:t>Users</a:t>
            </a:r>
            <a:r>
              <a:rPr lang="es-CL" dirty="0"/>
              <a:t> </a:t>
            </a:r>
            <a:r>
              <a:rPr lang="es-CL" dirty="0" err="1"/>
              <a:t>have</a:t>
            </a:r>
            <a:r>
              <a:rPr lang="es-CL" dirty="0"/>
              <a:t> </a:t>
            </a:r>
            <a:r>
              <a:rPr lang="es-CL" dirty="0" err="1"/>
              <a:t>the</a:t>
            </a:r>
            <a:r>
              <a:rPr lang="es-CL" dirty="0"/>
              <a:t> </a:t>
            </a:r>
            <a:r>
              <a:rPr lang="es-CL" dirty="0" err="1"/>
              <a:t>ability</a:t>
            </a:r>
            <a:r>
              <a:rPr lang="es-CL" dirty="0"/>
              <a:t> </a:t>
            </a:r>
            <a:r>
              <a:rPr lang="es-CL" dirty="0" err="1"/>
              <a:t>to</a:t>
            </a:r>
            <a:r>
              <a:rPr lang="es-CL" dirty="0"/>
              <a:t> </a:t>
            </a:r>
            <a:r>
              <a:rPr lang="es-CL" dirty="0" err="1"/>
              <a:t>filter</a:t>
            </a:r>
            <a:r>
              <a:rPr lang="es-CL" dirty="0"/>
              <a:t> and </a:t>
            </a:r>
            <a:r>
              <a:rPr lang="es-CL" dirty="0" err="1"/>
              <a:t>view</a:t>
            </a:r>
            <a:r>
              <a:rPr lang="es-CL" dirty="0"/>
              <a:t> </a:t>
            </a:r>
            <a:r>
              <a:rPr lang="es-CL" dirty="0" err="1"/>
              <a:t>the</a:t>
            </a:r>
            <a:r>
              <a:rPr lang="es-CL" dirty="0"/>
              <a:t> </a:t>
            </a:r>
            <a:r>
              <a:rPr lang="es-CL" dirty="0" err="1"/>
              <a:t>specific</a:t>
            </a:r>
            <a:r>
              <a:rPr lang="es-CL" dirty="0"/>
              <a:t> </a:t>
            </a:r>
            <a:r>
              <a:rPr lang="es-CL" dirty="0" err="1"/>
              <a:t>number</a:t>
            </a:r>
            <a:r>
              <a:rPr lang="es-CL" dirty="0"/>
              <a:t> </a:t>
            </a:r>
            <a:r>
              <a:rPr lang="es-CL" dirty="0" err="1"/>
              <a:t>of</a:t>
            </a:r>
            <a:r>
              <a:rPr lang="es-CL" dirty="0"/>
              <a:t> </a:t>
            </a:r>
            <a:r>
              <a:rPr lang="es-CL" dirty="0" err="1"/>
              <a:t>successful</a:t>
            </a:r>
            <a:r>
              <a:rPr lang="es-CL" dirty="0"/>
              <a:t> and </a:t>
            </a:r>
            <a:r>
              <a:rPr lang="es-CL" dirty="0" err="1"/>
              <a:t>failed</a:t>
            </a:r>
            <a:r>
              <a:rPr lang="es-CL" dirty="0"/>
              <a:t> </a:t>
            </a:r>
            <a:r>
              <a:rPr lang="es-CL" dirty="0" err="1"/>
              <a:t>launches</a:t>
            </a:r>
            <a:r>
              <a:rPr lang="es-CL" dirty="0"/>
              <a:t> at </a:t>
            </a:r>
            <a:r>
              <a:rPr lang="es-CL" dirty="0" err="1"/>
              <a:t>each</a:t>
            </a:r>
            <a:r>
              <a:rPr lang="es-CL" dirty="0"/>
              <a:t> site.</a:t>
            </a:r>
          </a:p>
          <a:p>
            <a:pPr lvl="1" algn="just"/>
            <a:r>
              <a:rPr lang="es-CL" dirty="0" err="1"/>
              <a:t>Addiotionally</a:t>
            </a:r>
            <a:r>
              <a:rPr lang="es-CL" dirty="0"/>
              <a:t>, </a:t>
            </a:r>
            <a:r>
              <a:rPr lang="es-CL" dirty="0" err="1"/>
              <a:t>users</a:t>
            </a:r>
            <a:r>
              <a:rPr lang="es-CL" dirty="0"/>
              <a:t> can </a:t>
            </a:r>
            <a:r>
              <a:rPr lang="es-CL" dirty="0" err="1"/>
              <a:t>adjust</a:t>
            </a:r>
            <a:r>
              <a:rPr lang="es-CL" dirty="0"/>
              <a:t> a slider </a:t>
            </a:r>
            <a:r>
              <a:rPr lang="es-CL" dirty="0" err="1"/>
              <a:t>to</a:t>
            </a:r>
            <a:r>
              <a:rPr lang="es-CL" dirty="0"/>
              <a:t> </a:t>
            </a:r>
            <a:r>
              <a:rPr lang="es-CL" dirty="0" err="1"/>
              <a:t>see</a:t>
            </a:r>
            <a:r>
              <a:rPr lang="es-CL" dirty="0"/>
              <a:t> </a:t>
            </a:r>
            <a:r>
              <a:rPr lang="es-CL" dirty="0" err="1"/>
              <a:t>how</a:t>
            </a:r>
            <a:r>
              <a:rPr lang="es-CL" dirty="0"/>
              <a:t> </a:t>
            </a:r>
            <a:r>
              <a:rPr lang="es-CL" dirty="0" err="1"/>
              <a:t>the</a:t>
            </a:r>
            <a:r>
              <a:rPr lang="es-CL" dirty="0"/>
              <a:t> </a:t>
            </a:r>
            <a:r>
              <a:rPr lang="es-CL" dirty="0" err="1"/>
              <a:t>payload</a:t>
            </a:r>
            <a:r>
              <a:rPr lang="es-CL" dirty="0"/>
              <a:t> </a:t>
            </a:r>
            <a:r>
              <a:rPr lang="es-CL" dirty="0" err="1"/>
              <a:t>mass</a:t>
            </a:r>
            <a:r>
              <a:rPr lang="es-CL" dirty="0"/>
              <a:t> </a:t>
            </a:r>
            <a:r>
              <a:rPr lang="es-CL" dirty="0" err="1"/>
              <a:t>affects</a:t>
            </a:r>
            <a:r>
              <a:rPr lang="es-CL" dirty="0"/>
              <a:t> </a:t>
            </a:r>
            <a:r>
              <a:rPr lang="es-CL" dirty="0" err="1"/>
              <a:t>the</a:t>
            </a:r>
            <a:r>
              <a:rPr lang="es-CL" dirty="0"/>
              <a:t> </a:t>
            </a:r>
            <a:r>
              <a:rPr lang="es-CL" dirty="0" err="1"/>
              <a:t>success</a:t>
            </a:r>
            <a:r>
              <a:rPr lang="es-CL" dirty="0"/>
              <a:t> </a:t>
            </a:r>
            <a:r>
              <a:rPr lang="es-CL" dirty="0" err="1"/>
              <a:t>rate</a:t>
            </a:r>
            <a:r>
              <a:rPr lang="es-CL" dirty="0"/>
              <a:t> </a:t>
            </a:r>
            <a:r>
              <a:rPr lang="es-CL" dirty="0" err="1"/>
              <a:t>of</a:t>
            </a:r>
            <a:r>
              <a:rPr lang="es-CL" dirty="0"/>
              <a:t> </a:t>
            </a:r>
            <a:r>
              <a:rPr lang="es-CL" dirty="0" err="1"/>
              <a:t>landings</a:t>
            </a:r>
            <a:r>
              <a:rPr lang="es-CL" dirty="0"/>
              <a:t>.</a:t>
            </a:r>
          </a:p>
          <a:p>
            <a:pPr lvl="1" algn="just"/>
            <a:r>
              <a:rPr lang="es-CL" dirty="0"/>
              <a:t>Link: </a:t>
            </a:r>
          </a:p>
          <a:p>
            <a:pPr marL="914400" lvl="2" indent="0" algn="just">
              <a:buNone/>
            </a:pPr>
            <a:r>
              <a:rPr lang="es-CL" dirty="0">
                <a:hlinkClick r:id="rId3"/>
              </a:rPr>
              <a:t>https://github.com/angelbarram/Applied-Data-Science-Capstone/blob/main/Week_3_Plotly_Dash.ipynb</a:t>
            </a:r>
            <a:r>
              <a:rPr lang="es-CL" dirty="0"/>
              <a:t> </a:t>
            </a:r>
          </a:p>
        </p:txBody>
      </p:sp>
    </p:spTree>
    <p:extLst>
      <p:ext uri="{BB962C8B-B14F-4D97-AF65-F5344CB8AC3E}">
        <p14:creationId xmlns:p14="http://schemas.microsoft.com/office/powerpoint/2010/main" val="2786589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396DC-B2AD-283D-A9F2-E7841040EFBF}"/>
              </a:ext>
            </a:extLst>
          </p:cNvPr>
          <p:cNvSpPr>
            <a:spLocks noGrp="1"/>
          </p:cNvSpPr>
          <p:nvPr>
            <p:ph type="title"/>
          </p:nvPr>
        </p:nvSpPr>
        <p:spPr/>
        <p:txBody>
          <a:bodyPr/>
          <a:lstStyle/>
          <a:p>
            <a:r>
              <a:rPr lang="es-MX" dirty="0"/>
              <a:t>Predictive </a:t>
            </a:r>
            <a:r>
              <a:rPr lang="es-MX" dirty="0" err="1"/>
              <a:t>Analysis</a:t>
            </a:r>
            <a:r>
              <a:rPr lang="es-MX" dirty="0"/>
              <a:t> (</a:t>
            </a:r>
            <a:r>
              <a:rPr lang="es-MX" dirty="0" err="1"/>
              <a:t>Classification</a:t>
            </a:r>
            <a:r>
              <a:rPr lang="es-MX" dirty="0"/>
              <a:t>)</a:t>
            </a:r>
            <a:endParaRPr lang="es-CL" dirty="0"/>
          </a:p>
        </p:txBody>
      </p:sp>
      <p:sp>
        <p:nvSpPr>
          <p:cNvPr id="3" name="Marcador de contenido 2">
            <a:extLst>
              <a:ext uri="{FF2B5EF4-FFF2-40B4-BE49-F238E27FC236}">
                <a16:creationId xmlns:a16="http://schemas.microsoft.com/office/drawing/2014/main" id="{E5951557-B291-D4DB-1248-EC95125B9AB5}"/>
              </a:ext>
            </a:extLst>
          </p:cNvPr>
          <p:cNvSpPr>
            <a:spLocks noGrp="1"/>
          </p:cNvSpPr>
          <p:nvPr>
            <p:ph sz="half" idx="1"/>
          </p:nvPr>
        </p:nvSpPr>
        <p:spPr>
          <a:xfrm>
            <a:off x="838200" y="1825625"/>
            <a:ext cx="10515600" cy="4351338"/>
          </a:xfrm>
        </p:spPr>
        <p:txBody>
          <a:bodyPr>
            <a:normAutofit/>
          </a:bodyPr>
          <a:lstStyle/>
          <a:p>
            <a:pPr algn="just"/>
            <a:r>
              <a:rPr lang="es-MX" dirty="0" err="1"/>
              <a:t>Our</a:t>
            </a:r>
            <a:r>
              <a:rPr lang="es-MX" dirty="0"/>
              <a:t> predictive </a:t>
            </a:r>
            <a:r>
              <a:rPr lang="es-MX" dirty="0" err="1"/>
              <a:t>analysis</a:t>
            </a:r>
            <a:r>
              <a:rPr lang="es-MX" dirty="0"/>
              <a:t> </a:t>
            </a:r>
            <a:r>
              <a:rPr lang="es-MX" dirty="0" err="1"/>
              <a:t>utilized</a:t>
            </a:r>
            <a:r>
              <a:rPr lang="es-MX" dirty="0"/>
              <a:t> </a:t>
            </a:r>
            <a:r>
              <a:rPr lang="es-MX" dirty="0" err="1"/>
              <a:t>four</a:t>
            </a:r>
            <a:r>
              <a:rPr lang="es-MX" dirty="0"/>
              <a:t> </a:t>
            </a:r>
            <a:r>
              <a:rPr lang="es-MX" dirty="0" err="1"/>
              <a:t>distinct</a:t>
            </a:r>
            <a:r>
              <a:rPr lang="es-MX" dirty="0"/>
              <a:t> </a:t>
            </a:r>
            <a:r>
              <a:rPr lang="es-MX" dirty="0" err="1"/>
              <a:t>methods</a:t>
            </a:r>
            <a:r>
              <a:rPr lang="es-MX" dirty="0"/>
              <a:t> </a:t>
            </a:r>
            <a:r>
              <a:rPr lang="es-MX" dirty="0" err="1"/>
              <a:t>to</a:t>
            </a:r>
            <a:r>
              <a:rPr lang="es-MX" dirty="0"/>
              <a:t> </a:t>
            </a:r>
            <a:r>
              <a:rPr lang="es-MX" dirty="0" err="1"/>
              <a:t>ensure</a:t>
            </a:r>
            <a:r>
              <a:rPr lang="es-MX" dirty="0"/>
              <a:t> a comprehensive </a:t>
            </a:r>
            <a:r>
              <a:rPr lang="es-MX" dirty="0" err="1"/>
              <a:t>approach</a:t>
            </a:r>
            <a:r>
              <a:rPr lang="es-MX" dirty="0"/>
              <a:t>:</a:t>
            </a:r>
          </a:p>
          <a:p>
            <a:pPr lvl="1" algn="just"/>
            <a:r>
              <a:rPr lang="es-MX" dirty="0" err="1"/>
              <a:t>Logistic</a:t>
            </a:r>
            <a:r>
              <a:rPr lang="es-MX" dirty="0"/>
              <a:t> </a:t>
            </a:r>
            <a:r>
              <a:rPr lang="es-MX" dirty="0" err="1"/>
              <a:t>Regression</a:t>
            </a:r>
            <a:endParaRPr lang="es-MX" dirty="0"/>
          </a:p>
          <a:p>
            <a:pPr lvl="1" algn="just"/>
            <a:r>
              <a:rPr lang="es-MX" dirty="0"/>
              <a:t>SVM</a:t>
            </a:r>
          </a:p>
          <a:p>
            <a:pPr lvl="1" algn="just"/>
            <a:r>
              <a:rPr lang="es-MX" dirty="0" err="1"/>
              <a:t>Decision</a:t>
            </a:r>
            <a:r>
              <a:rPr lang="es-MX" dirty="0"/>
              <a:t> </a:t>
            </a:r>
            <a:r>
              <a:rPr lang="es-MX" dirty="0" err="1"/>
              <a:t>Tree</a:t>
            </a:r>
            <a:endParaRPr lang="es-MX" dirty="0"/>
          </a:p>
          <a:p>
            <a:pPr lvl="1" algn="just"/>
            <a:r>
              <a:rPr lang="es-MX" dirty="0"/>
              <a:t>KNN</a:t>
            </a:r>
          </a:p>
          <a:p>
            <a:pPr algn="just"/>
            <a:r>
              <a:rPr lang="es-MX" dirty="0"/>
              <a:t>We </a:t>
            </a:r>
            <a:r>
              <a:rPr lang="es-MX" dirty="0" err="1"/>
              <a:t>optimized</a:t>
            </a:r>
            <a:r>
              <a:rPr lang="es-MX" dirty="0"/>
              <a:t> </a:t>
            </a:r>
            <a:r>
              <a:rPr lang="es-MX" dirty="0" err="1"/>
              <a:t>each</a:t>
            </a:r>
            <a:r>
              <a:rPr lang="es-MX" dirty="0"/>
              <a:t> </a:t>
            </a:r>
            <a:r>
              <a:rPr lang="es-MX" dirty="0" err="1"/>
              <a:t>method</a:t>
            </a:r>
            <a:r>
              <a:rPr lang="es-MX" dirty="0"/>
              <a:t> by </a:t>
            </a:r>
            <a:r>
              <a:rPr lang="es-MX" dirty="0" err="1"/>
              <a:t>searching</a:t>
            </a:r>
            <a:r>
              <a:rPr lang="es-MX" dirty="0"/>
              <a:t> </a:t>
            </a:r>
            <a:r>
              <a:rPr lang="es-MX" dirty="0" err="1"/>
              <a:t>for</a:t>
            </a:r>
            <a:r>
              <a:rPr lang="es-MX" dirty="0"/>
              <a:t> the </a:t>
            </a:r>
            <a:r>
              <a:rPr lang="es-MX" dirty="0" err="1"/>
              <a:t>best</a:t>
            </a:r>
            <a:r>
              <a:rPr lang="es-MX" dirty="0"/>
              <a:t> </a:t>
            </a:r>
            <a:r>
              <a:rPr lang="es-MX" dirty="0" err="1"/>
              <a:t>hyperparameters</a:t>
            </a:r>
            <a:r>
              <a:rPr lang="es-MX" dirty="0"/>
              <a:t> </a:t>
            </a:r>
            <a:r>
              <a:rPr lang="es-MX" dirty="0" err="1"/>
              <a:t>using</a:t>
            </a:r>
            <a:r>
              <a:rPr lang="es-MX" dirty="0"/>
              <a:t> </a:t>
            </a:r>
            <a:r>
              <a:rPr lang="es-MX" dirty="0" err="1"/>
              <a:t>GridSearchCV</a:t>
            </a:r>
            <a:r>
              <a:rPr lang="es-MX" dirty="0"/>
              <a:t>.</a:t>
            </a:r>
          </a:p>
          <a:p>
            <a:pPr algn="just"/>
            <a:r>
              <a:rPr lang="es-MX" sz="2000" dirty="0"/>
              <a:t>Link:</a:t>
            </a:r>
          </a:p>
          <a:p>
            <a:pPr marL="457200" lvl="1" indent="0" algn="just">
              <a:buNone/>
            </a:pPr>
            <a:r>
              <a:rPr lang="es-MX" sz="1800" dirty="0">
                <a:hlinkClick r:id="rId2"/>
              </a:rPr>
              <a:t>https://github.com/angelbarram/Applied-Data-Science-Capstone/blob/main/Week_4_Model_Prediction.ipynb</a:t>
            </a:r>
            <a:r>
              <a:rPr lang="es-MX" sz="1800" dirty="0"/>
              <a:t> </a:t>
            </a:r>
          </a:p>
        </p:txBody>
      </p:sp>
    </p:spTree>
    <p:extLst>
      <p:ext uri="{BB962C8B-B14F-4D97-AF65-F5344CB8AC3E}">
        <p14:creationId xmlns:p14="http://schemas.microsoft.com/office/powerpoint/2010/main" val="680304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A74FFC-A90E-7284-9DD2-813C7D2750EE}"/>
              </a:ext>
            </a:extLst>
          </p:cNvPr>
          <p:cNvSpPr>
            <a:spLocks noGrp="1"/>
          </p:cNvSpPr>
          <p:nvPr>
            <p:ph type="title"/>
          </p:nvPr>
        </p:nvSpPr>
        <p:spPr/>
        <p:txBody>
          <a:bodyPr/>
          <a:lstStyle/>
          <a:p>
            <a:r>
              <a:rPr lang="es-MX" dirty="0" err="1"/>
              <a:t>Results</a:t>
            </a:r>
            <a:r>
              <a:rPr lang="es-MX" dirty="0"/>
              <a:t> (EDA </a:t>
            </a:r>
            <a:r>
              <a:rPr lang="es-MX" dirty="0" err="1"/>
              <a:t>with</a:t>
            </a:r>
            <a:r>
              <a:rPr lang="es-MX" dirty="0"/>
              <a:t> SQL)</a:t>
            </a:r>
            <a:endParaRPr lang="es-CL" dirty="0"/>
          </a:p>
        </p:txBody>
      </p:sp>
      <p:sp>
        <p:nvSpPr>
          <p:cNvPr id="3" name="Marcador de contenido 2">
            <a:extLst>
              <a:ext uri="{FF2B5EF4-FFF2-40B4-BE49-F238E27FC236}">
                <a16:creationId xmlns:a16="http://schemas.microsoft.com/office/drawing/2014/main" id="{580B1B2A-B511-5C0C-E0A1-1D4D38E32EF7}"/>
              </a:ext>
            </a:extLst>
          </p:cNvPr>
          <p:cNvSpPr>
            <a:spLocks noGrp="1"/>
          </p:cNvSpPr>
          <p:nvPr>
            <p:ph sz="half" idx="1"/>
          </p:nvPr>
        </p:nvSpPr>
        <p:spPr>
          <a:xfrm>
            <a:off x="838199" y="1825625"/>
            <a:ext cx="6272463" cy="917575"/>
          </a:xfrm>
        </p:spPr>
        <p:txBody>
          <a:bodyPr/>
          <a:lstStyle/>
          <a:p>
            <a:r>
              <a:rPr lang="es-MX" dirty="0" err="1"/>
              <a:t>Display</a:t>
            </a:r>
            <a:r>
              <a:rPr lang="es-MX" dirty="0"/>
              <a:t> the </a:t>
            </a:r>
            <a:r>
              <a:rPr lang="es-MX" dirty="0" err="1"/>
              <a:t>names</a:t>
            </a:r>
            <a:r>
              <a:rPr lang="es-MX" dirty="0"/>
              <a:t> </a:t>
            </a:r>
            <a:r>
              <a:rPr lang="es-MX" dirty="0" err="1"/>
              <a:t>of</a:t>
            </a:r>
            <a:r>
              <a:rPr lang="es-MX" dirty="0"/>
              <a:t> the </a:t>
            </a:r>
            <a:r>
              <a:rPr lang="es-MX" dirty="0" err="1"/>
              <a:t>unique</a:t>
            </a:r>
            <a:r>
              <a:rPr lang="es-MX" dirty="0"/>
              <a:t> </a:t>
            </a:r>
            <a:r>
              <a:rPr lang="es-MX" dirty="0" err="1"/>
              <a:t>launch</a:t>
            </a:r>
            <a:r>
              <a:rPr lang="es-MX" dirty="0"/>
              <a:t> sites in the </a:t>
            </a:r>
            <a:r>
              <a:rPr lang="es-MX" dirty="0" err="1"/>
              <a:t>space</a:t>
            </a:r>
            <a:r>
              <a:rPr lang="es-MX" dirty="0"/>
              <a:t> </a:t>
            </a:r>
            <a:r>
              <a:rPr lang="es-MX" dirty="0" err="1"/>
              <a:t>mission</a:t>
            </a:r>
            <a:endParaRPr lang="es-CL" dirty="0"/>
          </a:p>
        </p:txBody>
      </p:sp>
      <p:pic>
        <p:nvPicPr>
          <p:cNvPr id="6" name="Imagen 5">
            <a:extLst>
              <a:ext uri="{FF2B5EF4-FFF2-40B4-BE49-F238E27FC236}">
                <a16:creationId xmlns:a16="http://schemas.microsoft.com/office/drawing/2014/main" id="{0ECC36CE-BA02-31CB-B5C1-CB151D473AE0}"/>
              </a:ext>
            </a:extLst>
          </p:cNvPr>
          <p:cNvPicPr>
            <a:picLocks noChangeAspect="1"/>
          </p:cNvPicPr>
          <p:nvPr/>
        </p:nvPicPr>
        <p:blipFill>
          <a:blip r:embed="rId2"/>
          <a:stretch>
            <a:fillRect/>
          </a:stretch>
        </p:blipFill>
        <p:spPr>
          <a:xfrm>
            <a:off x="8406815" y="1690688"/>
            <a:ext cx="2193006" cy="3795712"/>
          </a:xfrm>
          <a:prstGeom prst="rect">
            <a:avLst/>
          </a:prstGeom>
        </p:spPr>
      </p:pic>
    </p:spTree>
    <p:extLst>
      <p:ext uri="{BB962C8B-B14F-4D97-AF65-F5344CB8AC3E}">
        <p14:creationId xmlns:p14="http://schemas.microsoft.com/office/powerpoint/2010/main" val="3380704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E3BA76-4686-1866-7317-C7B7664A4157}"/>
              </a:ext>
            </a:extLst>
          </p:cNvPr>
          <p:cNvSpPr>
            <a:spLocks noGrp="1"/>
          </p:cNvSpPr>
          <p:nvPr>
            <p:ph type="title"/>
          </p:nvPr>
        </p:nvSpPr>
        <p:spPr/>
        <p:txBody>
          <a:bodyPr/>
          <a:lstStyle/>
          <a:p>
            <a:r>
              <a:rPr lang="es-MX" dirty="0" err="1"/>
              <a:t>Results</a:t>
            </a:r>
            <a:r>
              <a:rPr lang="es-MX" dirty="0"/>
              <a:t> (EDA </a:t>
            </a:r>
            <a:r>
              <a:rPr lang="es-MX" dirty="0" err="1"/>
              <a:t>with</a:t>
            </a:r>
            <a:r>
              <a:rPr lang="es-MX" dirty="0"/>
              <a:t> SQL)</a:t>
            </a:r>
            <a:endParaRPr lang="es-CL" dirty="0"/>
          </a:p>
        </p:txBody>
      </p:sp>
      <p:sp>
        <p:nvSpPr>
          <p:cNvPr id="3" name="Marcador de contenido 2">
            <a:extLst>
              <a:ext uri="{FF2B5EF4-FFF2-40B4-BE49-F238E27FC236}">
                <a16:creationId xmlns:a16="http://schemas.microsoft.com/office/drawing/2014/main" id="{B94CC198-B8BA-426C-6751-520446D36E51}"/>
              </a:ext>
            </a:extLst>
          </p:cNvPr>
          <p:cNvSpPr>
            <a:spLocks noGrp="1"/>
          </p:cNvSpPr>
          <p:nvPr>
            <p:ph sz="half" idx="1"/>
          </p:nvPr>
        </p:nvSpPr>
        <p:spPr>
          <a:xfrm>
            <a:off x="838200" y="1825625"/>
            <a:ext cx="10515600" cy="580691"/>
          </a:xfrm>
        </p:spPr>
        <p:txBody>
          <a:bodyPr/>
          <a:lstStyle/>
          <a:p>
            <a:r>
              <a:rPr lang="es-MX" dirty="0" err="1"/>
              <a:t>Display</a:t>
            </a:r>
            <a:r>
              <a:rPr lang="es-MX" dirty="0"/>
              <a:t> 5 </a:t>
            </a:r>
            <a:r>
              <a:rPr lang="es-MX" dirty="0" err="1"/>
              <a:t>records</a:t>
            </a:r>
            <a:r>
              <a:rPr lang="es-MX" dirty="0"/>
              <a:t> </a:t>
            </a:r>
            <a:r>
              <a:rPr lang="es-MX" dirty="0" err="1"/>
              <a:t>where</a:t>
            </a:r>
            <a:r>
              <a:rPr lang="es-MX" dirty="0"/>
              <a:t> </a:t>
            </a:r>
            <a:r>
              <a:rPr lang="es-MX" dirty="0" err="1"/>
              <a:t>launch</a:t>
            </a:r>
            <a:r>
              <a:rPr lang="es-MX" dirty="0"/>
              <a:t> sites </a:t>
            </a:r>
            <a:r>
              <a:rPr lang="es-MX" dirty="0" err="1"/>
              <a:t>begin</a:t>
            </a:r>
            <a:r>
              <a:rPr lang="es-MX" dirty="0"/>
              <a:t> </a:t>
            </a:r>
            <a:r>
              <a:rPr lang="es-MX" dirty="0" err="1"/>
              <a:t>with</a:t>
            </a:r>
            <a:r>
              <a:rPr lang="es-MX" dirty="0"/>
              <a:t> the </a:t>
            </a:r>
            <a:r>
              <a:rPr lang="es-MX" dirty="0" err="1"/>
              <a:t>string</a:t>
            </a:r>
            <a:r>
              <a:rPr lang="es-MX" dirty="0"/>
              <a:t> ‘CCA’</a:t>
            </a:r>
            <a:endParaRPr lang="es-CL" dirty="0"/>
          </a:p>
        </p:txBody>
      </p:sp>
      <p:pic>
        <p:nvPicPr>
          <p:cNvPr id="6" name="Imagen 5">
            <a:extLst>
              <a:ext uri="{FF2B5EF4-FFF2-40B4-BE49-F238E27FC236}">
                <a16:creationId xmlns:a16="http://schemas.microsoft.com/office/drawing/2014/main" id="{0EFF8602-DC2D-93C9-E8CF-E0E0C5F16C1E}"/>
              </a:ext>
            </a:extLst>
          </p:cNvPr>
          <p:cNvPicPr>
            <a:picLocks noChangeAspect="1"/>
          </p:cNvPicPr>
          <p:nvPr/>
        </p:nvPicPr>
        <p:blipFill>
          <a:blip r:embed="rId2"/>
          <a:stretch>
            <a:fillRect/>
          </a:stretch>
        </p:blipFill>
        <p:spPr>
          <a:xfrm>
            <a:off x="469232" y="2572690"/>
            <a:ext cx="11249526" cy="3491226"/>
          </a:xfrm>
          <a:prstGeom prst="rect">
            <a:avLst/>
          </a:prstGeom>
        </p:spPr>
      </p:pic>
    </p:spTree>
    <p:extLst>
      <p:ext uri="{BB962C8B-B14F-4D97-AF65-F5344CB8AC3E}">
        <p14:creationId xmlns:p14="http://schemas.microsoft.com/office/powerpoint/2010/main" val="555524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7B3A6D-9C12-FD21-80AE-05D01E7E97C8}"/>
              </a:ext>
            </a:extLst>
          </p:cNvPr>
          <p:cNvSpPr>
            <a:spLocks noGrp="1"/>
          </p:cNvSpPr>
          <p:nvPr>
            <p:ph type="title"/>
          </p:nvPr>
        </p:nvSpPr>
        <p:spPr/>
        <p:txBody>
          <a:bodyPr/>
          <a:lstStyle/>
          <a:p>
            <a:r>
              <a:rPr lang="es-MX" dirty="0" err="1"/>
              <a:t>Results</a:t>
            </a:r>
            <a:r>
              <a:rPr lang="es-MX" dirty="0"/>
              <a:t> (EDA </a:t>
            </a:r>
            <a:r>
              <a:rPr lang="es-MX" dirty="0" err="1"/>
              <a:t>with</a:t>
            </a:r>
            <a:r>
              <a:rPr lang="es-MX" dirty="0"/>
              <a:t> SQL)</a:t>
            </a:r>
            <a:endParaRPr lang="es-CL" dirty="0"/>
          </a:p>
        </p:txBody>
      </p:sp>
      <p:sp>
        <p:nvSpPr>
          <p:cNvPr id="3" name="Marcador de contenido 2">
            <a:extLst>
              <a:ext uri="{FF2B5EF4-FFF2-40B4-BE49-F238E27FC236}">
                <a16:creationId xmlns:a16="http://schemas.microsoft.com/office/drawing/2014/main" id="{FE189BC2-B3D9-6055-19F9-D77E765A63BA}"/>
              </a:ext>
            </a:extLst>
          </p:cNvPr>
          <p:cNvSpPr>
            <a:spLocks noGrp="1"/>
          </p:cNvSpPr>
          <p:nvPr>
            <p:ph sz="half" idx="1"/>
          </p:nvPr>
        </p:nvSpPr>
        <p:spPr>
          <a:xfrm>
            <a:off x="838200" y="3322052"/>
            <a:ext cx="5181600" cy="881480"/>
          </a:xfrm>
        </p:spPr>
        <p:txBody>
          <a:bodyPr/>
          <a:lstStyle/>
          <a:p>
            <a:r>
              <a:rPr lang="es-MX" dirty="0" err="1"/>
              <a:t>Display</a:t>
            </a:r>
            <a:r>
              <a:rPr lang="es-MX" dirty="0"/>
              <a:t> </a:t>
            </a:r>
            <a:r>
              <a:rPr lang="es-MX" dirty="0" err="1"/>
              <a:t>average</a:t>
            </a:r>
            <a:r>
              <a:rPr lang="es-MX" dirty="0"/>
              <a:t> </a:t>
            </a:r>
            <a:r>
              <a:rPr lang="es-MX" dirty="0" err="1"/>
              <a:t>payload</a:t>
            </a:r>
            <a:r>
              <a:rPr lang="es-MX" dirty="0"/>
              <a:t> </a:t>
            </a:r>
            <a:r>
              <a:rPr lang="es-MX" dirty="0" err="1"/>
              <a:t>mass</a:t>
            </a:r>
            <a:r>
              <a:rPr lang="es-MX" dirty="0"/>
              <a:t> </a:t>
            </a:r>
            <a:r>
              <a:rPr lang="es-MX" dirty="0" err="1"/>
              <a:t>carried</a:t>
            </a:r>
            <a:r>
              <a:rPr lang="es-MX" dirty="0"/>
              <a:t> by </a:t>
            </a:r>
            <a:r>
              <a:rPr lang="es-MX" dirty="0" err="1"/>
              <a:t>booster</a:t>
            </a:r>
            <a:r>
              <a:rPr lang="es-MX" dirty="0"/>
              <a:t> versión F9 1.1</a:t>
            </a:r>
            <a:endParaRPr lang="es-CL" dirty="0"/>
          </a:p>
        </p:txBody>
      </p:sp>
      <p:sp>
        <p:nvSpPr>
          <p:cNvPr id="4" name="Marcador de contenido 3">
            <a:extLst>
              <a:ext uri="{FF2B5EF4-FFF2-40B4-BE49-F238E27FC236}">
                <a16:creationId xmlns:a16="http://schemas.microsoft.com/office/drawing/2014/main" id="{01B83931-E4D7-0A1D-4014-18C545091738}"/>
              </a:ext>
            </a:extLst>
          </p:cNvPr>
          <p:cNvSpPr>
            <a:spLocks noGrp="1"/>
          </p:cNvSpPr>
          <p:nvPr>
            <p:ph sz="half" idx="2"/>
          </p:nvPr>
        </p:nvSpPr>
        <p:spPr>
          <a:xfrm>
            <a:off x="838200" y="1724527"/>
            <a:ext cx="5181600" cy="1370682"/>
          </a:xfrm>
        </p:spPr>
        <p:txBody>
          <a:bodyPr/>
          <a:lstStyle/>
          <a:p>
            <a:r>
              <a:rPr lang="es-MX" dirty="0" err="1"/>
              <a:t>Display</a:t>
            </a:r>
            <a:r>
              <a:rPr lang="es-MX" dirty="0"/>
              <a:t> the total </a:t>
            </a:r>
            <a:r>
              <a:rPr lang="es-MX" dirty="0" err="1"/>
              <a:t>payload</a:t>
            </a:r>
            <a:r>
              <a:rPr lang="es-MX" dirty="0"/>
              <a:t> </a:t>
            </a:r>
            <a:r>
              <a:rPr lang="es-MX" dirty="0" err="1"/>
              <a:t>mass</a:t>
            </a:r>
            <a:r>
              <a:rPr lang="es-MX" dirty="0"/>
              <a:t> </a:t>
            </a:r>
            <a:r>
              <a:rPr lang="es-MX" dirty="0" err="1"/>
              <a:t>carried</a:t>
            </a:r>
            <a:r>
              <a:rPr lang="es-MX" dirty="0"/>
              <a:t> by </a:t>
            </a:r>
            <a:r>
              <a:rPr lang="es-MX" dirty="0" err="1"/>
              <a:t>booster</a:t>
            </a:r>
            <a:r>
              <a:rPr lang="es-MX" dirty="0"/>
              <a:t> </a:t>
            </a:r>
            <a:r>
              <a:rPr lang="es-MX" dirty="0" err="1"/>
              <a:t>launched</a:t>
            </a:r>
            <a:r>
              <a:rPr lang="es-MX" dirty="0"/>
              <a:t> by NASA (CRS)</a:t>
            </a:r>
            <a:endParaRPr lang="es-CL" dirty="0"/>
          </a:p>
        </p:txBody>
      </p:sp>
      <p:sp>
        <p:nvSpPr>
          <p:cNvPr id="7" name="Marcador de contenido 2">
            <a:extLst>
              <a:ext uri="{FF2B5EF4-FFF2-40B4-BE49-F238E27FC236}">
                <a16:creationId xmlns:a16="http://schemas.microsoft.com/office/drawing/2014/main" id="{8862557C-2267-A0F4-F726-31FD9F373456}"/>
              </a:ext>
            </a:extLst>
          </p:cNvPr>
          <p:cNvSpPr txBox="1">
            <a:spLocks/>
          </p:cNvSpPr>
          <p:nvPr/>
        </p:nvSpPr>
        <p:spPr>
          <a:xfrm>
            <a:off x="838200" y="4737769"/>
            <a:ext cx="5181600" cy="88148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MX" dirty="0" err="1"/>
              <a:t>List</a:t>
            </a:r>
            <a:r>
              <a:rPr lang="es-MX" dirty="0"/>
              <a:t> the date </a:t>
            </a:r>
            <a:r>
              <a:rPr lang="es-MX" dirty="0" err="1"/>
              <a:t>when</a:t>
            </a:r>
            <a:r>
              <a:rPr lang="es-MX" dirty="0"/>
              <a:t> the </a:t>
            </a:r>
            <a:r>
              <a:rPr lang="es-MX" dirty="0" err="1"/>
              <a:t>first</a:t>
            </a:r>
            <a:r>
              <a:rPr lang="es-MX" dirty="0"/>
              <a:t> </a:t>
            </a:r>
            <a:r>
              <a:rPr lang="es-MX" dirty="0" err="1"/>
              <a:t>successful</a:t>
            </a:r>
            <a:r>
              <a:rPr lang="es-MX" dirty="0"/>
              <a:t> </a:t>
            </a:r>
            <a:r>
              <a:rPr lang="es-MX" dirty="0" err="1"/>
              <a:t>landing</a:t>
            </a:r>
            <a:r>
              <a:rPr lang="es-MX" dirty="0"/>
              <a:t> </a:t>
            </a:r>
            <a:r>
              <a:rPr lang="es-MX" dirty="0" err="1"/>
              <a:t>outcome</a:t>
            </a:r>
            <a:r>
              <a:rPr lang="es-MX" dirty="0"/>
              <a:t> in </a:t>
            </a:r>
            <a:r>
              <a:rPr lang="es-MX" dirty="0" err="1"/>
              <a:t>ground</a:t>
            </a:r>
            <a:r>
              <a:rPr lang="es-MX" dirty="0"/>
              <a:t> </a:t>
            </a:r>
            <a:r>
              <a:rPr lang="es-MX" dirty="0" err="1"/>
              <a:t>pad</a:t>
            </a:r>
            <a:r>
              <a:rPr lang="es-MX" dirty="0"/>
              <a:t> was </a:t>
            </a:r>
            <a:r>
              <a:rPr lang="es-MX" dirty="0" err="1"/>
              <a:t>achieved</a:t>
            </a:r>
            <a:r>
              <a:rPr lang="es-MX" dirty="0"/>
              <a:t>.</a:t>
            </a:r>
            <a:endParaRPr lang="es-CL" dirty="0"/>
          </a:p>
        </p:txBody>
      </p:sp>
      <p:pic>
        <p:nvPicPr>
          <p:cNvPr id="9" name="Imagen 8">
            <a:extLst>
              <a:ext uri="{FF2B5EF4-FFF2-40B4-BE49-F238E27FC236}">
                <a16:creationId xmlns:a16="http://schemas.microsoft.com/office/drawing/2014/main" id="{9DCC3E81-5E2C-CFBE-883E-AA0AC18B84C7}"/>
              </a:ext>
            </a:extLst>
          </p:cNvPr>
          <p:cNvPicPr>
            <a:picLocks noChangeAspect="1"/>
          </p:cNvPicPr>
          <p:nvPr/>
        </p:nvPicPr>
        <p:blipFill>
          <a:blip r:embed="rId2"/>
          <a:stretch>
            <a:fillRect/>
          </a:stretch>
        </p:blipFill>
        <p:spPr>
          <a:xfrm>
            <a:off x="7375358" y="1724527"/>
            <a:ext cx="3116177" cy="847682"/>
          </a:xfrm>
          <a:prstGeom prst="rect">
            <a:avLst/>
          </a:prstGeom>
        </p:spPr>
      </p:pic>
      <p:pic>
        <p:nvPicPr>
          <p:cNvPr id="11" name="Imagen 10">
            <a:extLst>
              <a:ext uri="{FF2B5EF4-FFF2-40B4-BE49-F238E27FC236}">
                <a16:creationId xmlns:a16="http://schemas.microsoft.com/office/drawing/2014/main" id="{402405DD-150E-7198-4733-CBEE4C299BAD}"/>
              </a:ext>
            </a:extLst>
          </p:cNvPr>
          <p:cNvPicPr>
            <a:picLocks noChangeAspect="1"/>
          </p:cNvPicPr>
          <p:nvPr/>
        </p:nvPicPr>
        <p:blipFill>
          <a:blip r:embed="rId3"/>
          <a:stretch>
            <a:fillRect/>
          </a:stretch>
        </p:blipFill>
        <p:spPr>
          <a:xfrm>
            <a:off x="7375358" y="3322052"/>
            <a:ext cx="3116177" cy="881479"/>
          </a:xfrm>
          <a:prstGeom prst="rect">
            <a:avLst/>
          </a:prstGeom>
        </p:spPr>
      </p:pic>
      <p:pic>
        <p:nvPicPr>
          <p:cNvPr id="13" name="Imagen 12">
            <a:extLst>
              <a:ext uri="{FF2B5EF4-FFF2-40B4-BE49-F238E27FC236}">
                <a16:creationId xmlns:a16="http://schemas.microsoft.com/office/drawing/2014/main" id="{E132889D-768A-D768-68DB-4385602380D4}"/>
              </a:ext>
            </a:extLst>
          </p:cNvPr>
          <p:cNvPicPr>
            <a:picLocks noChangeAspect="1"/>
          </p:cNvPicPr>
          <p:nvPr/>
        </p:nvPicPr>
        <p:blipFill>
          <a:blip r:embed="rId4"/>
          <a:stretch>
            <a:fillRect/>
          </a:stretch>
        </p:blipFill>
        <p:spPr>
          <a:xfrm>
            <a:off x="7375359" y="4864183"/>
            <a:ext cx="3116176" cy="1007227"/>
          </a:xfrm>
          <a:prstGeom prst="rect">
            <a:avLst/>
          </a:prstGeom>
        </p:spPr>
      </p:pic>
    </p:spTree>
    <p:extLst>
      <p:ext uri="{BB962C8B-B14F-4D97-AF65-F5344CB8AC3E}">
        <p14:creationId xmlns:p14="http://schemas.microsoft.com/office/powerpoint/2010/main" val="270248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82B039-DC8E-93E8-4460-39218FAA9985}"/>
              </a:ext>
            </a:extLst>
          </p:cNvPr>
          <p:cNvSpPr>
            <a:spLocks noGrp="1"/>
          </p:cNvSpPr>
          <p:nvPr>
            <p:ph type="title"/>
          </p:nvPr>
        </p:nvSpPr>
        <p:spPr/>
        <p:txBody>
          <a:bodyPr/>
          <a:lstStyle/>
          <a:p>
            <a:r>
              <a:rPr lang="es-MX" dirty="0" err="1"/>
              <a:t>Results</a:t>
            </a:r>
            <a:r>
              <a:rPr lang="es-MX" dirty="0"/>
              <a:t> (EDA </a:t>
            </a:r>
            <a:r>
              <a:rPr lang="es-MX" dirty="0" err="1"/>
              <a:t>with</a:t>
            </a:r>
            <a:r>
              <a:rPr lang="es-MX" dirty="0"/>
              <a:t> SQL)</a:t>
            </a:r>
            <a:endParaRPr lang="es-CL" dirty="0"/>
          </a:p>
        </p:txBody>
      </p:sp>
      <p:sp>
        <p:nvSpPr>
          <p:cNvPr id="3" name="Marcador de contenido 2">
            <a:extLst>
              <a:ext uri="{FF2B5EF4-FFF2-40B4-BE49-F238E27FC236}">
                <a16:creationId xmlns:a16="http://schemas.microsoft.com/office/drawing/2014/main" id="{BC193F1E-3B88-11B8-81D1-EE56BAB0147C}"/>
              </a:ext>
            </a:extLst>
          </p:cNvPr>
          <p:cNvSpPr>
            <a:spLocks noGrp="1"/>
          </p:cNvSpPr>
          <p:nvPr>
            <p:ph sz="half" idx="1"/>
          </p:nvPr>
        </p:nvSpPr>
        <p:spPr>
          <a:xfrm>
            <a:off x="838200" y="1825625"/>
            <a:ext cx="5181600" cy="1458996"/>
          </a:xfrm>
        </p:spPr>
        <p:txBody>
          <a:bodyPr>
            <a:normAutofit/>
          </a:bodyPr>
          <a:lstStyle/>
          <a:p>
            <a:pPr algn="just"/>
            <a:r>
              <a:rPr lang="es-MX" sz="2400" dirty="0" err="1"/>
              <a:t>List</a:t>
            </a:r>
            <a:r>
              <a:rPr lang="es-MX" sz="2400" dirty="0"/>
              <a:t> the </a:t>
            </a:r>
            <a:r>
              <a:rPr lang="es-MX" sz="2400" dirty="0" err="1"/>
              <a:t>names</a:t>
            </a:r>
            <a:r>
              <a:rPr lang="es-MX" sz="2400" dirty="0"/>
              <a:t> </a:t>
            </a:r>
            <a:r>
              <a:rPr lang="es-MX" sz="2400" dirty="0" err="1"/>
              <a:t>of</a:t>
            </a:r>
            <a:r>
              <a:rPr lang="es-MX" sz="2400" dirty="0"/>
              <a:t> the </a:t>
            </a:r>
            <a:r>
              <a:rPr lang="es-MX" sz="2400" dirty="0" err="1"/>
              <a:t>boosters</a:t>
            </a:r>
            <a:r>
              <a:rPr lang="es-MX" sz="2400" dirty="0"/>
              <a:t> </a:t>
            </a:r>
            <a:r>
              <a:rPr lang="es-MX" sz="2400" dirty="0" err="1"/>
              <a:t>which</a:t>
            </a:r>
            <a:r>
              <a:rPr lang="es-MX" sz="2400" dirty="0"/>
              <a:t> have </a:t>
            </a:r>
            <a:r>
              <a:rPr lang="es-MX" sz="2400" dirty="0" err="1"/>
              <a:t>success</a:t>
            </a:r>
            <a:r>
              <a:rPr lang="es-MX" sz="2400" dirty="0"/>
              <a:t> in </a:t>
            </a:r>
            <a:r>
              <a:rPr lang="es-MX" sz="2400" dirty="0" err="1"/>
              <a:t>drone</a:t>
            </a:r>
            <a:r>
              <a:rPr lang="es-MX" sz="2400" dirty="0"/>
              <a:t> shop and have </a:t>
            </a:r>
            <a:r>
              <a:rPr lang="es-MX" sz="2400" dirty="0" err="1"/>
              <a:t>payload</a:t>
            </a:r>
            <a:r>
              <a:rPr lang="es-MX" sz="2400" dirty="0"/>
              <a:t> </a:t>
            </a:r>
            <a:r>
              <a:rPr lang="es-MX" sz="2400" dirty="0" err="1"/>
              <a:t>mass</a:t>
            </a:r>
            <a:r>
              <a:rPr lang="es-MX" sz="2400" dirty="0"/>
              <a:t> </a:t>
            </a:r>
            <a:r>
              <a:rPr lang="es-MX" sz="2400" dirty="0" err="1"/>
              <a:t>greater</a:t>
            </a:r>
            <a:r>
              <a:rPr lang="es-MX" sz="2400" dirty="0"/>
              <a:t> </a:t>
            </a:r>
            <a:r>
              <a:rPr lang="es-MX" sz="2400" dirty="0" err="1"/>
              <a:t>than</a:t>
            </a:r>
            <a:r>
              <a:rPr lang="es-MX" sz="2400" dirty="0"/>
              <a:t> 4000 but les </a:t>
            </a:r>
            <a:r>
              <a:rPr lang="es-MX" sz="2400" dirty="0" err="1"/>
              <a:t>than</a:t>
            </a:r>
            <a:r>
              <a:rPr lang="es-MX" sz="2400" dirty="0"/>
              <a:t> 6000</a:t>
            </a:r>
            <a:endParaRPr lang="es-CL" sz="2400" dirty="0"/>
          </a:p>
        </p:txBody>
      </p:sp>
      <p:sp>
        <p:nvSpPr>
          <p:cNvPr id="4" name="Marcador de contenido 3">
            <a:extLst>
              <a:ext uri="{FF2B5EF4-FFF2-40B4-BE49-F238E27FC236}">
                <a16:creationId xmlns:a16="http://schemas.microsoft.com/office/drawing/2014/main" id="{D0835A8E-20F5-8BBB-EFDF-0547769D9B0D}"/>
              </a:ext>
            </a:extLst>
          </p:cNvPr>
          <p:cNvSpPr>
            <a:spLocks noGrp="1"/>
          </p:cNvSpPr>
          <p:nvPr>
            <p:ph sz="half" idx="2"/>
          </p:nvPr>
        </p:nvSpPr>
        <p:spPr>
          <a:xfrm>
            <a:off x="838200" y="4249737"/>
            <a:ext cx="5181600" cy="2512010"/>
          </a:xfrm>
        </p:spPr>
        <p:txBody>
          <a:bodyPr>
            <a:normAutofit/>
          </a:bodyPr>
          <a:lstStyle/>
          <a:p>
            <a:pPr algn="just"/>
            <a:r>
              <a:rPr lang="es-MX" sz="2400" dirty="0" err="1"/>
              <a:t>List</a:t>
            </a:r>
            <a:r>
              <a:rPr lang="es-MX" sz="2400" dirty="0"/>
              <a:t> the total number </a:t>
            </a:r>
            <a:r>
              <a:rPr lang="es-MX" sz="2400" dirty="0" err="1"/>
              <a:t>of</a:t>
            </a:r>
            <a:r>
              <a:rPr lang="es-MX" sz="2400" dirty="0"/>
              <a:t> </a:t>
            </a:r>
            <a:r>
              <a:rPr lang="es-MX" sz="2400" dirty="0" err="1"/>
              <a:t>successful</a:t>
            </a:r>
            <a:r>
              <a:rPr lang="es-MX" sz="2400" dirty="0"/>
              <a:t> and </a:t>
            </a:r>
            <a:r>
              <a:rPr lang="es-MX" sz="2400" dirty="0" err="1"/>
              <a:t>failure</a:t>
            </a:r>
            <a:r>
              <a:rPr lang="es-MX" sz="2400" dirty="0"/>
              <a:t> </a:t>
            </a:r>
            <a:r>
              <a:rPr lang="es-MX" sz="2400" dirty="0" err="1"/>
              <a:t>mission</a:t>
            </a:r>
            <a:r>
              <a:rPr lang="es-MX" sz="2400" dirty="0"/>
              <a:t> </a:t>
            </a:r>
            <a:r>
              <a:rPr lang="es-MX" sz="2400" dirty="0" err="1"/>
              <a:t>outcomes</a:t>
            </a:r>
            <a:endParaRPr lang="es-CL" sz="2400" dirty="0"/>
          </a:p>
        </p:txBody>
      </p:sp>
      <p:pic>
        <p:nvPicPr>
          <p:cNvPr id="6" name="Imagen 5">
            <a:extLst>
              <a:ext uri="{FF2B5EF4-FFF2-40B4-BE49-F238E27FC236}">
                <a16:creationId xmlns:a16="http://schemas.microsoft.com/office/drawing/2014/main" id="{0D44B46C-ED09-DBB4-D5A1-2F42CAF8BED2}"/>
              </a:ext>
            </a:extLst>
          </p:cNvPr>
          <p:cNvPicPr>
            <a:picLocks noChangeAspect="1"/>
          </p:cNvPicPr>
          <p:nvPr/>
        </p:nvPicPr>
        <p:blipFill>
          <a:blip r:embed="rId2"/>
          <a:stretch>
            <a:fillRect/>
          </a:stretch>
        </p:blipFill>
        <p:spPr>
          <a:xfrm>
            <a:off x="6899608" y="1825625"/>
            <a:ext cx="4454191" cy="1632426"/>
          </a:xfrm>
          <a:prstGeom prst="rect">
            <a:avLst/>
          </a:prstGeom>
        </p:spPr>
      </p:pic>
      <p:pic>
        <p:nvPicPr>
          <p:cNvPr id="8" name="Imagen 7">
            <a:extLst>
              <a:ext uri="{FF2B5EF4-FFF2-40B4-BE49-F238E27FC236}">
                <a16:creationId xmlns:a16="http://schemas.microsoft.com/office/drawing/2014/main" id="{F90B0C17-94A7-7C34-6078-CD6FC2E67799}"/>
              </a:ext>
            </a:extLst>
          </p:cNvPr>
          <p:cNvPicPr>
            <a:picLocks noChangeAspect="1"/>
          </p:cNvPicPr>
          <p:nvPr/>
        </p:nvPicPr>
        <p:blipFill>
          <a:blip r:embed="rId3"/>
          <a:stretch>
            <a:fillRect/>
          </a:stretch>
        </p:blipFill>
        <p:spPr>
          <a:xfrm>
            <a:off x="6899608" y="3864393"/>
            <a:ext cx="4454192" cy="1981202"/>
          </a:xfrm>
          <a:prstGeom prst="rect">
            <a:avLst/>
          </a:prstGeom>
        </p:spPr>
      </p:pic>
    </p:spTree>
    <p:extLst>
      <p:ext uri="{BB962C8B-B14F-4D97-AF65-F5344CB8AC3E}">
        <p14:creationId xmlns:p14="http://schemas.microsoft.com/office/powerpoint/2010/main" val="3235749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DD31AA-303B-C2DA-579D-CD6993C91AD2}"/>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D67135F2-8998-35F5-D06D-EF5E12380487}"/>
              </a:ext>
            </a:extLst>
          </p:cNvPr>
          <p:cNvSpPr>
            <a:spLocks noGrp="1"/>
          </p:cNvSpPr>
          <p:nvPr>
            <p:ph sz="half" idx="1"/>
          </p:nvPr>
        </p:nvSpPr>
        <p:spPr/>
        <p:txBody>
          <a:bodyPr/>
          <a:lstStyle/>
          <a:p>
            <a:r>
              <a:rPr lang="es-MX" dirty="0" err="1"/>
              <a:t>List</a:t>
            </a:r>
            <a:r>
              <a:rPr lang="es-MX" dirty="0"/>
              <a:t> the </a:t>
            </a:r>
            <a:r>
              <a:rPr lang="es-MX" dirty="0" err="1"/>
              <a:t>names</a:t>
            </a:r>
            <a:r>
              <a:rPr lang="es-MX" dirty="0"/>
              <a:t> </a:t>
            </a:r>
            <a:r>
              <a:rPr lang="es-MX" dirty="0" err="1"/>
              <a:t>of</a:t>
            </a:r>
            <a:r>
              <a:rPr lang="es-MX" dirty="0"/>
              <a:t> the </a:t>
            </a:r>
            <a:r>
              <a:rPr lang="es-MX" dirty="0" err="1"/>
              <a:t>booster_versions</a:t>
            </a:r>
            <a:r>
              <a:rPr lang="es-MX" dirty="0"/>
              <a:t> </a:t>
            </a:r>
            <a:r>
              <a:rPr lang="es-MX" dirty="0" err="1"/>
              <a:t>which</a:t>
            </a:r>
            <a:r>
              <a:rPr lang="es-MX" dirty="0"/>
              <a:t> have </a:t>
            </a:r>
            <a:r>
              <a:rPr lang="es-MX" dirty="0" err="1"/>
              <a:t>carried</a:t>
            </a:r>
            <a:r>
              <a:rPr lang="es-MX" dirty="0"/>
              <a:t> the </a:t>
            </a:r>
            <a:r>
              <a:rPr lang="es-MX" dirty="0" err="1"/>
              <a:t>maximum</a:t>
            </a:r>
            <a:r>
              <a:rPr lang="es-MX" dirty="0"/>
              <a:t> </a:t>
            </a:r>
            <a:r>
              <a:rPr lang="es-MX" dirty="0" err="1"/>
              <a:t>payload</a:t>
            </a:r>
            <a:r>
              <a:rPr lang="es-MX" dirty="0"/>
              <a:t> </a:t>
            </a:r>
            <a:r>
              <a:rPr lang="es-MX" dirty="0" err="1"/>
              <a:t>mass</a:t>
            </a:r>
            <a:r>
              <a:rPr lang="es-MX" dirty="0"/>
              <a:t>. Use a </a:t>
            </a:r>
            <a:r>
              <a:rPr lang="es-MX" dirty="0" err="1"/>
              <a:t>subquery</a:t>
            </a:r>
            <a:endParaRPr lang="es-CL" dirty="0"/>
          </a:p>
        </p:txBody>
      </p:sp>
      <p:pic>
        <p:nvPicPr>
          <p:cNvPr id="6" name="Imagen 5">
            <a:extLst>
              <a:ext uri="{FF2B5EF4-FFF2-40B4-BE49-F238E27FC236}">
                <a16:creationId xmlns:a16="http://schemas.microsoft.com/office/drawing/2014/main" id="{89A085C3-EC79-35D4-F288-C9418EDA0C67}"/>
              </a:ext>
            </a:extLst>
          </p:cNvPr>
          <p:cNvPicPr>
            <a:picLocks noChangeAspect="1"/>
          </p:cNvPicPr>
          <p:nvPr/>
        </p:nvPicPr>
        <p:blipFill>
          <a:blip r:embed="rId2"/>
          <a:stretch>
            <a:fillRect/>
          </a:stretch>
        </p:blipFill>
        <p:spPr>
          <a:xfrm>
            <a:off x="5877926" y="1825624"/>
            <a:ext cx="5475873" cy="4351337"/>
          </a:xfrm>
          <a:prstGeom prst="rect">
            <a:avLst/>
          </a:prstGeom>
        </p:spPr>
      </p:pic>
    </p:spTree>
    <p:extLst>
      <p:ext uri="{BB962C8B-B14F-4D97-AF65-F5344CB8AC3E}">
        <p14:creationId xmlns:p14="http://schemas.microsoft.com/office/powerpoint/2010/main" val="2467614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D0E367-CAE7-E90E-B1BB-A8E1B44A03FA}"/>
              </a:ext>
            </a:extLst>
          </p:cNvPr>
          <p:cNvSpPr>
            <a:spLocks noGrp="1"/>
          </p:cNvSpPr>
          <p:nvPr>
            <p:ph type="title"/>
          </p:nvPr>
        </p:nvSpPr>
        <p:spPr/>
        <p:txBody>
          <a:bodyPr/>
          <a:lstStyle/>
          <a:p>
            <a:r>
              <a:rPr lang="es-MX" dirty="0" err="1"/>
              <a:t>Results</a:t>
            </a:r>
            <a:r>
              <a:rPr lang="es-MX" dirty="0"/>
              <a:t> (EDA </a:t>
            </a:r>
            <a:r>
              <a:rPr lang="es-MX" dirty="0" err="1"/>
              <a:t>with</a:t>
            </a:r>
            <a:r>
              <a:rPr lang="es-MX" dirty="0"/>
              <a:t> SQL)</a:t>
            </a:r>
            <a:endParaRPr lang="es-CL" dirty="0"/>
          </a:p>
        </p:txBody>
      </p:sp>
      <p:sp>
        <p:nvSpPr>
          <p:cNvPr id="3" name="Marcador de contenido 2">
            <a:extLst>
              <a:ext uri="{FF2B5EF4-FFF2-40B4-BE49-F238E27FC236}">
                <a16:creationId xmlns:a16="http://schemas.microsoft.com/office/drawing/2014/main" id="{FBBB70ED-7B86-EBD8-3805-8B8F90CD8278}"/>
              </a:ext>
            </a:extLst>
          </p:cNvPr>
          <p:cNvSpPr>
            <a:spLocks noGrp="1"/>
          </p:cNvSpPr>
          <p:nvPr>
            <p:ph sz="half" idx="1"/>
          </p:nvPr>
        </p:nvSpPr>
        <p:spPr/>
        <p:txBody>
          <a:bodyPr/>
          <a:lstStyle/>
          <a:p>
            <a:r>
              <a:rPr lang="es-MX" dirty="0" err="1"/>
              <a:t>List</a:t>
            </a:r>
            <a:r>
              <a:rPr lang="es-MX" dirty="0"/>
              <a:t> the </a:t>
            </a:r>
            <a:r>
              <a:rPr lang="es-MX" dirty="0" err="1"/>
              <a:t>records</a:t>
            </a:r>
            <a:r>
              <a:rPr lang="es-MX" dirty="0"/>
              <a:t> </a:t>
            </a:r>
            <a:r>
              <a:rPr lang="es-MX" dirty="0" err="1"/>
              <a:t>which</a:t>
            </a:r>
            <a:r>
              <a:rPr lang="es-MX" dirty="0"/>
              <a:t> </a:t>
            </a:r>
            <a:r>
              <a:rPr lang="es-MX" dirty="0" err="1"/>
              <a:t>will</a:t>
            </a:r>
            <a:r>
              <a:rPr lang="es-MX" dirty="0"/>
              <a:t> </a:t>
            </a:r>
            <a:r>
              <a:rPr lang="es-MX" dirty="0" err="1"/>
              <a:t>display</a:t>
            </a:r>
            <a:r>
              <a:rPr lang="es-MX" dirty="0"/>
              <a:t> the </a:t>
            </a:r>
            <a:r>
              <a:rPr lang="es-MX" dirty="0" err="1"/>
              <a:t>month</a:t>
            </a:r>
            <a:r>
              <a:rPr lang="es-MX" dirty="0"/>
              <a:t> </a:t>
            </a:r>
            <a:r>
              <a:rPr lang="es-MX" dirty="0" err="1"/>
              <a:t>names</a:t>
            </a:r>
            <a:r>
              <a:rPr lang="es-MX" dirty="0"/>
              <a:t>, </a:t>
            </a:r>
            <a:r>
              <a:rPr lang="es-MX" dirty="0" err="1"/>
              <a:t>failure</a:t>
            </a:r>
            <a:r>
              <a:rPr lang="es-MX" dirty="0"/>
              <a:t> </a:t>
            </a:r>
            <a:r>
              <a:rPr lang="es-MX" dirty="0" err="1"/>
              <a:t>landing_outcomes</a:t>
            </a:r>
            <a:r>
              <a:rPr lang="es-MX" dirty="0"/>
              <a:t> in </a:t>
            </a:r>
            <a:r>
              <a:rPr lang="es-MX" dirty="0" err="1"/>
              <a:t>drone</a:t>
            </a:r>
            <a:r>
              <a:rPr lang="es-MX" dirty="0"/>
              <a:t> </a:t>
            </a:r>
            <a:r>
              <a:rPr lang="es-MX" dirty="0" err="1"/>
              <a:t>ship</a:t>
            </a:r>
            <a:r>
              <a:rPr lang="es-MX" dirty="0"/>
              <a:t>, </a:t>
            </a:r>
            <a:r>
              <a:rPr lang="es-MX" dirty="0" err="1"/>
              <a:t>booster</a:t>
            </a:r>
            <a:r>
              <a:rPr lang="es-MX" dirty="0"/>
              <a:t> </a:t>
            </a:r>
            <a:r>
              <a:rPr lang="es-MX" dirty="0" err="1"/>
              <a:t>versions</a:t>
            </a:r>
            <a:r>
              <a:rPr lang="es-MX" dirty="0"/>
              <a:t>, </a:t>
            </a:r>
            <a:r>
              <a:rPr lang="es-MX" dirty="0" err="1"/>
              <a:t>launch_site</a:t>
            </a:r>
            <a:r>
              <a:rPr lang="es-MX" dirty="0"/>
              <a:t> </a:t>
            </a:r>
            <a:r>
              <a:rPr lang="es-MX" dirty="0" err="1"/>
              <a:t>for</a:t>
            </a:r>
            <a:r>
              <a:rPr lang="es-MX" dirty="0"/>
              <a:t> the </a:t>
            </a:r>
            <a:r>
              <a:rPr lang="es-MX" dirty="0" err="1"/>
              <a:t>months</a:t>
            </a:r>
            <a:r>
              <a:rPr lang="es-MX" dirty="0"/>
              <a:t> in </a:t>
            </a:r>
            <a:r>
              <a:rPr lang="es-MX" dirty="0" err="1"/>
              <a:t>year</a:t>
            </a:r>
            <a:r>
              <a:rPr lang="es-MX" dirty="0"/>
              <a:t> 2015</a:t>
            </a:r>
            <a:endParaRPr lang="es-CL" dirty="0"/>
          </a:p>
        </p:txBody>
      </p:sp>
      <p:pic>
        <p:nvPicPr>
          <p:cNvPr id="6" name="Imagen 5">
            <a:extLst>
              <a:ext uri="{FF2B5EF4-FFF2-40B4-BE49-F238E27FC236}">
                <a16:creationId xmlns:a16="http://schemas.microsoft.com/office/drawing/2014/main" id="{886ADFE1-739D-7573-3CC5-D5915ADC063C}"/>
              </a:ext>
            </a:extLst>
          </p:cNvPr>
          <p:cNvPicPr>
            <a:picLocks noChangeAspect="1"/>
          </p:cNvPicPr>
          <p:nvPr/>
        </p:nvPicPr>
        <p:blipFill>
          <a:blip r:embed="rId2"/>
          <a:stretch>
            <a:fillRect/>
          </a:stretch>
        </p:blipFill>
        <p:spPr>
          <a:xfrm>
            <a:off x="6875044" y="1690688"/>
            <a:ext cx="4478755" cy="2159417"/>
          </a:xfrm>
          <a:prstGeom prst="rect">
            <a:avLst/>
          </a:prstGeom>
        </p:spPr>
      </p:pic>
    </p:spTree>
    <p:extLst>
      <p:ext uri="{BB962C8B-B14F-4D97-AF65-F5344CB8AC3E}">
        <p14:creationId xmlns:p14="http://schemas.microsoft.com/office/powerpoint/2010/main" val="3274992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2A347A-62BD-4BCC-DFAD-735227E59842}"/>
              </a:ext>
            </a:extLst>
          </p:cNvPr>
          <p:cNvSpPr>
            <a:spLocks noGrp="1"/>
          </p:cNvSpPr>
          <p:nvPr>
            <p:ph type="title"/>
          </p:nvPr>
        </p:nvSpPr>
        <p:spPr/>
        <p:txBody>
          <a:bodyPr/>
          <a:lstStyle/>
          <a:p>
            <a:r>
              <a:rPr lang="es-MX" dirty="0" err="1"/>
              <a:t>Results</a:t>
            </a:r>
            <a:r>
              <a:rPr lang="es-MX" dirty="0"/>
              <a:t> (EDA </a:t>
            </a:r>
            <a:r>
              <a:rPr lang="es-MX" dirty="0" err="1"/>
              <a:t>with</a:t>
            </a:r>
            <a:r>
              <a:rPr lang="es-MX" dirty="0"/>
              <a:t> SQL)</a:t>
            </a:r>
            <a:endParaRPr lang="es-CL" dirty="0"/>
          </a:p>
        </p:txBody>
      </p:sp>
      <p:sp>
        <p:nvSpPr>
          <p:cNvPr id="3" name="Marcador de contenido 2">
            <a:extLst>
              <a:ext uri="{FF2B5EF4-FFF2-40B4-BE49-F238E27FC236}">
                <a16:creationId xmlns:a16="http://schemas.microsoft.com/office/drawing/2014/main" id="{5209EC74-8A8B-E093-7965-701B53187C5A}"/>
              </a:ext>
            </a:extLst>
          </p:cNvPr>
          <p:cNvSpPr>
            <a:spLocks noGrp="1"/>
          </p:cNvSpPr>
          <p:nvPr>
            <p:ph sz="half" idx="1"/>
          </p:nvPr>
        </p:nvSpPr>
        <p:spPr/>
        <p:txBody>
          <a:bodyPr/>
          <a:lstStyle/>
          <a:p>
            <a:r>
              <a:rPr lang="es-MX" dirty="0"/>
              <a:t>Rank the </a:t>
            </a:r>
            <a:r>
              <a:rPr lang="es-MX" dirty="0" err="1"/>
              <a:t>count</a:t>
            </a:r>
            <a:r>
              <a:rPr lang="es-MX" dirty="0"/>
              <a:t> </a:t>
            </a:r>
            <a:r>
              <a:rPr lang="es-MX" dirty="0" err="1"/>
              <a:t>of</a:t>
            </a:r>
            <a:r>
              <a:rPr lang="es-MX" dirty="0"/>
              <a:t> </a:t>
            </a:r>
            <a:r>
              <a:rPr lang="es-MX" dirty="0" err="1"/>
              <a:t>landing</a:t>
            </a:r>
            <a:r>
              <a:rPr lang="es-MX" dirty="0"/>
              <a:t> </a:t>
            </a:r>
            <a:r>
              <a:rPr lang="es-MX" dirty="0" err="1"/>
              <a:t>outcomes</a:t>
            </a:r>
            <a:r>
              <a:rPr lang="es-MX" dirty="0"/>
              <a:t> (</a:t>
            </a:r>
            <a:r>
              <a:rPr lang="es-MX" dirty="0" err="1"/>
              <a:t>such</a:t>
            </a:r>
            <a:r>
              <a:rPr lang="es-MX" dirty="0"/>
              <a:t> as </a:t>
            </a:r>
            <a:r>
              <a:rPr lang="es-MX" dirty="0" err="1"/>
              <a:t>Failure</a:t>
            </a:r>
            <a:r>
              <a:rPr lang="es-MX" dirty="0"/>
              <a:t> (</a:t>
            </a:r>
            <a:r>
              <a:rPr lang="es-MX" dirty="0" err="1"/>
              <a:t>drone</a:t>
            </a:r>
            <a:r>
              <a:rPr lang="es-MX" dirty="0"/>
              <a:t> </a:t>
            </a:r>
            <a:r>
              <a:rPr lang="es-MX" dirty="0" err="1"/>
              <a:t>ship</a:t>
            </a:r>
            <a:r>
              <a:rPr lang="es-MX" dirty="0"/>
              <a:t>) or </a:t>
            </a:r>
            <a:r>
              <a:rPr lang="es-MX" dirty="0" err="1"/>
              <a:t>Success</a:t>
            </a:r>
            <a:r>
              <a:rPr lang="es-MX" dirty="0"/>
              <a:t> (</a:t>
            </a:r>
            <a:r>
              <a:rPr lang="es-MX" dirty="0" err="1"/>
              <a:t>ground</a:t>
            </a:r>
            <a:r>
              <a:rPr lang="es-MX" dirty="0"/>
              <a:t> </a:t>
            </a:r>
            <a:r>
              <a:rPr lang="es-MX" dirty="0" err="1"/>
              <a:t>pad</a:t>
            </a:r>
            <a:r>
              <a:rPr lang="es-MX" dirty="0"/>
              <a:t>)) </a:t>
            </a:r>
            <a:r>
              <a:rPr lang="es-MX" dirty="0" err="1"/>
              <a:t>between</a:t>
            </a:r>
            <a:r>
              <a:rPr lang="es-MX" dirty="0"/>
              <a:t> the date 2010-06-04 and 2017-03-20, in </a:t>
            </a:r>
            <a:r>
              <a:rPr lang="es-MX" dirty="0" err="1"/>
              <a:t>descending</a:t>
            </a:r>
            <a:r>
              <a:rPr lang="es-MX" dirty="0"/>
              <a:t> </a:t>
            </a:r>
            <a:r>
              <a:rPr lang="es-MX" dirty="0" err="1"/>
              <a:t>order</a:t>
            </a:r>
            <a:r>
              <a:rPr lang="es-MX" dirty="0"/>
              <a:t>.</a:t>
            </a:r>
            <a:endParaRPr lang="es-CL" dirty="0"/>
          </a:p>
        </p:txBody>
      </p:sp>
      <p:pic>
        <p:nvPicPr>
          <p:cNvPr id="7" name="Imagen 6">
            <a:extLst>
              <a:ext uri="{FF2B5EF4-FFF2-40B4-BE49-F238E27FC236}">
                <a16:creationId xmlns:a16="http://schemas.microsoft.com/office/drawing/2014/main" id="{4F69310A-C01D-064E-D536-B02D57D2F1FA}"/>
              </a:ext>
            </a:extLst>
          </p:cNvPr>
          <p:cNvPicPr>
            <a:picLocks noChangeAspect="1"/>
          </p:cNvPicPr>
          <p:nvPr/>
        </p:nvPicPr>
        <p:blipFill>
          <a:blip r:embed="rId2"/>
          <a:stretch>
            <a:fillRect/>
          </a:stretch>
        </p:blipFill>
        <p:spPr>
          <a:xfrm>
            <a:off x="6300787" y="1690687"/>
            <a:ext cx="4816392" cy="4347267"/>
          </a:xfrm>
          <a:prstGeom prst="rect">
            <a:avLst/>
          </a:prstGeom>
        </p:spPr>
      </p:pic>
    </p:spTree>
    <p:extLst>
      <p:ext uri="{BB962C8B-B14F-4D97-AF65-F5344CB8AC3E}">
        <p14:creationId xmlns:p14="http://schemas.microsoft.com/office/powerpoint/2010/main" val="304370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AD84F6-4125-8C7B-01B4-C5681C884376}"/>
              </a:ext>
            </a:extLst>
          </p:cNvPr>
          <p:cNvSpPr>
            <a:spLocks noGrp="1"/>
          </p:cNvSpPr>
          <p:nvPr>
            <p:ph type="title"/>
          </p:nvPr>
        </p:nvSpPr>
        <p:spPr/>
        <p:txBody>
          <a:bodyPr/>
          <a:lstStyle/>
          <a:p>
            <a:r>
              <a:rPr lang="es-MX" dirty="0" err="1"/>
              <a:t>Results</a:t>
            </a:r>
            <a:r>
              <a:rPr lang="es-MX" dirty="0"/>
              <a:t> (Data </a:t>
            </a:r>
            <a:r>
              <a:rPr lang="es-MX" dirty="0" err="1"/>
              <a:t>Visualization</a:t>
            </a:r>
            <a:r>
              <a:rPr lang="es-MX" dirty="0"/>
              <a:t>)</a:t>
            </a:r>
            <a:endParaRPr lang="es-CL" dirty="0"/>
          </a:p>
        </p:txBody>
      </p:sp>
      <p:sp>
        <p:nvSpPr>
          <p:cNvPr id="3" name="Marcador de contenido 2">
            <a:extLst>
              <a:ext uri="{FF2B5EF4-FFF2-40B4-BE49-F238E27FC236}">
                <a16:creationId xmlns:a16="http://schemas.microsoft.com/office/drawing/2014/main" id="{DBE3C089-0924-8351-E727-6473D038CE0F}"/>
              </a:ext>
            </a:extLst>
          </p:cNvPr>
          <p:cNvSpPr>
            <a:spLocks noGrp="1"/>
          </p:cNvSpPr>
          <p:nvPr>
            <p:ph sz="half" idx="1"/>
          </p:nvPr>
        </p:nvSpPr>
        <p:spPr>
          <a:xfrm>
            <a:off x="838200" y="1825625"/>
            <a:ext cx="10515600" cy="556628"/>
          </a:xfrm>
        </p:spPr>
        <p:txBody>
          <a:bodyPr/>
          <a:lstStyle/>
          <a:p>
            <a:pPr algn="just"/>
            <a:r>
              <a:rPr lang="es-MX" dirty="0"/>
              <a:t>Flight Number vs </a:t>
            </a:r>
            <a:r>
              <a:rPr lang="es-MX" dirty="0" err="1"/>
              <a:t>Payload</a:t>
            </a:r>
            <a:r>
              <a:rPr lang="es-MX" dirty="0"/>
              <a:t> </a:t>
            </a:r>
            <a:r>
              <a:rPr lang="es-MX" dirty="0" err="1"/>
              <a:t>Mass</a:t>
            </a:r>
            <a:r>
              <a:rPr lang="es-MX" dirty="0"/>
              <a:t> (kg)</a:t>
            </a:r>
            <a:endParaRPr lang="es-CL" dirty="0"/>
          </a:p>
        </p:txBody>
      </p:sp>
      <p:pic>
        <p:nvPicPr>
          <p:cNvPr id="8" name="Imagen 7">
            <a:extLst>
              <a:ext uri="{FF2B5EF4-FFF2-40B4-BE49-F238E27FC236}">
                <a16:creationId xmlns:a16="http://schemas.microsoft.com/office/drawing/2014/main" id="{9E349A4E-F23A-2D29-7B95-DBB64FC78A1A}"/>
              </a:ext>
            </a:extLst>
          </p:cNvPr>
          <p:cNvPicPr>
            <a:picLocks noChangeAspect="1"/>
          </p:cNvPicPr>
          <p:nvPr/>
        </p:nvPicPr>
        <p:blipFill>
          <a:blip r:embed="rId2"/>
          <a:stretch>
            <a:fillRect/>
          </a:stretch>
        </p:blipFill>
        <p:spPr>
          <a:xfrm>
            <a:off x="180473" y="2463216"/>
            <a:ext cx="11839074" cy="2398801"/>
          </a:xfrm>
          <a:prstGeom prst="rect">
            <a:avLst/>
          </a:prstGeom>
        </p:spPr>
      </p:pic>
      <p:sp>
        <p:nvSpPr>
          <p:cNvPr id="9" name="Marcador de contenido 2">
            <a:extLst>
              <a:ext uri="{FF2B5EF4-FFF2-40B4-BE49-F238E27FC236}">
                <a16:creationId xmlns:a16="http://schemas.microsoft.com/office/drawing/2014/main" id="{61F9481E-ADA2-ACFC-09E4-40EFE125B028}"/>
              </a:ext>
            </a:extLst>
          </p:cNvPr>
          <p:cNvSpPr txBox="1">
            <a:spLocks/>
          </p:cNvSpPr>
          <p:nvPr/>
        </p:nvSpPr>
        <p:spPr>
          <a:xfrm>
            <a:off x="838200" y="5356231"/>
            <a:ext cx="10515600" cy="55662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s-MX" dirty="0"/>
              <a:t>CCAFS LC-40 has the </a:t>
            </a:r>
            <a:r>
              <a:rPr lang="es-MX" dirty="0" err="1"/>
              <a:t>lowest</a:t>
            </a:r>
            <a:r>
              <a:rPr lang="es-MX" dirty="0"/>
              <a:t> </a:t>
            </a:r>
            <a:r>
              <a:rPr lang="es-MX" dirty="0" err="1"/>
              <a:t>success</a:t>
            </a:r>
            <a:r>
              <a:rPr lang="es-MX" dirty="0"/>
              <a:t> </a:t>
            </a:r>
            <a:r>
              <a:rPr lang="es-MX" dirty="0" err="1"/>
              <a:t>rate</a:t>
            </a:r>
            <a:r>
              <a:rPr lang="es-MX" dirty="0"/>
              <a:t> </a:t>
            </a:r>
            <a:r>
              <a:rPr lang="es-MX" dirty="0" err="1"/>
              <a:t>which</a:t>
            </a:r>
            <a:r>
              <a:rPr lang="es-MX" dirty="0"/>
              <a:t> is 60% </a:t>
            </a:r>
            <a:r>
              <a:rPr lang="es-MX" dirty="0" err="1"/>
              <a:t>while</a:t>
            </a:r>
            <a:r>
              <a:rPr lang="es-MX" dirty="0"/>
              <a:t> the </a:t>
            </a:r>
            <a:r>
              <a:rPr lang="es-MX" dirty="0" err="1"/>
              <a:t>highest</a:t>
            </a:r>
            <a:r>
              <a:rPr lang="es-MX" dirty="0"/>
              <a:t> is KSC LC 39 </a:t>
            </a:r>
            <a:endParaRPr lang="es-CL" dirty="0"/>
          </a:p>
        </p:txBody>
      </p:sp>
    </p:spTree>
    <p:extLst>
      <p:ext uri="{BB962C8B-B14F-4D97-AF65-F5344CB8AC3E}">
        <p14:creationId xmlns:p14="http://schemas.microsoft.com/office/powerpoint/2010/main" val="1668095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pPr algn="just"/>
            <a:r>
              <a:rPr lang="en-US" sz="2200" dirty="0"/>
              <a:t>Executive Summary</a:t>
            </a:r>
          </a:p>
          <a:p>
            <a:pPr algn="just"/>
            <a:r>
              <a:rPr lang="en-US" sz="2200" dirty="0"/>
              <a:t>Introduction</a:t>
            </a:r>
          </a:p>
          <a:p>
            <a:pPr algn="just"/>
            <a:r>
              <a:rPr lang="en-US" sz="2200" dirty="0"/>
              <a:t>Methodology</a:t>
            </a:r>
          </a:p>
          <a:p>
            <a:pPr algn="just"/>
            <a:r>
              <a:rPr lang="en-US" sz="2200" dirty="0"/>
              <a:t>Results</a:t>
            </a:r>
          </a:p>
          <a:p>
            <a:pPr lvl="1" algn="just"/>
            <a:r>
              <a:rPr lang="en-US" sz="1800" dirty="0"/>
              <a:t>Visualization – Charts</a:t>
            </a:r>
          </a:p>
          <a:p>
            <a:pPr lvl="1" algn="just"/>
            <a:r>
              <a:rPr lang="en-US" sz="1800" dirty="0"/>
              <a:t>Dashboard</a:t>
            </a:r>
          </a:p>
          <a:p>
            <a:pPr algn="just"/>
            <a:r>
              <a:rPr lang="en-US" sz="2200" dirty="0"/>
              <a:t>Discussion</a:t>
            </a:r>
          </a:p>
          <a:p>
            <a:pPr lvl="1" algn="just"/>
            <a:r>
              <a:rPr lang="en-US" sz="1800" dirty="0"/>
              <a:t>Findings &amp; Implications</a:t>
            </a:r>
          </a:p>
          <a:p>
            <a:pPr algn="just"/>
            <a:r>
              <a:rPr lang="en-US" sz="2200" dirty="0"/>
              <a:t>Conclusion</a:t>
            </a:r>
          </a:p>
          <a:p>
            <a:pPr algn="just"/>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222FD-9FB1-7582-BC14-49A5C26C9DC2}"/>
              </a:ext>
            </a:extLst>
          </p:cNvPr>
          <p:cNvSpPr>
            <a:spLocks noGrp="1"/>
          </p:cNvSpPr>
          <p:nvPr>
            <p:ph type="title"/>
          </p:nvPr>
        </p:nvSpPr>
        <p:spPr/>
        <p:txBody>
          <a:bodyPr/>
          <a:lstStyle/>
          <a:p>
            <a:r>
              <a:rPr lang="es-MX" dirty="0" err="1"/>
              <a:t>Results</a:t>
            </a:r>
            <a:r>
              <a:rPr lang="es-MX" dirty="0"/>
              <a:t> (Data </a:t>
            </a:r>
            <a:r>
              <a:rPr lang="es-MX" dirty="0" err="1"/>
              <a:t>Visualization</a:t>
            </a:r>
            <a:r>
              <a:rPr lang="es-MX" dirty="0"/>
              <a:t>)</a:t>
            </a:r>
            <a:endParaRPr lang="es-CL" dirty="0"/>
          </a:p>
        </p:txBody>
      </p:sp>
      <p:sp>
        <p:nvSpPr>
          <p:cNvPr id="3" name="Marcador de contenido 2">
            <a:extLst>
              <a:ext uri="{FF2B5EF4-FFF2-40B4-BE49-F238E27FC236}">
                <a16:creationId xmlns:a16="http://schemas.microsoft.com/office/drawing/2014/main" id="{DCC24C59-4DD1-FDDA-778C-7B43536D0414}"/>
              </a:ext>
            </a:extLst>
          </p:cNvPr>
          <p:cNvSpPr>
            <a:spLocks noGrp="1"/>
          </p:cNvSpPr>
          <p:nvPr>
            <p:ph sz="half" idx="1"/>
          </p:nvPr>
        </p:nvSpPr>
        <p:spPr>
          <a:xfrm>
            <a:off x="838200" y="1825625"/>
            <a:ext cx="5181600" cy="484438"/>
          </a:xfrm>
        </p:spPr>
        <p:txBody>
          <a:bodyPr/>
          <a:lstStyle/>
          <a:p>
            <a:pPr algn="just"/>
            <a:r>
              <a:rPr lang="es-MX" dirty="0"/>
              <a:t>Flight Number vs </a:t>
            </a:r>
            <a:r>
              <a:rPr lang="es-MX" dirty="0" err="1"/>
              <a:t>Launch</a:t>
            </a:r>
            <a:r>
              <a:rPr lang="es-MX" dirty="0"/>
              <a:t> Site</a:t>
            </a:r>
            <a:endParaRPr lang="es-CL" dirty="0"/>
          </a:p>
        </p:txBody>
      </p:sp>
      <p:pic>
        <p:nvPicPr>
          <p:cNvPr id="16" name="Imagen 15">
            <a:extLst>
              <a:ext uri="{FF2B5EF4-FFF2-40B4-BE49-F238E27FC236}">
                <a16:creationId xmlns:a16="http://schemas.microsoft.com/office/drawing/2014/main" id="{72F7A547-02A3-B9DD-D5FD-4B100EA38C83}"/>
              </a:ext>
            </a:extLst>
          </p:cNvPr>
          <p:cNvPicPr>
            <a:picLocks noChangeAspect="1"/>
          </p:cNvPicPr>
          <p:nvPr/>
        </p:nvPicPr>
        <p:blipFill>
          <a:blip r:embed="rId2"/>
          <a:stretch>
            <a:fillRect/>
          </a:stretch>
        </p:blipFill>
        <p:spPr>
          <a:xfrm>
            <a:off x="1095375" y="2488741"/>
            <a:ext cx="9733046" cy="2973596"/>
          </a:xfrm>
          <a:prstGeom prst="rect">
            <a:avLst/>
          </a:prstGeom>
        </p:spPr>
      </p:pic>
      <p:sp>
        <p:nvSpPr>
          <p:cNvPr id="20" name="Marcador de contenido 2">
            <a:extLst>
              <a:ext uri="{FF2B5EF4-FFF2-40B4-BE49-F238E27FC236}">
                <a16:creationId xmlns:a16="http://schemas.microsoft.com/office/drawing/2014/main" id="{788C120F-0AC7-41C3-9124-FF9DE47E5670}"/>
              </a:ext>
            </a:extLst>
          </p:cNvPr>
          <p:cNvSpPr txBox="1">
            <a:spLocks/>
          </p:cNvSpPr>
          <p:nvPr/>
        </p:nvSpPr>
        <p:spPr>
          <a:xfrm>
            <a:off x="838199" y="5655636"/>
            <a:ext cx="9990221" cy="7331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s-MX" sz="2000" dirty="0"/>
              <a:t>Same as the </a:t>
            </a:r>
            <a:r>
              <a:rPr lang="es-MX" sz="2000" dirty="0" err="1"/>
              <a:t>previous</a:t>
            </a:r>
            <a:r>
              <a:rPr lang="es-MX" sz="2000" dirty="0"/>
              <a:t> </a:t>
            </a:r>
            <a:r>
              <a:rPr lang="es-MX" sz="2000" dirty="0" err="1"/>
              <a:t>graph</a:t>
            </a:r>
            <a:r>
              <a:rPr lang="es-MX" sz="2000" dirty="0"/>
              <a:t>, we can see that KSC LC 39A has the </a:t>
            </a:r>
            <a:r>
              <a:rPr lang="es-MX" sz="2000" dirty="0" err="1"/>
              <a:t>highest</a:t>
            </a:r>
            <a:r>
              <a:rPr lang="es-MX" sz="2000" dirty="0"/>
              <a:t> </a:t>
            </a:r>
            <a:r>
              <a:rPr lang="es-MX" sz="2000" dirty="0" err="1"/>
              <a:t>rate</a:t>
            </a:r>
            <a:r>
              <a:rPr lang="es-MX" sz="2000" dirty="0"/>
              <a:t> </a:t>
            </a:r>
            <a:r>
              <a:rPr lang="es-MX" sz="2000" dirty="0" err="1"/>
              <a:t>of</a:t>
            </a:r>
            <a:r>
              <a:rPr lang="es-MX" sz="2000" dirty="0"/>
              <a:t> </a:t>
            </a:r>
            <a:r>
              <a:rPr lang="es-MX" sz="2000" dirty="0" err="1"/>
              <a:t>success</a:t>
            </a:r>
            <a:r>
              <a:rPr lang="es-MX" sz="2000" dirty="0"/>
              <a:t> and </a:t>
            </a:r>
            <a:r>
              <a:rPr lang="es-MX" sz="2000" dirty="0" err="1"/>
              <a:t>between</a:t>
            </a:r>
            <a:r>
              <a:rPr lang="es-MX" sz="2000" dirty="0"/>
              <a:t> Flight Number 40 and 70 has </a:t>
            </a:r>
            <a:r>
              <a:rPr lang="es-MX" sz="2000" dirty="0" err="1"/>
              <a:t>only</a:t>
            </a:r>
            <a:r>
              <a:rPr lang="es-MX" sz="2000" dirty="0"/>
              <a:t> </a:t>
            </a:r>
            <a:r>
              <a:rPr lang="es-MX" sz="2000" dirty="0" err="1"/>
              <a:t>successful</a:t>
            </a:r>
            <a:r>
              <a:rPr lang="es-MX" sz="2000" dirty="0"/>
              <a:t> </a:t>
            </a:r>
            <a:r>
              <a:rPr lang="es-MX" sz="2000" dirty="0" err="1"/>
              <a:t>landings</a:t>
            </a:r>
            <a:endParaRPr lang="es-CL" sz="2000" dirty="0"/>
          </a:p>
        </p:txBody>
      </p:sp>
    </p:spTree>
    <p:extLst>
      <p:ext uri="{BB962C8B-B14F-4D97-AF65-F5344CB8AC3E}">
        <p14:creationId xmlns:p14="http://schemas.microsoft.com/office/powerpoint/2010/main" val="3815259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992AD-6CBC-E443-9E6F-C989472403F7}"/>
              </a:ext>
            </a:extLst>
          </p:cNvPr>
          <p:cNvSpPr>
            <a:spLocks noGrp="1"/>
          </p:cNvSpPr>
          <p:nvPr>
            <p:ph type="title"/>
          </p:nvPr>
        </p:nvSpPr>
        <p:spPr/>
        <p:txBody>
          <a:bodyPr/>
          <a:lstStyle/>
          <a:p>
            <a:r>
              <a:rPr lang="es-MX" dirty="0" err="1"/>
              <a:t>Results</a:t>
            </a:r>
            <a:r>
              <a:rPr lang="es-MX" dirty="0"/>
              <a:t> (Data </a:t>
            </a:r>
            <a:r>
              <a:rPr lang="es-MX" dirty="0" err="1"/>
              <a:t>Visualization</a:t>
            </a:r>
            <a:r>
              <a:rPr lang="es-MX" dirty="0"/>
              <a:t>)</a:t>
            </a:r>
            <a:endParaRPr lang="es-CL" dirty="0"/>
          </a:p>
        </p:txBody>
      </p:sp>
      <p:sp>
        <p:nvSpPr>
          <p:cNvPr id="3" name="Marcador de contenido 2">
            <a:extLst>
              <a:ext uri="{FF2B5EF4-FFF2-40B4-BE49-F238E27FC236}">
                <a16:creationId xmlns:a16="http://schemas.microsoft.com/office/drawing/2014/main" id="{0987C677-05F9-2196-6EF6-B613A3DF8B26}"/>
              </a:ext>
            </a:extLst>
          </p:cNvPr>
          <p:cNvSpPr>
            <a:spLocks noGrp="1"/>
          </p:cNvSpPr>
          <p:nvPr>
            <p:ph sz="half" idx="1"/>
          </p:nvPr>
        </p:nvSpPr>
        <p:spPr>
          <a:xfrm>
            <a:off x="838200" y="1825625"/>
            <a:ext cx="10515600" cy="496470"/>
          </a:xfrm>
        </p:spPr>
        <p:txBody>
          <a:bodyPr/>
          <a:lstStyle/>
          <a:p>
            <a:pPr algn="just"/>
            <a:r>
              <a:rPr lang="es-CL" dirty="0" err="1"/>
              <a:t>Launch</a:t>
            </a:r>
            <a:r>
              <a:rPr lang="es-CL" dirty="0"/>
              <a:t> Site vs </a:t>
            </a:r>
            <a:r>
              <a:rPr lang="es-CL" dirty="0" err="1"/>
              <a:t>Pay</a:t>
            </a:r>
            <a:r>
              <a:rPr lang="es-CL" dirty="0"/>
              <a:t> Load </a:t>
            </a:r>
            <a:r>
              <a:rPr lang="es-CL" dirty="0" err="1"/>
              <a:t>Mass</a:t>
            </a:r>
            <a:r>
              <a:rPr lang="es-CL" dirty="0"/>
              <a:t> (kg)</a:t>
            </a:r>
          </a:p>
          <a:p>
            <a:endParaRPr lang="es-CL" dirty="0"/>
          </a:p>
        </p:txBody>
      </p:sp>
      <p:pic>
        <p:nvPicPr>
          <p:cNvPr id="6" name="Imagen 5">
            <a:extLst>
              <a:ext uri="{FF2B5EF4-FFF2-40B4-BE49-F238E27FC236}">
                <a16:creationId xmlns:a16="http://schemas.microsoft.com/office/drawing/2014/main" id="{B8E864C1-E1D8-6C3B-BC8F-BF24595EF8BE}"/>
              </a:ext>
            </a:extLst>
          </p:cNvPr>
          <p:cNvPicPr>
            <a:picLocks noChangeAspect="1"/>
          </p:cNvPicPr>
          <p:nvPr/>
        </p:nvPicPr>
        <p:blipFill>
          <a:blip r:embed="rId3"/>
          <a:stretch>
            <a:fillRect/>
          </a:stretch>
        </p:blipFill>
        <p:spPr>
          <a:xfrm>
            <a:off x="838200" y="2457032"/>
            <a:ext cx="10748962" cy="2780382"/>
          </a:xfrm>
          <a:prstGeom prst="rect">
            <a:avLst/>
          </a:prstGeom>
        </p:spPr>
      </p:pic>
      <p:sp>
        <p:nvSpPr>
          <p:cNvPr id="7" name="Marcador de contenido 2">
            <a:extLst>
              <a:ext uri="{FF2B5EF4-FFF2-40B4-BE49-F238E27FC236}">
                <a16:creationId xmlns:a16="http://schemas.microsoft.com/office/drawing/2014/main" id="{F6233B8B-1DE9-DE45-265C-524B15124445}"/>
              </a:ext>
            </a:extLst>
          </p:cNvPr>
          <p:cNvSpPr txBox="1">
            <a:spLocks/>
          </p:cNvSpPr>
          <p:nvPr/>
        </p:nvSpPr>
        <p:spPr>
          <a:xfrm>
            <a:off x="838200" y="5647655"/>
            <a:ext cx="10515600" cy="63282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s-CL" sz="2400" dirty="0" err="1"/>
              <a:t>We</a:t>
            </a:r>
            <a:r>
              <a:rPr lang="es-CL" sz="2400" dirty="0"/>
              <a:t> can </a:t>
            </a:r>
            <a:r>
              <a:rPr lang="es-CL" sz="2400" dirty="0" err="1"/>
              <a:t>see</a:t>
            </a:r>
            <a:r>
              <a:rPr lang="es-CL" sz="2400" dirty="0"/>
              <a:t> in </a:t>
            </a:r>
            <a:r>
              <a:rPr lang="es-CL" sz="2400" dirty="0" err="1"/>
              <a:t>the</a:t>
            </a:r>
            <a:r>
              <a:rPr lang="es-CL" sz="2400" dirty="0"/>
              <a:t> </a:t>
            </a:r>
            <a:r>
              <a:rPr lang="es-CL" sz="2400" dirty="0" err="1"/>
              <a:t>graph</a:t>
            </a:r>
            <a:r>
              <a:rPr lang="es-CL" sz="2400" dirty="0"/>
              <a:t> </a:t>
            </a:r>
            <a:r>
              <a:rPr lang="es-CL" sz="2400" dirty="0" err="1"/>
              <a:t>that</a:t>
            </a:r>
            <a:r>
              <a:rPr lang="es-CL" sz="2400" dirty="0"/>
              <a:t> at </a:t>
            </a:r>
            <a:r>
              <a:rPr lang="es-CL" sz="2400" dirty="0" err="1"/>
              <a:t>higher</a:t>
            </a:r>
            <a:r>
              <a:rPr lang="es-CL" sz="2400" dirty="0"/>
              <a:t> </a:t>
            </a:r>
            <a:r>
              <a:rPr lang="es-CL" sz="2400" dirty="0" err="1"/>
              <a:t>mass</a:t>
            </a:r>
            <a:r>
              <a:rPr lang="es-CL" sz="2400" dirty="0"/>
              <a:t> </a:t>
            </a:r>
            <a:r>
              <a:rPr lang="es-CL" sz="2400" dirty="0" err="1"/>
              <a:t>the</a:t>
            </a:r>
            <a:r>
              <a:rPr lang="es-CL" sz="2400" dirty="0"/>
              <a:t> </a:t>
            </a:r>
            <a:r>
              <a:rPr lang="es-CL" sz="2400" dirty="0" err="1"/>
              <a:t>succesfull</a:t>
            </a:r>
            <a:r>
              <a:rPr lang="es-CL" sz="2400" dirty="0"/>
              <a:t> </a:t>
            </a:r>
            <a:r>
              <a:rPr lang="es-CL" sz="2400" dirty="0" err="1"/>
              <a:t>rate</a:t>
            </a:r>
            <a:r>
              <a:rPr lang="es-CL" sz="2400" dirty="0"/>
              <a:t> </a:t>
            </a:r>
            <a:r>
              <a:rPr lang="es-CL" sz="2400" dirty="0" err="1"/>
              <a:t>for</a:t>
            </a:r>
            <a:r>
              <a:rPr lang="es-CL" sz="2400" dirty="0"/>
              <a:t> CCAFS SLC 40 and KSC LC 39A are </a:t>
            </a:r>
            <a:r>
              <a:rPr lang="es-CL" sz="2400" dirty="0" err="1"/>
              <a:t>higher</a:t>
            </a:r>
            <a:r>
              <a:rPr lang="es-CL" sz="2400" dirty="0"/>
              <a:t> </a:t>
            </a:r>
            <a:r>
              <a:rPr lang="es-CL" sz="2400" dirty="0" err="1"/>
              <a:t>than</a:t>
            </a:r>
            <a:r>
              <a:rPr lang="es-CL" sz="2400" dirty="0"/>
              <a:t> </a:t>
            </a:r>
            <a:r>
              <a:rPr lang="es-CL" sz="2400" dirty="0" err="1"/>
              <a:t>lower</a:t>
            </a:r>
            <a:r>
              <a:rPr lang="es-CL" sz="2400" dirty="0"/>
              <a:t> </a:t>
            </a:r>
            <a:r>
              <a:rPr lang="es-CL" sz="2400" dirty="0" err="1"/>
              <a:t>masses</a:t>
            </a:r>
            <a:r>
              <a:rPr lang="es-CL" sz="2400" dirty="0"/>
              <a:t> </a:t>
            </a:r>
            <a:r>
              <a:rPr lang="es-CL" sz="2400" dirty="0" err="1"/>
              <a:t>while</a:t>
            </a:r>
            <a:r>
              <a:rPr lang="es-CL" sz="2400" dirty="0"/>
              <a:t> VAFB SLC 4E </a:t>
            </a:r>
            <a:r>
              <a:rPr lang="es-CL" sz="2400" dirty="0" err="1"/>
              <a:t>have</a:t>
            </a:r>
            <a:r>
              <a:rPr lang="es-CL" sz="2400" dirty="0"/>
              <a:t> a </a:t>
            </a:r>
            <a:r>
              <a:rPr lang="es-CL" sz="2400" dirty="0" err="1"/>
              <a:t>great</a:t>
            </a:r>
            <a:r>
              <a:rPr lang="es-CL" sz="2400" dirty="0"/>
              <a:t> </a:t>
            </a:r>
            <a:r>
              <a:rPr lang="es-CL" sz="2400" dirty="0" err="1"/>
              <a:t>succesfull</a:t>
            </a:r>
            <a:r>
              <a:rPr lang="es-CL" sz="2400" dirty="0"/>
              <a:t> </a:t>
            </a:r>
            <a:r>
              <a:rPr lang="es-CL" sz="2400" dirty="0" err="1"/>
              <a:t>rate</a:t>
            </a:r>
            <a:r>
              <a:rPr lang="es-CL" sz="2400" dirty="0"/>
              <a:t> at </a:t>
            </a:r>
            <a:r>
              <a:rPr lang="es-CL" sz="2400" dirty="0" err="1"/>
              <a:t>any</a:t>
            </a:r>
            <a:r>
              <a:rPr lang="es-CL" sz="2400" dirty="0"/>
              <a:t> </a:t>
            </a:r>
            <a:r>
              <a:rPr lang="es-CL" sz="2400" dirty="0" err="1"/>
              <a:t>mass</a:t>
            </a:r>
            <a:r>
              <a:rPr lang="es-CL" sz="2400" dirty="0"/>
              <a:t>. </a:t>
            </a:r>
          </a:p>
          <a:p>
            <a:endParaRPr lang="es-CL" dirty="0"/>
          </a:p>
        </p:txBody>
      </p:sp>
    </p:spTree>
    <p:extLst>
      <p:ext uri="{BB962C8B-B14F-4D97-AF65-F5344CB8AC3E}">
        <p14:creationId xmlns:p14="http://schemas.microsoft.com/office/powerpoint/2010/main" val="1141055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343CE-4F1E-6B22-4712-91B7D8308B1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66F929C-2BCC-6707-2D67-C365010C2B2F}"/>
              </a:ext>
            </a:extLst>
          </p:cNvPr>
          <p:cNvSpPr>
            <a:spLocks noGrp="1"/>
          </p:cNvSpPr>
          <p:nvPr>
            <p:ph type="title"/>
          </p:nvPr>
        </p:nvSpPr>
        <p:spPr/>
        <p:txBody>
          <a:bodyPr/>
          <a:lstStyle/>
          <a:p>
            <a:r>
              <a:rPr lang="es-MX" dirty="0" err="1"/>
              <a:t>Results</a:t>
            </a:r>
            <a:r>
              <a:rPr lang="es-MX" dirty="0"/>
              <a:t> (Data </a:t>
            </a:r>
            <a:r>
              <a:rPr lang="es-MX" dirty="0" err="1"/>
              <a:t>Visualization</a:t>
            </a:r>
            <a:r>
              <a:rPr lang="es-MX" dirty="0"/>
              <a:t>)</a:t>
            </a:r>
            <a:endParaRPr lang="es-CL" dirty="0"/>
          </a:p>
        </p:txBody>
      </p:sp>
      <p:sp>
        <p:nvSpPr>
          <p:cNvPr id="3" name="Marcador de contenido 2">
            <a:extLst>
              <a:ext uri="{FF2B5EF4-FFF2-40B4-BE49-F238E27FC236}">
                <a16:creationId xmlns:a16="http://schemas.microsoft.com/office/drawing/2014/main" id="{7DBDD024-DE94-02CD-6747-670FD9196202}"/>
              </a:ext>
            </a:extLst>
          </p:cNvPr>
          <p:cNvSpPr>
            <a:spLocks noGrp="1"/>
          </p:cNvSpPr>
          <p:nvPr>
            <p:ph sz="half" idx="1"/>
          </p:nvPr>
        </p:nvSpPr>
        <p:spPr>
          <a:xfrm>
            <a:off x="838200" y="1825625"/>
            <a:ext cx="10515600" cy="496470"/>
          </a:xfrm>
        </p:spPr>
        <p:txBody>
          <a:bodyPr/>
          <a:lstStyle/>
          <a:p>
            <a:pPr algn="just"/>
            <a:r>
              <a:rPr lang="es-CL" dirty="0" err="1"/>
              <a:t>Successful</a:t>
            </a:r>
            <a:r>
              <a:rPr lang="es-CL" dirty="0"/>
              <a:t> </a:t>
            </a:r>
            <a:r>
              <a:rPr lang="es-CL" dirty="0" err="1"/>
              <a:t>rate</a:t>
            </a:r>
            <a:r>
              <a:rPr lang="es-CL" dirty="0"/>
              <a:t> </a:t>
            </a:r>
            <a:r>
              <a:rPr lang="es-CL" dirty="0" err="1"/>
              <a:t>of</a:t>
            </a:r>
            <a:r>
              <a:rPr lang="es-CL" dirty="0"/>
              <a:t> </a:t>
            </a:r>
            <a:r>
              <a:rPr lang="es-CL" dirty="0" err="1"/>
              <a:t>different</a:t>
            </a:r>
            <a:r>
              <a:rPr lang="es-CL" dirty="0"/>
              <a:t> </a:t>
            </a:r>
            <a:r>
              <a:rPr lang="es-CL" dirty="0" err="1"/>
              <a:t>Orbits</a:t>
            </a:r>
            <a:endParaRPr lang="es-CL" dirty="0"/>
          </a:p>
          <a:p>
            <a:endParaRPr lang="es-CL" dirty="0"/>
          </a:p>
        </p:txBody>
      </p:sp>
      <p:sp>
        <p:nvSpPr>
          <p:cNvPr id="7" name="Marcador de contenido 2">
            <a:extLst>
              <a:ext uri="{FF2B5EF4-FFF2-40B4-BE49-F238E27FC236}">
                <a16:creationId xmlns:a16="http://schemas.microsoft.com/office/drawing/2014/main" id="{300B23EB-24CD-0A90-B98D-2F98C36573AB}"/>
              </a:ext>
            </a:extLst>
          </p:cNvPr>
          <p:cNvSpPr txBox="1">
            <a:spLocks/>
          </p:cNvSpPr>
          <p:nvPr/>
        </p:nvSpPr>
        <p:spPr>
          <a:xfrm>
            <a:off x="838200" y="5647655"/>
            <a:ext cx="10515600" cy="632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s-CL" sz="2400" dirty="0" err="1"/>
              <a:t>The</a:t>
            </a:r>
            <a:r>
              <a:rPr lang="es-CL" sz="2400" dirty="0"/>
              <a:t> </a:t>
            </a:r>
            <a:r>
              <a:rPr lang="es-CL" sz="2400" dirty="0" err="1"/>
              <a:t>orbits</a:t>
            </a:r>
            <a:r>
              <a:rPr lang="es-CL" sz="2400" dirty="0"/>
              <a:t> ES-L1, GEO, HEO and SSO has </a:t>
            </a:r>
            <a:r>
              <a:rPr lang="es-CL" sz="2400" dirty="0" err="1"/>
              <a:t>the</a:t>
            </a:r>
            <a:r>
              <a:rPr lang="es-CL" sz="2400" dirty="0"/>
              <a:t> </a:t>
            </a:r>
            <a:r>
              <a:rPr lang="es-CL" sz="2400" dirty="0" err="1"/>
              <a:t>highest</a:t>
            </a:r>
            <a:r>
              <a:rPr lang="es-CL" sz="2400" dirty="0"/>
              <a:t> </a:t>
            </a:r>
            <a:r>
              <a:rPr lang="es-CL" sz="2400" dirty="0" err="1"/>
              <a:t>succes</a:t>
            </a:r>
            <a:r>
              <a:rPr lang="es-CL" sz="2400" dirty="0"/>
              <a:t> </a:t>
            </a:r>
            <a:r>
              <a:rPr lang="es-CL" sz="2400" dirty="0" err="1"/>
              <a:t>rate</a:t>
            </a:r>
            <a:r>
              <a:rPr lang="es-CL" sz="2400" dirty="0"/>
              <a:t>.</a:t>
            </a:r>
          </a:p>
          <a:p>
            <a:endParaRPr lang="es-CL" dirty="0"/>
          </a:p>
        </p:txBody>
      </p:sp>
      <p:pic>
        <p:nvPicPr>
          <p:cNvPr id="5" name="Imagen 4">
            <a:extLst>
              <a:ext uri="{FF2B5EF4-FFF2-40B4-BE49-F238E27FC236}">
                <a16:creationId xmlns:a16="http://schemas.microsoft.com/office/drawing/2014/main" id="{258D1DFE-B3D4-31D6-CE95-6EDAF834DB8B}"/>
              </a:ext>
            </a:extLst>
          </p:cNvPr>
          <p:cNvPicPr>
            <a:picLocks noChangeAspect="1"/>
          </p:cNvPicPr>
          <p:nvPr/>
        </p:nvPicPr>
        <p:blipFill>
          <a:blip r:embed="rId2"/>
          <a:stretch>
            <a:fillRect/>
          </a:stretch>
        </p:blipFill>
        <p:spPr>
          <a:xfrm>
            <a:off x="838200" y="2457032"/>
            <a:ext cx="10808368" cy="3005305"/>
          </a:xfrm>
          <a:prstGeom prst="rect">
            <a:avLst/>
          </a:prstGeom>
        </p:spPr>
      </p:pic>
    </p:spTree>
    <p:extLst>
      <p:ext uri="{BB962C8B-B14F-4D97-AF65-F5344CB8AC3E}">
        <p14:creationId xmlns:p14="http://schemas.microsoft.com/office/powerpoint/2010/main" val="2850711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95E0D-B0CC-C44B-6F70-D83C62781DC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4EFFDE4-25C3-E685-481E-CBBDD793F695}"/>
              </a:ext>
            </a:extLst>
          </p:cNvPr>
          <p:cNvSpPr>
            <a:spLocks noGrp="1"/>
          </p:cNvSpPr>
          <p:nvPr>
            <p:ph type="title"/>
          </p:nvPr>
        </p:nvSpPr>
        <p:spPr/>
        <p:txBody>
          <a:bodyPr/>
          <a:lstStyle/>
          <a:p>
            <a:pPr algn="just"/>
            <a:r>
              <a:rPr lang="es-MX" dirty="0" err="1"/>
              <a:t>Results</a:t>
            </a:r>
            <a:r>
              <a:rPr lang="es-MX" dirty="0"/>
              <a:t> (Data </a:t>
            </a:r>
            <a:r>
              <a:rPr lang="es-MX" dirty="0" err="1"/>
              <a:t>Visualization</a:t>
            </a:r>
            <a:r>
              <a:rPr lang="es-MX" dirty="0"/>
              <a:t>)</a:t>
            </a:r>
            <a:endParaRPr lang="es-CL" dirty="0"/>
          </a:p>
        </p:txBody>
      </p:sp>
      <p:sp>
        <p:nvSpPr>
          <p:cNvPr id="3" name="Marcador de contenido 2">
            <a:extLst>
              <a:ext uri="{FF2B5EF4-FFF2-40B4-BE49-F238E27FC236}">
                <a16:creationId xmlns:a16="http://schemas.microsoft.com/office/drawing/2014/main" id="{97A3EC64-82EB-A7E1-C523-C3180E5770DA}"/>
              </a:ext>
            </a:extLst>
          </p:cNvPr>
          <p:cNvSpPr>
            <a:spLocks noGrp="1"/>
          </p:cNvSpPr>
          <p:nvPr>
            <p:ph sz="half" idx="1"/>
          </p:nvPr>
        </p:nvSpPr>
        <p:spPr>
          <a:xfrm>
            <a:off x="838200" y="1825625"/>
            <a:ext cx="10515600" cy="496470"/>
          </a:xfrm>
        </p:spPr>
        <p:txBody>
          <a:bodyPr/>
          <a:lstStyle/>
          <a:p>
            <a:pPr algn="just"/>
            <a:r>
              <a:rPr lang="es-CL" dirty="0"/>
              <a:t>Flight </a:t>
            </a:r>
            <a:r>
              <a:rPr lang="es-CL" dirty="0" err="1"/>
              <a:t>Number</a:t>
            </a:r>
            <a:r>
              <a:rPr lang="es-CL" dirty="0"/>
              <a:t> vs. </a:t>
            </a:r>
            <a:r>
              <a:rPr lang="es-CL" dirty="0" err="1"/>
              <a:t>Orbits</a:t>
            </a:r>
            <a:endParaRPr lang="es-CL" dirty="0"/>
          </a:p>
          <a:p>
            <a:endParaRPr lang="es-CL" dirty="0"/>
          </a:p>
        </p:txBody>
      </p:sp>
      <p:sp>
        <p:nvSpPr>
          <p:cNvPr id="7" name="Marcador de contenido 2">
            <a:extLst>
              <a:ext uri="{FF2B5EF4-FFF2-40B4-BE49-F238E27FC236}">
                <a16:creationId xmlns:a16="http://schemas.microsoft.com/office/drawing/2014/main" id="{6E18851A-C737-A1DA-E8B9-F9A8C30253AA}"/>
              </a:ext>
            </a:extLst>
          </p:cNvPr>
          <p:cNvSpPr txBox="1">
            <a:spLocks/>
          </p:cNvSpPr>
          <p:nvPr/>
        </p:nvSpPr>
        <p:spPr>
          <a:xfrm>
            <a:off x="838200" y="2595646"/>
            <a:ext cx="5434263" cy="3209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s-CL" sz="2400" dirty="0" err="1"/>
              <a:t>This</a:t>
            </a:r>
            <a:r>
              <a:rPr lang="es-CL" sz="2400" dirty="0"/>
              <a:t> </a:t>
            </a:r>
            <a:r>
              <a:rPr lang="es-CL" sz="2400" dirty="0" err="1"/>
              <a:t>graph</a:t>
            </a:r>
            <a:r>
              <a:rPr lang="es-CL" sz="2400" dirty="0"/>
              <a:t> servers as </a:t>
            </a:r>
            <a:r>
              <a:rPr lang="es-CL" sz="2400" dirty="0" err="1"/>
              <a:t>an</a:t>
            </a:r>
            <a:r>
              <a:rPr lang="es-CL" sz="2400" dirty="0"/>
              <a:t> </a:t>
            </a:r>
            <a:r>
              <a:rPr lang="es-CL" sz="2400" dirty="0" err="1"/>
              <a:t>addiotional</a:t>
            </a:r>
            <a:r>
              <a:rPr lang="es-CL" sz="2400" dirty="0"/>
              <a:t> </a:t>
            </a:r>
            <a:r>
              <a:rPr lang="es-CL" sz="2400" dirty="0" err="1"/>
              <a:t>illustration</a:t>
            </a:r>
            <a:r>
              <a:rPr lang="es-CL" sz="2400" dirty="0"/>
              <a:t>, similar </a:t>
            </a:r>
            <a:r>
              <a:rPr lang="es-CL" sz="2400" dirty="0" err="1"/>
              <a:t>to</a:t>
            </a:r>
            <a:r>
              <a:rPr lang="es-CL" sz="2400" dirty="0"/>
              <a:t> </a:t>
            </a:r>
            <a:r>
              <a:rPr lang="es-CL" sz="2400" dirty="0" err="1"/>
              <a:t>the</a:t>
            </a:r>
            <a:r>
              <a:rPr lang="es-CL" sz="2400" dirty="0"/>
              <a:t> </a:t>
            </a:r>
            <a:r>
              <a:rPr lang="es-CL" sz="2400" dirty="0" err="1"/>
              <a:t>previous</a:t>
            </a:r>
            <a:r>
              <a:rPr lang="es-CL" sz="2400" dirty="0"/>
              <a:t> </a:t>
            </a:r>
            <a:r>
              <a:rPr lang="es-CL" sz="2400" dirty="0" err="1"/>
              <a:t>one</a:t>
            </a:r>
            <a:r>
              <a:rPr lang="es-CL" sz="2400" dirty="0"/>
              <a:t>. </a:t>
            </a:r>
            <a:r>
              <a:rPr lang="es-CL" sz="2400" dirty="0" err="1"/>
              <a:t>It</a:t>
            </a:r>
            <a:r>
              <a:rPr lang="es-CL" sz="2400" dirty="0"/>
              <a:t> </a:t>
            </a:r>
            <a:r>
              <a:rPr lang="es-CL" sz="2400" dirty="0" err="1"/>
              <a:t>reveals</a:t>
            </a:r>
            <a:r>
              <a:rPr lang="es-CL" sz="2400" dirty="0"/>
              <a:t> </a:t>
            </a:r>
            <a:r>
              <a:rPr lang="es-CL" sz="2400" dirty="0" err="1"/>
              <a:t>that</a:t>
            </a:r>
            <a:r>
              <a:rPr lang="es-CL" sz="2400" dirty="0"/>
              <a:t> </a:t>
            </a:r>
            <a:r>
              <a:rPr lang="es-CL" sz="2400" dirty="0" err="1"/>
              <a:t>the</a:t>
            </a:r>
            <a:r>
              <a:rPr lang="es-CL" sz="2400" dirty="0"/>
              <a:t> </a:t>
            </a:r>
            <a:r>
              <a:rPr lang="es-CL" sz="2400" dirty="0" err="1"/>
              <a:t>success</a:t>
            </a:r>
            <a:r>
              <a:rPr lang="es-CL" sz="2400" dirty="0"/>
              <a:t> </a:t>
            </a:r>
            <a:r>
              <a:rPr lang="es-CL" sz="2400" dirty="0" err="1"/>
              <a:t>rates</a:t>
            </a:r>
            <a:r>
              <a:rPr lang="es-CL" sz="2400" dirty="0"/>
              <a:t> </a:t>
            </a:r>
            <a:r>
              <a:rPr lang="es-CL" sz="2400" dirty="0" err="1"/>
              <a:t>for</a:t>
            </a:r>
            <a:r>
              <a:rPr lang="es-CL" sz="2400" dirty="0"/>
              <a:t> GEO, HEO and ES-L1 are </a:t>
            </a:r>
            <a:r>
              <a:rPr lang="es-CL" sz="2400" dirty="0" err="1"/>
              <a:t>not</a:t>
            </a:r>
            <a:r>
              <a:rPr lang="es-CL" sz="2400" dirty="0"/>
              <a:t> </a:t>
            </a:r>
            <a:r>
              <a:rPr lang="es-CL" sz="2400" dirty="0" err="1"/>
              <a:t>reliable</a:t>
            </a:r>
            <a:r>
              <a:rPr lang="es-CL" sz="2400" dirty="0"/>
              <a:t> </a:t>
            </a:r>
            <a:r>
              <a:rPr lang="es-CL" sz="2400" dirty="0" err="1"/>
              <a:t>because</a:t>
            </a:r>
            <a:r>
              <a:rPr lang="es-CL" sz="2400" dirty="0"/>
              <a:t> </a:t>
            </a:r>
            <a:r>
              <a:rPr lang="es-CL" sz="2400" dirty="0" err="1"/>
              <a:t>there’s</a:t>
            </a:r>
            <a:r>
              <a:rPr lang="es-CL" sz="2400" dirty="0"/>
              <a:t> </a:t>
            </a:r>
            <a:r>
              <a:rPr lang="es-CL" sz="2400" dirty="0" err="1"/>
              <a:t>just</a:t>
            </a:r>
            <a:r>
              <a:rPr lang="es-CL" sz="2400" dirty="0"/>
              <a:t> </a:t>
            </a:r>
            <a:r>
              <a:rPr lang="es-CL" sz="2400" dirty="0" err="1"/>
              <a:t>one</a:t>
            </a:r>
            <a:r>
              <a:rPr lang="es-CL" sz="2400" dirty="0"/>
              <a:t> </a:t>
            </a:r>
            <a:r>
              <a:rPr lang="es-CL" sz="2400" dirty="0" err="1"/>
              <a:t>sample</a:t>
            </a:r>
            <a:r>
              <a:rPr lang="es-CL" sz="2400" dirty="0"/>
              <a:t> </a:t>
            </a:r>
            <a:r>
              <a:rPr lang="es-CL" sz="2400" dirty="0" err="1"/>
              <a:t>on</a:t>
            </a:r>
            <a:r>
              <a:rPr lang="es-CL" sz="2400" dirty="0"/>
              <a:t> </a:t>
            </a:r>
            <a:r>
              <a:rPr lang="es-CL" sz="2400" dirty="0" err="1"/>
              <a:t>each</a:t>
            </a:r>
            <a:r>
              <a:rPr lang="es-CL" sz="2400" dirty="0"/>
              <a:t> </a:t>
            </a:r>
            <a:r>
              <a:rPr lang="es-CL" sz="2400" dirty="0" err="1"/>
              <a:t>orbit</a:t>
            </a:r>
            <a:r>
              <a:rPr lang="es-CL" sz="2400" dirty="0"/>
              <a:t>, so </a:t>
            </a:r>
            <a:r>
              <a:rPr lang="es-CL" sz="2400" dirty="0" err="1"/>
              <a:t>we</a:t>
            </a:r>
            <a:r>
              <a:rPr lang="es-CL" sz="2400" dirty="0"/>
              <a:t> </a:t>
            </a:r>
            <a:r>
              <a:rPr lang="es-CL" sz="2400" dirty="0" err="1"/>
              <a:t>can’t</a:t>
            </a:r>
            <a:r>
              <a:rPr lang="es-CL" sz="2400" dirty="0"/>
              <a:t> </a:t>
            </a:r>
            <a:r>
              <a:rPr lang="es-CL" sz="2400" dirty="0" err="1"/>
              <a:t>say</a:t>
            </a:r>
            <a:r>
              <a:rPr lang="es-CL" sz="2400" dirty="0"/>
              <a:t> </a:t>
            </a:r>
            <a:r>
              <a:rPr lang="es-CL" sz="2400" dirty="0" err="1"/>
              <a:t>that</a:t>
            </a:r>
            <a:r>
              <a:rPr lang="es-CL" sz="2400" dirty="0"/>
              <a:t> </a:t>
            </a:r>
            <a:r>
              <a:rPr lang="es-CL" sz="2400" dirty="0" err="1"/>
              <a:t>orbit</a:t>
            </a:r>
            <a:r>
              <a:rPr lang="es-CL" sz="2400" dirty="0"/>
              <a:t> </a:t>
            </a:r>
            <a:r>
              <a:rPr lang="es-CL" sz="2400" dirty="0" err="1"/>
              <a:t>always</a:t>
            </a:r>
            <a:r>
              <a:rPr lang="es-CL" sz="2400" dirty="0"/>
              <a:t> </a:t>
            </a:r>
            <a:r>
              <a:rPr lang="es-CL" sz="2400" dirty="0" err="1"/>
              <a:t>will</a:t>
            </a:r>
            <a:r>
              <a:rPr lang="es-CL" sz="2400" dirty="0"/>
              <a:t> </a:t>
            </a:r>
            <a:r>
              <a:rPr lang="es-CL" sz="2400" dirty="0" err="1"/>
              <a:t>end</a:t>
            </a:r>
            <a:r>
              <a:rPr lang="es-CL" sz="2400" dirty="0"/>
              <a:t> in a </a:t>
            </a:r>
            <a:r>
              <a:rPr lang="es-CL" sz="2400" dirty="0" err="1"/>
              <a:t>successful</a:t>
            </a:r>
            <a:r>
              <a:rPr lang="es-CL" sz="2400" dirty="0"/>
              <a:t> </a:t>
            </a:r>
            <a:r>
              <a:rPr lang="es-CL" sz="2400" dirty="0" err="1"/>
              <a:t>landing</a:t>
            </a:r>
            <a:r>
              <a:rPr lang="es-CL" sz="2400" dirty="0"/>
              <a:t>.</a:t>
            </a:r>
          </a:p>
          <a:p>
            <a:pPr algn="just"/>
            <a:r>
              <a:rPr lang="es-CL" sz="2400" dirty="0"/>
              <a:t>In </a:t>
            </a:r>
            <a:r>
              <a:rPr lang="es-CL" sz="2400" dirty="0" err="1"/>
              <a:t>this</a:t>
            </a:r>
            <a:r>
              <a:rPr lang="es-CL" sz="2400" dirty="0"/>
              <a:t> case </a:t>
            </a:r>
            <a:r>
              <a:rPr lang="es-CL" sz="2400" dirty="0" err="1"/>
              <a:t>we</a:t>
            </a:r>
            <a:r>
              <a:rPr lang="es-CL" sz="2400" dirty="0"/>
              <a:t> can </a:t>
            </a:r>
            <a:r>
              <a:rPr lang="es-CL" sz="2400" dirty="0" err="1"/>
              <a:t>see</a:t>
            </a:r>
            <a:r>
              <a:rPr lang="es-CL" sz="2400" dirty="0"/>
              <a:t> </a:t>
            </a:r>
            <a:r>
              <a:rPr lang="es-CL" sz="2400" dirty="0" err="1"/>
              <a:t>that</a:t>
            </a:r>
            <a:r>
              <a:rPr lang="es-CL" sz="2400" dirty="0"/>
              <a:t> VLEO has a </a:t>
            </a:r>
            <a:r>
              <a:rPr lang="es-CL" sz="2400" dirty="0" err="1"/>
              <a:t>great</a:t>
            </a:r>
            <a:r>
              <a:rPr lang="es-CL" sz="2400" dirty="0"/>
              <a:t> </a:t>
            </a:r>
            <a:r>
              <a:rPr lang="es-CL" sz="2400" dirty="0" err="1"/>
              <a:t>successful</a:t>
            </a:r>
            <a:r>
              <a:rPr lang="es-CL" sz="2400" dirty="0"/>
              <a:t> </a:t>
            </a:r>
            <a:r>
              <a:rPr lang="es-CL" sz="2400" dirty="0" err="1"/>
              <a:t>rate</a:t>
            </a:r>
            <a:r>
              <a:rPr lang="es-CL" sz="2400" dirty="0"/>
              <a:t>.</a:t>
            </a:r>
          </a:p>
          <a:p>
            <a:endParaRPr lang="es-CL" dirty="0"/>
          </a:p>
        </p:txBody>
      </p:sp>
      <p:pic>
        <p:nvPicPr>
          <p:cNvPr id="6" name="Imagen 5">
            <a:extLst>
              <a:ext uri="{FF2B5EF4-FFF2-40B4-BE49-F238E27FC236}">
                <a16:creationId xmlns:a16="http://schemas.microsoft.com/office/drawing/2014/main" id="{9F324DC1-1ECA-95FD-E0A7-693D1AF60DD4}"/>
              </a:ext>
            </a:extLst>
          </p:cNvPr>
          <p:cNvPicPr>
            <a:picLocks noChangeAspect="1"/>
          </p:cNvPicPr>
          <p:nvPr/>
        </p:nvPicPr>
        <p:blipFill>
          <a:blip r:embed="rId2"/>
          <a:stretch>
            <a:fillRect/>
          </a:stretch>
        </p:blipFill>
        <p:spPr>
          <a:xfrm>
            <a:off x="6272463" y="1825625"/>
            <a:ext cx="5553075" cy="4343400"/>
          </a:xfrm>
          <a:prstGeom prst="rect">
            <a:avLst/>
          </a:prstGeom>
        </p:spPr>
      </p:pic>
    </p:spTree>
    <p:extLst>
      <p:ext uri="{BB962C8B-B14F-4D97-AF65-F5344CB8AC3E}">
        <p14:creationId xmlns:p14="http://schemas.microsoft.com/office/powerpoint/2010/main" val="4020584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75028-54FD-EA6F-4EC5-075B3CE9737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DD50948-446C-843D-52A3-2E580CDF7432}"/>
              </a:ext>
            </a:extLst>
          </p:cNvPr>
          <p:cNvSpPr>
            <a:spLocks noGrp="1"/>
          </p:cNvSpPr>
          <p:nvPr>
            <p:ph type="title"/>
          </p:nvPr>
        </p:nvSpPr>
        <p:spPr/>
        <p:txBody>
          <a:bodyPr/>
          <a:lstStyle/>
          <a:p>
            <a:pPr algn="just"/>
            <a:r>
              <a:rPr lang="es-MX" dirty="0" err="1"/>
              <a:t>Results</a:t>
            </a:r>
            <a:r>
              <a:rPr lang="es-MX" dirty="0"/>
              <a:t> (Data </a:t>
            </a:r>
            <a:r>
              <a:rPr lang="es-MX" dirty="0" err="1"/>
              <a:t>Visualization</a:t>
            </a:r>
            <a:r>
              <a:rPr lang="es-MX" dirty="0"/>
              <a:t>)</a:t>
            </a:r>
            <a:endParaRPr lang="es-CL" dirty="0"/>
          </a:p>
        </p:txBody>
      </p:sp>
      <p:sp>
        <p:nvSpPr>
          <p:cNvPr id="3" name="Marcador de contenido 2">
            <a:extLst>
              <a:ext uri="{FF2B5EF4-FFF2-40B4-BE49-F238E27FC236}">
                <a16:creationId xmlns:a16="http://schemas.microsoft.com/office/drawing/2014/main" id="{037AE0E3-0F22-334E-4C7D-149B2082A1AB}"/>
              </a:ext>
            </a:extLst>
          </p:cNvPr>
          <p:cNvSpPr>
            <a:spLocks noGrp="1"/>
          </p:cNvSpPr>
          <p:nvPr>
            <p:ph sz="half" idx="1"/>
          </p:nvPr>
        </p:nvSpPr>
        <p:spPr>
          <a:xfrm>
            <a:off x="838200" y="1825625"/>
            <a:ext cx="10515600" cy="496470"/>
          </a:xfrm>
        </p:spPr>
        <p:txBody>
          <a:bodyPr/>
          <a:lstStyle/>
          <a:p>
            <a:pPr algn="just"/>
            <a:r>
              <a:rPr lang="es-CL" dirty="0"/>
              <a:t>Flight </a:t>
            </a:r>
            <a:r>
              <a:rPr lang="es-CL" dirty="0" err="1"/>
              <a:t>Number</a:t>
            </a:r>
            <a:r>
              <a:rPr lang="es-CL" dirty="0"/>
              <a:t> vs. </a:t>
            </a:r>
            <a:r>
              <a:rPr lang="es-CL" dirty="0" err="1"/>
              <a:t>Orbits</a:t>
            </a:r>
            <a:endParaRPr lang="es-CL" dirty="0"/>
          </a:p>
          <a:p>
            <a:endParaRPr lang="es-CL" dirty="0"/>
          </a:p>
        </p:txBody>
      </p:sp>
      <p:sp>
        <p:nvSpPr>
          <p:cNvPr id="7" name="Marcador de contenido 2">
            <a:extLst>
              <a:ext uri="{FF2B5EF4-FFF2-40B4-BE49-F238E27FC236}">
                <a16:creationId xmlns:a16="http://schemas.microsoft.com/office/drawing/2014/main" id="{DBF6FC0F-4893-56B8-9A60-8604900119C2}"/>
              </a:ext>
            </a:extLst>
          </p:cNvPr>
          <p:cNvSpPr txBox="1">
            <a:spLocks/>
          </p:cNvSpPr>
          <p:nvPr/>
        </p:nvSpPr>
        <p:spPr>
          <a:xfrm>
            <a:off x="838200" y="2595646"/>
            <a:ext cx="5434263" cy="3209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s-CL" sz="2400" dirty="0" err="1"/>
              <a:t>The</a:t>
            </a:r>
            <a:r>
              <a:rPr lang="es-CL" sz="2400" dirty="0"/>
              <a:t> </a:t>
            </a:r>
            <a:r>
              <a:rPr lang="es-CL" sz="2400" dirty="0" err="1"/>
              <a:t>analysis</a:t>
            </a:r>
            <a:r>
              <a:rPr lang="es-CL" sz="2400" dirty="0"/>
              <a:t> </a:t>
            </a:r>
            <a:r>
              <a:rPr lang="es-CL" sz="2400" dirty="0" err="1"/>
              <a:t>of</a:t>
            </a:r>
            <a:r>
              <a:rPr lang="es-CL" sz="2400" dirty="0"/>
              <a:t> </a:t>
            </a:r>
            <a:r>
              <a:rPr lang="es-CL" sz="2400" dirty="0" err="1"/>
              <a:t>the</a:t>
            </a:r>
            <a:r>
              <a:rPr lang="es-CL" sz="2400" dirty="0"/>
              <a:t> </a:t>
            </a:r>
            <a:r>
              <a:rPr lang="es-CL" sz="2400" dirty="0" err="1"/>
              <a:t>graph</a:t>
            </a:r>
            <a:r>
              <a:rPr lang="es-CL" sz="2400" dirty="0"/>
              <a:t> </a:t>
            </a:r>
            <a:r>
              <a:rPr lang="es-CL" sz="2400" dirty="0" err="1"/>
              <a:t>indicates</a:t>
            </a:r>
            <a:r>
              <a:rPr lang="es-CL" sz="2400" dirty="0"/>
              <a:t> </a:t>
            </a:r>
            <a:r>
              <a:rPr lang="es-CL" sz="2400" dirty="0" err="1"/>
              <a:t>that</a:t>
            </a:r>
            <a:r>
              <a:rPr lang="es-CL" sz="2400" dirty="0"/>
              <a:t> SSO continues </a:t>
            </a:r>
            <a:r>
              <a:rPr lang="es-CL" sz="2400" dirty="0" err="1"/>
              <a:t>to</a:t>
            </a:r>
            <a:r>
              <a:rPr lang="es-CL" sz="2400" dirty="0"/>
              <a:t> be a viable </a:t>
            </a:r>
            <a:r>
              <a:rPr lang="es-CL" sz="2400" dirty="0" err="1"/>
              <a:t>orbit</a:t>
            </a:r>
            <a:r>
              <a:rPr lang="es-CL" sz="2400" dirty="0"/>
              <a:t> </a:t>
            </a:r>
            <a:r>
              <a:rPr lang="es-CL" sz="2400" dirty="0" err="1"/>
              <a:t>with</a:t>
            </a:r>
            <a:r>
              <a:rPr lang="es-CL" sz="2400" dirty="0"/>
              <a:t> </a:t>
            </a:r>
            <a:r>
              <a:rPr lang="es-CL" sz="2400" dirty="0" err="1"/>
              <a:t>consistent</a:t>
            </a:r>
            <a:r>
              <a:rPr lang="es-CL" sz="2400" dirty="0"/>
              <a:t> </a:t>
            </a:r>
            <a:r>
              <a:rPr lang="es-CL" sz="2400" dirty="0" err="1"/>
              <a:t>succes</a:t>
            </a:r>
            <a:r>
              <a:rPr lang="es-CL" sz="2400" dirty="0"/>
              <a:t>. </a:t>
            </a:r>
            <a:r>
              <a:rPr lang="es-CL" sz="2400" dirty="0" err="1"/>
              <a:t>On</a:t>
            </a:r>
            <a:r>
              <a:rPr lang="es-CL" sz="2400" dirty="0"/>
              <a:t> </a:t>
            </a:r>
            <a:r>
              <a:rPr lang="es-CL" sz="2400" dirty="0" err="1"/>
              <a:t>the</a:t>
            </a:r>
            <a:r>
              <a:rPr lang="es-CL" sz="2400" dirty="0"/>
              <a:t> </a:t>
            </a:r>
            <a:r>
              <a:rPr lang="es-CL" sz="2400" dirty="0" err="1"/>
              <a:t>other</a:t>
            </a:r>
            <a:r>
              <a:rPr lang="es-CL" sz="2400" dirty="0"/>
              <a:t> </a:t>
            </a:r>
            <a:r>
              <a:rPr lang="es-CL" sz="2400" dirty="0" err="1"/>
              <a:t>hand</a:t>
            </a:r>
            <a:r>
              <a:rPr lang="es-CL" sz="2400" dirty="0"/>
              <a:t>, VLEO shows a 66% </a:t>
            </a:r>
            <a:r>
              <a:rPr lang="es-CL" sz="2400" dirty="0" err="1"/>
              <a:t>success</a:t>
            </a:r>
            <a:r>
              <a:rPr lang="es-CL" sz="2400" dirty="0"/>
              <a:t> </a:t>
            </a:r>
            <a:r>
              <a:rPr lang="es-CL" sz="2400" dirty="0" err="1"/>
              <a:t>rate</a:t>
            </a:r>
            <a:r>
              <a:rPr lang="es-CL" sz="2400" dirty="0"/>
              <a:t> </a:t>
            </a:r>
            <a:r>
              <a:rPr lang="es-CL" sz="2400" dirty="0" err="1"/>
              <a:t>with</a:t>
            </a:r>
            <a:r>
              <a:rPr lang="es-CL" sz="2400" dirty="0"/>
              <a:t> </a:t>
            </a:r>
            <a:r>
              <a:rPr lang="es-CL" sz="2400" dirty="0" err="1"/>
              <a:t>only</a:t>
            </a:r>
            <a:r>
              <a:rPr lang="es-CL" sz="2400" dirty="0"/>
              <a:t> </a:t>
            </a:r>
            <a:r>
              <a:rPr lang="es-CL" sz="2400" dirty="0" err="1"/>
              <a:t>three</a:t>
            </a:r>
            <a:r>
              <a:rPr lang="es-CL" sz="2400" dirty="0"/>
              <a:t> simples, </a:t>
            </a:r>
            <a:r>
              <a:rPr lang="es-CL" sz="2400" dirty="0" err="1"/>
              <a:t>suggesting</a:t>
            </a:r>
            <a:r>
              <a:rPr lang="es-CL" sz="2400" dirty="0"/>
              <a:t> a </a:t>
            </a:r>
            <a:r>
              <a:rPr lang="es-CL" sz="2400" dirty="0" err="1"/>
              <a:t>need</a:t>
            </a:r>
            <a:r>
              <a:rPr lang="es-CL" sz="2400" dirty="0"/>
              <a:t> </a:t>
            </a:r>
            <a:r>
              <a:rPr lang="es-CL" sz="2400" dirty="0" err="1"/>
              <a:t>for</a:t>
            </a:r>
            <a:r>
              <a:rPr lang="es-CL" sz="2400" dirty="0"/>
              <a:t> more data </a:t>
            </a:r>
            <a:r>
              <a:rPr lang="es-CL" sz="2400" dirty="0" err="1"/>
              <a:t>toa</a:t>
            </a:r>
            <a:r>
              <a:rPr lang="es-CL" sz="2400" dirty="0"/>
              <a:t> </a:t>
            </a:r>
            <a:r>
              <a:rPr lang="es-CL" sz="2400" dirty="0" err="1"/>
              <a:t>ssess</a:t>
            </a:r>
            <a:r>
              <a:rPr lang="es-CL" sz="2400" dirty="0"/>
              <a:t> </a:t>
            </a:r>
            <a:r>
              <a:rPr lang="es-CL" sz="2400" dirty="0" err="1"/>
              <a:t>reliability</a:t>
            </a:r>
            <a:r>
              <a:rPr lang="es-CL" sz="2400" dirty="0"/>
              <a:t> </a:t>
            </a:r>
            <a:r>
              <a:rPr lang="es-CL" sz="2400" dirty="0" err="1"/>
              <a:t>fully</a:t>
            </a:r>
            <a:r>
              <a:rPr lang="es-CL" sz="2400" dirty="0"/>
              <a:t>.</a:t>
            </a:r>
          </a:p>
          <a:p>
            <a:pPr algn="just"/>
            <a:r>
              <a:rPr lang="es-CL" sz="2400" dirty="0" err="1"/>
              <a:t>For</a:t>
            </a:r>
            <a:r>
              <a:rPr lang="es-CL" sz="2400" dirty="0"/>
              <a:t> </a:t>
            </a:r>
            <a:r>
              <a:rPr lang="es-CL" sz="2400" dirty="0" err="1"/>
              <a:t>missions</a:t>
            </a:r>
            <a:r>
              <a:rPr lang="es-CL" sz="2400" dirty="0"/>
              <a:t> </a:t>
            </a:r>
            <a:r>
              <a:rPr lang="es-CL" sz="2400" dirty="0" err="1"/>
              <a:t>to</a:t>
            </a:r>
            <a:r>
              <a:rPr lang="es-CL" sz="2400" dirty="0"/>
              <a:t> </a:t>
            </a:r>
            <a:r>
              <a:rPr lang="es-CL" sz="2400" dirty="0" err="1"/>
              <a:t>the</a:t>
            </a:r>
            <a:r>
              <a:rPr lang="es-CL" sz="2400" dirty="0"/>
              <a:t> ISS </a:t>
            </a:r>
            <a:r>
              <a:rPr lang="es-CL" sz="2400" dirty="0" err="1"/>
              <a:t>mass</a:t>
            </a:r>
            <a:r>
              <a:rPr lang="es-CL" sz="2400" dirty="0"/>
              <a:t> </a:t>
            </a:r>
            <a:r>
              <a:rPr lang="es-CL" sz="2400" dirty="0" err="1"/>
              <a:t>consideration</a:t>
            </a:r>
            <a:r>
              <a:rPr lang="es-CL" sz="2400" dirty="0"/>
              <a:t>, </a:t>
            </a:r>
            <a:r>
              <a:rPr lang="es-CL" sz="2400" dirty="0" err="1"/>
              <a:t>the</a:t>
            </a:r>
            <a:r>
              <a:rPr lang="es-CL" sz="2400" dirty="0"/>
              <a:t> </a:t>
            </a:r>
            <a:r>
              <a:rPr lang="es-CL" sz="2400" dirty="0" err="1"/>
              <a:t>success</a:t>
            </a:r>
            <a:r>
              <a:rPr lang="es-CL" sz="2400" dirty="0"/>
              <a:t> </a:t>
            </a:r>
            <a:r>
              <a:rPr lang="es-CL" sz="2400" dirty="0" err="1"/>
              <a:t>rate</a:t>
            </a:r>
            <a:r>
              <a:rPr lang="es-CL" sz="2400" dirty="0"/>
              <a:t> </a:t>
            </a:r>
            <a:r>
              <a:rPr lang="es-CL" sz="2400" dirty="0" err="1"/>
              <a:t>appears</a:t>
            </a:r>
            <a:r>
              <a:rPr lang="es-CL" sz="2400" dirty="0"/>
              <a:t> favorable, </a:t>
            </a:r>
            <a:r>
              <a:rPr lang="es-CL" sz="2400" dirty="0" err="1"/>
              <a:t>similarly</a:t>
            </a:r>
            <a:r>
              <a:rPr lang="es-CL" sz="2400" dirty="0"/>
              <a:t> </a:t>
            </a:r>
            <a:r>
              <a:rPr lang="es-CL" sz="2400" dirty="0" err="1"/>
              <a:t>to</a:t>
            </a:r>
            <a:r>
              <a:rPr lang="es-CL" sz="2400" dirty="0"/>
              <a:t> </a:t>
            </a:r>
            <a:r>
              <a:rPr lang="es-CL" sz="2400" dirty="0" err="1"/>
              <a:t>launches</a:t>
            </a:r>
            <a:r>
              <a:rPr lang="es-CL" sz="2400" dirty="0"/>
              <a:t> </a:t>
            </a:r>
            <a:r>
              <a:rPr lang="es-CL" sz="2400" dirty="0" err="1"/>
              <a:t>to</a:t>
            </a:r>
            <a:r>
              <a:rPr lang="es-CL" sz="2400" dirty="0"/>
              <a:t> GTO.</a:t>
            </a:r>
          </a:p>
          <a:p>
            <a:pPr marL="0" indent="0">
              <a:buNone/>
            </a:pPr>
            <a:endParaRPr lang="es-CL" dirty="0"/>
          </a:p>
        </p:txBody>
      </p:sp>
      <p:pic>
        <p:nvPicPr>
          <p:cNvPr id="5" name="Imagen 4">
            <a:extLst>
              <a:ext uri="{FF2B5EF4-FFF2-40B4-BE49-F238E27FC236}">
                <a16:creationId xmlns:a16="http://schemas.microsoft.com/office/drawing/2014/main" id="{FD207DA6-2CCE-7581-3326-E723FE67A4C7}"/>
              </a:ext>
            </a:extLst>
          </p:cNvPr>
          <p:cNvPicPr>
            <a:picLocks noChangeAspect="1"/>
          </p:cNvPicPr>
          <p:nvPr/>
        </p:nvPicPr>
        <p:blipFill>
          <a:blip r:embed="rId2"/>
          <a:stretch>
            <a:fillRect/>
          </a:stretch>
        </p:blipFill>
        <p:spPr>
          <a:xfrm>
            <a:off x="6272463" y="1825624"/>
            <a:ext cx="5676900" cy="4515017"/>
          </a:xfrm>
          <a:prstGeom prst="rect">
            <a:avLst/>
          </a:prstGeom>
        </p:spPr>
      </p:pic>
    </p:spTree>
    <p:extLst>
      <p:ext uri="{BB962C8B-B14F-4D97-AF65-F5344CB8AC3E}">
        <p14:creationId xmlns:p14="http://schemas.microsoft.com/office/powerpoint/2010/main" val="351630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E1D69C-A748-E65C-BF78-AFF05A4D58A7}"/>
              </a:ext>
            </a:extLst>
          </p:cNvPr>
          <p:cNvSpPr>
            <a:spLocks noGrp="1"/>
          </p:cNvSpPr>
          <p:nvPr>
            <p:ph type="title"/>
          </p:nvPr>
        </p:nvSpPr>
        <p:spPr/>
        <p:txBody>
          <a:bodyPr/>
          <a:lstStyle/>
          <a:p>
            <a:r>
              <a:rPr lang="es-MX" dirty="0" err="1"/>
              <a:t>Results</a:t>
            </a:r>
            <a:r>
              <a:rPr lang="es-MX" dirty="0"/>
              <a:t> (Data </a:t>
            </a:r>
            <a:r>
              <a:rPr lang="es-MX" dirty="0" err="1"/>
              <a:t>Visualization</a:t>
            </a:r>
            <a:r>
              <a:rPr lang="es-MX" dirty="0"/>
              <a:t>)</a:t>
            </a:r>
            <a:endParaRPr lang="es-CL" dirty="0"/>
          </a:p>
        </p:txBody>
      </p:sp>
      <p:sp>
        <p:nvSpPr>
          <p:cNvPr id="3" name="Marcador de contenido 2">
            <a:extLst>
              <a:ext uri="{FF2B5EF4-FFF2-40B4-BE49-F238E27FC236}">
                <a16:creationId xmlns:a16="http://schemas.microsoft.com/office/drawing/2014/main" id="{9EDB5276-F3A4-CA39-257E-0E9031FB46F3}"/>
              </a:ext>
            </a:extLst>
          </p:cNvPr>
          <p:cNvSpPr>
            <a:spLocks noGrp="1"/>
          </p:cNvSpPr>
          <p:nvPr>
            <p:ph sz="half" idx="1"/>
          </p:nvPr>
        </p:nvSpPr>
        <p:spPr>
          <a:xfrm>
            <a:off x="838200" y="1825625"/>
            <a:ext cx="10515600" cy="530998"/>
          </a:xfrm>
        </p:spPr>
        <p:txBody>
          <a:bodyPr>
            <a:normAutofit/>
          </a:bodyPr>
          <a:lstStyle/>
          <a:p>
            <a:r>
              <a:rPr lang="es-MX" dirty="0" err="1"/>
              <a:t>Launch</a:t>
            </a:r>
            <a:r>
              <a:rPr lang="es-MX" dirty="0"/>
              <a:t> </a:t>
            </a:r>
            <a:r>
              <a:rPr lang="es-MX" dirty="0" err="1"/>
              <a:t>success</a:t>
            </a:r>
            <a:r>
              <a:rPr lang="es-MX" dirty="0"/>
              <a:t> per </a:t>
            </a:r>
            <a:r>
              <a:rPr lang="es-MX" dirty="0" err="1"/>
              <a:t>year</a:t>
            </a:r>
            <a:endParaRPr lang="es-CL" dirty="0"/>
          </a:p>
        </p:txBody>
      </p:sp>
      <p:sp>
        <p:nvSpPr>
          <p:cNvPr id="4" name="Marcador de contenido 3">
            <a:extLst>
              <a:ext uri="{FF2B5EF4-FFF2-40B4-BE49-F238E27FC236}">
                <a16:creationId xmlns:a16="http://schemas.microsoft.com/office/drawing/2014/main" id="{5C265733-4956-34A7-1AA7-55E1A73A5C27}"/>
              </a:ext>
            </a:extLst>
          </p:cNvPr>
          <p:cNvSpPr>
            <a:spLocks noGrp="1"/>
          </p:cNvSpPr>
          <p:nvPr>
            <p:ph sz="half" idx="2"/>
          </p:nvPr>
        </p:nvSpPr>
        <p:spPr>
          <a:xfrm>
            <a:off x="838200" y="5775158"/>
            <a:ext cx="10515600" cy="717717"/>
          </a:xfrm>
        </p:spPr>
        <p:txBody>
          <a:bodyPr>
            <a:normAutofit/>
          </a:bodyPr>
          <a:lstStyle/>
          <a:p>
            <a:pPr algn="just"/>
            <a:r>
              <a:rPr lang="es-MX" sz="2000" dirty="0"/>
              <a:t>The </a:t>
            </a:r>
            <a:r>
              <a:rPr lang="es-MX" sz="2000" dirty="0" err="1"/>
              <a:t>graph</a:t>
            </a:r>
            <a:r>
              <a:rPr lang="es-MX" sz="2000" dirty="0"/>
              <a:t> </a:t>
            </a:r>
            <a:r>
              <a:rPr lang="es-MX" sz="2000" dirty="0" err="1"/>
              <a:t>suggests</a:t>
            </a:r>
            <a:r>
              <a:rPr lang="es-MX" sz="2000" dirty="0"/>
              <a:t> a </a:t>
            </a:r>
            <a:r>
              <a:rPr lang="es-MX" sz="2000" dirty="0" err="1"/>
              <a:t>year-over-year</a:t>
            </a:r>
            <a:r>
              <a:rPr lang="es-MX" sz="2000" dirty="0"/>
              <a:t> </a:t>
            </a:r>
            <a:r>
              <a:rPr lang="es-MX" sz="2000" dirty="0" err="1"/>
              <a:t>increase</a:t>
            </a:r>
            <a:r>
              <a:rPr lang="es-MX" sz="2000" dirty="0"/>
              <a:t> in the </a:t>
            </a:r>
            <a:r>
              <a:rPr lang="es-MX" sz="2000" dirty="0" err="1"/>
              <a:t>success</a:t>
            </a:r>
            <a:r>
              <a:rPr lang="es-MX" sz="2000" dirty="0"/>
              <a:t> </a:t>
            </a:r>
            <a:r>
              <a:rPr lang="es-MX" sz="2000" dirty="0" err="1"/>
              <a:t>rate</a:t>
            </a:r>
            <a:r>
              <a:rPr lang="es-MX" sz="2000" dirty="0"/>
              <a:t> </a:t>
            </a:r>
            <a:r>
              <a:rPr lang="es-MX" sz="2000" dirty="0" err="1"/>
              <a:t>of</a:t>
            </a:r>
            <a:r>
              <a:rPr lang="es-MX" sz="2000" dirty="0"/>
              <a:t> </a:t>
            </a:r>
            <a:r>
              <a:rPr lang="es-MX" sz="2000" dirty="0" err="1"/>
              <a:t>launches</a:t>
            </a:r>
            <a:r>
              <a:rPr lang="es-MX" sz="2000" dirty="0"/>
              <a:t>, </a:t>
            </a:r>
            <a:r>
              <a:rPr lang="es-MX" sz="2000" dirty="0" err="1"/>
              <a:t>corroborated</a:t>
            </a:r>
            <a:r>
              <a:rPr lang="es-MX" sz="2000" dirty="0"/>
              <a:t> by the </a:t>
            </a:r>
            <a:r>
              <a:rPr lang="es-MX" sz="2000" dirty="0" err="1"/>
              <a:t>high</a:t>
            </a:r>
            <a:r>
              <a:rPr lang="es-MX" sz="2000" dirty="0"/>
              <a:t> </a:t>
            </a:r>
            <a:r>
              <a:rPr lang="es-MX" sz="2000" dirty="0" err="1"/>
              <a:t>volume</a:t>
            </a:r>
            <a:r>
              <a:rPr lang="es-MX" sz="2000" dirty="0"/>
              <a:t> </a:t>
            </a:r>
            <a:r>
              <a:rPr lang="es-MX" sz="2000" dirty="0" err="1"/>
              <a:t>of</a:t>
            </a:r>
            <a:r>
              <a:rPr lang="es-MX" sz="2000" dirty="0"/>
              <a:t> 91 </a:t>
            </a:r>
            <a:r>
              <a:rPr lang="es-MX" sz="2000" dirty="0" err="1"/>
              <a:t>launches</a:t>
            </a:r>
            <a:r>
              <a:rPr lang="es-MX" sz="2000" dirty="0"/>
              <a:t> in the </a:t>
            </a:r>
            <a:r>
              <a:rPr lang="es-MX" sz="2000" dirty="0" err="1"/>
              <a:t>previous</a:t>
            </a:r>
            <a:r>
              <a:rPr lang="es-MX" sz="2000" dirty="0"/>
              <a:t> </a:t>
            </a:r>
            <a:r>
              <a:rPr lang="es-MX" sz="2000" dirty="0" err="1"/>
              <a:t>year</a:t>
            </a:r>
            <a:r>
              <a:rPr lang="es-MX" sz="2000" dirty="0"/>
              <a:t>, 2023.</a:t>
            </a:r>
            <a:endParaRPr lang="es-CL" sz="2000" dirty="0"/>
          </a:p>
        </p:txBody>
      </p:sp>
      <p:pic>
        <p:nvPicPr>
          <p:cNvPr id="6" name="Imagen 5">
            <a:extLst>
              <a:ext uri="{FF2B5EF4-FFF2-40B4-BE49-F238E27FC236}">
                <a16:creationId xmlns:a16="http://schemas.microsoft.com/office/drawing/2014/main" id="{33D98011-0326-CABA-D6C4-ED9F8112F1BE}"/>
              </a:ext>
            </a:extLst>
          </p:cNvPr>
          <p:cNvPicPr>
            <a:picLocks noChangeAspect="1"/>
          </p:cNvPicPr>
          <p:nvPr/>
        </p:nvPicPr>
        <p:blipFill>
          <a:blip r:embed="rId2"/>
          <a:stretch>
            <a:fillRect/>
          </a:stretch>
        </p:blipFill>
        <p:spPr>
          <a:xfrm>
            <a:off x="1238250" y="2356623"/>
            <a:ext cx="9563100" cy="3289342"/>
          </a:xfrm>
          <a:prstGeom prst="rect">
            <a:avLst/>
          </a:prstGeom>
        </p:spPr>
      </p:pic>
    </p:spTree>
    <p:extLst>
      <p:ext uri="{BB962C8B-B14F-4D97-AF65-F5344CB8AC3E}">
        <p14:creationId xmlns:p14="http://schemas.microsoft.com/office/powerpoint/2010/main" val="3526005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DF7442-3ACD-A3E6-A980-91EECD6B534D}"/>
              </a:ext>
            </a:extLst>
          </p:cNvPr>
          <p:cNvSpPr>
            <a:spLocks noGrp="1"/>
          </p:cNvSpPr>
          <p:nvPr>
            <p:ph type="title"/>
          </p:nvPr>
        </p:nvSpPr>
        <p:spPr/>
        <p:txBody>
          <a:bodyPr/>
          <a:lstStyle/>
          <a:p>
            <a:r>
              <a:rPr lang="es-MX" dirty="0" err="1"/>
              <a:t>Results</a:t>
            </a:r>
            <a:r>
              <a:rPr lang="es-MX" dirty="0"/>
              <a:t> </a:t>
            </a:r>
            <a:r>
              <a:rPr lang="es-MX" dirty="0" err="1"/>
              <a:t>with</a:t>
            </a:r>
            <a:r>
              <a:rPr lang="es-MX" dirty="0"/>
              <a:t> </a:t>
            </a:r>
            <a:r>
              <a:rPr lang="es-MX" dirty="0" err="1"/>
              <a:t>Folium</a:t>
            </a:r>
            <a:endParaRPr lang="es-CL" dirty="0"/>
          </a:p>
        </p:txBody>
      </p:sp>
      <p:pic>
        <p:nvPicPr>
          <p:cNvPr id="6" name="Marcador de contenido 5">
            <a:extLst>
              <a:ext uri="{FF2B5EF4-FFF2-40B4-BE49-F238E27FC236}">
                <a16:creationId xmlns:a16="http://schemas.microsoft.com/office/drawing/2014/main" id="{6293B747-ACEA-E48E-E2B4-7B22CC08E74E}"/>
              </a:ext>
            </a:extLst>
          </p:cNvPr>
          <p:cNvPicPr>
            <a:picLocks noGrp="1" noChangeAspect="1"/>
          </p:cNvPicPr>
          <p:nvPr>
            <p:ph sz="half" idx="1"/>
          </p:nvPr>
        </p:nvPicPr>
        <p:blipFill>
          <a:blip r:embed="rId3"/>
          <a:stretch>
            <a:fillRect/>
          </a:stretch>
        </p:blipFill>
        <p:spPr>
          <a:xfrm>
            <a:off x="838201" y="1313487"/>
            <a:ext cx="10515600" cy="2594731"/>
          </a:xfrm>
        </p:spPr>
      </p:pic>
      <p:pic>
        <p:nvPicPr>
          <p:cNvPr id="8" name="Marcador de contenido 7">
            <a:extLst>
              <a:ext uri="{FF2B5EF4-FFF2-40B4-BE49-F238E27FC236}">
                <a16:creationId xmlns:a16="http://schemas.microsoft.com/office/drawing/2014/main" id="{67680C84-0BDA-E1A3-2E06-2AAA73DA1DD7}"/>
              </a:ext>
            </a:extLst>
          </p:cNvPr>
          <p:cNvPicPr>
            <a:picLocks noGrp="1" noChangeAspect="1"/>
          </p:cNvPicPr>
          <p:nvPr>
            <p:ph sz="half" idx="2"/>
          </p:nvPr>
        </p:nvPicPr>
        <p:blipFill>
          <a:blip r:embed="rId4"/>
          <a:stretch>
            <a:fillRect/>
          </a:stretch>
        </p:blipFill>
        <p:spPr>
          <a:xfrm>
            <a:off x="838201" y="4247146"/>
            <a:ext cx="2795336" cy="1989931"/>
          </a:xfrm>
        </p:spPr>
      </p:pic>
      <p:pic>
        <p:nvPicPr>
          <p:cNvPr id="10" name="Imagen 9">
            <a:extLst>
              <a:ext uri="{FF2B5EF4-FFF2-40B4-BE49-F238E27FC236}">
                <a16:creationId xmlns:a16="http://schemas.microsoft.com/office/drawing/2014/main" id="{DF2E91D3-67AE-9AF1-529C-61FEB23B626F}"/>
              </a:ext>
            </a:extLst>
          </p:cNvPr>
          <p:cNvPicPr>
            <a:picLocks noChangeAspect="1"/>
          </p:cNvPicPr>
          <p:nvPr/>
        </p:nvPicPr>
        <p:blipFill>
          <a:blip r:embed="rId5"/>
          <a:stretch>
            <a:fillRect/>
          </a:stretch>
        </p:blipFill>
        <p:spPr>
          <a:xfrm>
            <a:off x="3726280" y="4247146"/>
            <a:ext cx="2554205" cy="1989931"/>
          </a:xfrm>
          <a:prstGeom prst="rect">
            <a:avLst/>
          </a:prstGeom>
        </p:spPr>
      </p:pic>
      <p:pic>
        <p:nvPicPr>
          <p:cNvPr id="12" name="Imagen 11">
            <a:extLst>
              <a:ext uri="{FF2B5EF4-FFF2-40B4-BE49-F238E27FC236}">
                <a16:creationId xmlns:a16="http://schemas.microsoft.com/office/drawing/2014/main" id="{4F9C803A-4EF6-016F-EBBA-1EFC691BC672}"/>
              </a:ext>
            </a:extLst>
          </p:cNvPr>
          <p:cNvPicPr>
            <a:picLocks noChangeAspect="1"/>
          </p:cNvPicPr>
          <p:nvPr/>
        </p:nvPicPr>
        <p:blipFill>
          <a:blip r:embed="rId6"/>
          <a:stretch>
            <a:fillRect/>
          </a:stretch>
        </p:blipFill>
        <p:spPr>
          <a:xfrm>
            <a:off x="6373228" y="4247147"/>
            <a:ext cx="2554205" cy="1989930"/>
          </a:xfrm>
          <a:prstGeom prst="rect">
            <a:avLst/>
          </a:prstGeom>
        </p:spPr>
      </p:pic>
      <p:pic>
        <p:nvPicPr>
          <p:cNvPr id="14" name="Imagen 13">
            <a:extLst>
              <a:ext uri="{FF2B5EF4-FFF2-40B4-BE49-F238E27FC236}">
                <a16:creationId xmlns:a16="http://schemas.microsoft.com/office/drawing/2014/main" id="{DF4AAB11-F36B-952C-93CB-9AE1D3D10B98}"/>
              </a:ext>
            </a:extLst>
          </p:cNvPr>
          <p:cNvPicPr>
            <a:picLocks noChangeAspect="1"/>
          </p:cNvPicPr>
          <p:nvPr/>
        </p:nvPicPr>
        <p:blipFill>
          <a:blip r:embed="rId7"/>
          <a:stretch>
            <a:fillRect/>
          </a:stretch>
        </p:blipFill>
        <p:spPr>
          <a:xfrm>
            <a:off x="9020176" y="4247145"/>
            <a:ext cx="2333624" cy="1989931"/>
          </a:xfrm>
          <a:prstGeom prst="rect">
            <a:avLst/>
          </a:prstGeom>
        </p:spPr>
      </p:pic>
      <p:sp>
        <p:nvSpPr>
          <p:cNvPr id="15" name="Título 1">
            <a:extLst>
              <a:ext uri="{FF2B5EF4-FFF2-40B4-BE49-F238E27FC236}">
                <a16:creationId xmlns:a16="http://schemas.microsoft.com/office/drawing/2014/main" id="{4FD22391-98A8-6320-0DDA-C1F30AFA5621}"/>
              </a:ext>
            </a:extLst>
          </p:cNvPr>
          <p:cNvSpPr txBox="1">
            <a:spLocks/>
          </p:cNvSpPr>
          <p:nvPr/>
        </p:nvSpPr>
        <p:spPr>
          <a:xfrm>
            <a:off x="838201" y="34532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s-MX" sz="1600" dirty="0"/>
              <a:t>VAFB SLC-4E            RSC LC-39A 	       CCAFS LC-40	      CCAFS SLC-40</a:t>
            </a:r>
            <a:endParaRPr lang="es-CL" sz="1600" dirty="0"/>
          </a:p>
        </p:txBody>
      </p:sp>
    </p:spTree>
    <p:extLst>
      <p:ext uri="{BB962C8B-B14F-4D97-AF65-F5344CB8AC3E}">
        <p14:creationId xmlns:p14="http://schemas.microsoft.com/office/powerpoint/2010/main" val="3656110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05CBB-C410-1306-D951-6CF439BDA808}"/>
              </a:ext>
            </a:extLst>
          </p:cNvPr>
          <p:cNvSpPr>
            <a:spLocks noGrp="1"/>
          </p:cNvSpPr>
          <p:nvPr>
            <p:ph type="title"/>
          </p:nvPr>
        </p:nvSpPr>
        <p:spPr/>
        <p:txBody>
          <a:bodyPr/>
          <a:lstStyle/>
          <a:p>
            <a:r>
              <a:rPr lang="es-MX" dirty="0" err="1"/>
              <a:t>Results</a:t>
            </a:r>
            <a:r>
              <a:rPr lang="es-MX" dirty="0"/>
              <a:t> </a:t>
            </a:r>
            <a:r>
              <a:rPr lang="es-MX" dirty="0" err="1"/>
              <a:t>with</a:t>
            </a:r>
            <a:r>
              <a:rPr lang="es-MX" dirty="0"/>
              <a:t> </a:t>
            </a:r>
            <a:r>
              <a:rPr lang="es-MX" dirty="0" err="1"/>
              <a:t>Plotly</a:t>
            </a:r>
            <a:r>
              <a:rPr lang="es-MX" dirty="0"/>
              <a:t> </a:t>
            </a:r>
            <a:r>
              <a:rPr lang="es-MX" dirty="0" err="1"/>
              <a:t>Dash</a:t>
            </a:r>
            <a:endParaRPr lang="es-CL" dirty="0"/>
          </a:p>
        </p:txBody>
      </p:sp>
      <p:sp>
        <p:nvSpPr>
          <p:cNvPr id="3" name="Marcador de contenido 2">
            <a:extLst>
              <a:ext uri="{FF2B5EF4-FFF2-40B4-BE49-F238E27FC236}">
                <a16:creationId xmlns:a16="http://schemas.microsoft.com/office/drawing/2014/main" id="{B37C57F9-2CF6-3AE9-DA64-09E320A9F9EF}"/>
              </a:ext>
            </a:extLst>
          </p:cNvPr>
          <p:cNvSpPr>
            <a:spLocks noGrp="1"/>
          </p:cNvSpPr>
          <p:nvPr>
            <p:ph sz="half" idx="1"/>
          </p:nvPr>
        </p:nvSpPr>
        <p:spPr/>
        <p:txBody>
          <a:bodyPr/>
          <a:lstStyle/>
          <a:p>
            <a:r>
              <a:rPr lang="es-MX" dirty="0" err="1"/>
              <a:t>Launch</a:t>
            </a:r>
            <a:r>
              <a:rPr lang="es-MX" dirty="0"/>
              <a:t> </a:t>
            </a:r>
            <a:r>
              <a:rPr lang="es-MX" dirty="0" err="1"/>
              <a:t>success</a:t>
            </a:r>
            <a:r>
              <a:rPr lang="es-MX" dirty="0"/>
              <a:t> </a:t>
            </a:r>
            <a:r>
              <a:rPr lang="es-MX" dirty="0" err="1"/>
              <a:t>rate</a:t>
            </a:r>
            <a:endParaRPr lang="es-CL" dirty="0"/>
          </a:p>
        </p:txBody>
      </p:sp>
      <p:pic>
        <p:nvPicPr>
          <p:cNvPr id="7" name="Imagen 6">
            <a:extLst>
              <a:ext uri="{FF2B5EF4-FFF2-40B4-BE49-F238E27FC236}">
                <a16:creationId xmlns:a16="http://schemas.microsoft.com/office/drawing/2014/main" id="{A7265EDB-F36B-5934-16EB-734521599CD4}"/>
              </a:ext>
            </a:extLst>
          </p:cNvPr>
          <p:cNvPicPr>
            <a:picLocks noChangeAspect="1"/>
          </p:cNvPicPr>
          <p:nvPr/>
        </p:nvPicPr>
        <p:blipFill>
          <a:blip r:embed="rId3"/>
          <a:stretch>
            <a:fillRect/>
          </a:stretch>
        </p:blipFill>
        <p:spPr>
          <a:xfrm>
            <a:off x="733927" y="2345156"/>
            <a:ext cx="10876550" cy="3831807"/>
          </a:xfrm>
          <a:prstGeom prst="rect">
            <a:avLst/>
          </a:prstGeom>
        </p:spPr>
      </p:pic>
    </p:spTree>
    <p:extLst>
      <p:ext uri="{BB962C8B-B14F-4D97-AF65-F5344CB8AC3E}">
        <p14:creationId xmlns:p14="http://schemas.microsoft.com/office/powerpoint/2010/main" val="2930627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2B799-053B-8AD2-0AB1-223BD884BF2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A25B9BF-1856-4A87-A787-5A02B410DACA}"/>
              </a:ext>
            </a:extLst>
          </p:cNvPr>
          <p:cNvSpPr>
            <a:spLocks noGrp="1"/>
          </p:cNvSpPr>
          <p:nvPr>
            <p:ph type="title"/>
          </p:nvPr>
        </p:nvSpPr>
        <p:spPr/>
        <p:txBody>
          <a:bodyPr/>
          <a:lstStyle/>
          <a:p>
            <a:r>
              <a:rPr lang="es-MX" dirty="0" err="1"/>
              <a:t>Results</a:t>
            </a:r>
            <a:r>
              <a:rPr lang="es-MX" dirty="0"/>
              <a:t> </a:t>
            </a:r>
            <a:r>
              <a:rPr lang="es-MX" dirty="0" err="1"/>
              <a:t>with</a:t>
            </a:r>
            <a:r>
              <a:rPr lang="es-MX" dirty="0"/>
              <a:t> </a:t>
            </a:r>
            <a:r>
              <a:rPr lang="es-MX" dirty="0" err="1"/>
              <a:t>Plotly</a:t>
            </a:r>
            <a:r>
              <a:rPr lang="es-MX" dirty="0"/>
              <a:t> </a:t>
            </a:r>
            <a:r>
              <a:rPr lang="es-MX" dirty="0" err="1"/>
              <a:t>Dash</a:t>
            </a:r>
            <a:endParaRPr lang="es-CL" dirty="0"/>
          </a:p>
        </p:txBody>
      </p:sp>
      <p:sp>
        <p:nvSpPr>
          <p:cNvPr id="3" name="Marcador de contenido 2">
            <a:extLst>
              <a:ext uri="{FF2B5EF4-FFF2-40B4-BE49-F238E27FC236}">
                <a16:creationId xmlns:a16="http://schemas.microsoft.com/office/drawing/2014/main" id="{F31BF234-A01E-A17F-2ECD-43E7A11746D8}"/>
              </a:ext>
            </a:extLst>
          </p:cNvPr>
          <p:cNvSpPr>
            <a:spLocks noGrp="1"/>
          </p:cNvSpPr>
          <p:nvPr>
            <p:ph sz="half" idx="1"/>
          </p:nvPr>
        </p:nvSpPr>
        <p:spPr>
          <a:xfrm>
            <a:off x="838199" y="1825625"/>
            <a:ext cx="8053137" cy="4351338"/>
          </a:xfrm>
        </p:spPr>
        <p:txBody>
          <a:bodyPr/>
          <a:lstStyle/>
          <a:p>
            <a:r>
              <a:rPr lang="es-MX" dirty="0" err="1"/>
              <a:t>Payload</a:t>
            </a:r>
            <a:r>
              <a:rPr lang="es-MX" dirty="0"/>
              <a:t> vs the </a:t>
            </a:r>
            <a:r>
              <a:rPr lang="es-MX" dirty="0" err="1"/>
              <a:t>success</a:t>
            </a:r>
            <a:r>
              <a:rPr lang="es-MX" dirty="0"/>
              <a:t> </a:t>
            </a:r>
            <a:r>
              <a:rPr lang="es-MX" dirty="0" err="1"/>
              <a:t>of</a:t>
            </a:r>
            <a:r>
              <a:rPr lang="es-MX" dirty="0"/>
              <a:t> a </a:t>
            </a:r>
            <a:r>
              <a:rPr lang="es-MX" dirty="0" err="1"/>
              <a:t>landing</a:t>
            </a:r>
            <a:endParaRPr lang="es-CL" dirty="0"/>
          </a:p>
        </p:txBody>
      </p:sp>
      <p:pic>
        <p:nvPicPr>
          <p:cNvPr id="5" name="Imagen 4">
            <a:extLst>
              <a:ext uri="{FF2B5EF4-FFF2-40B4-BE49-F238E27FC236}">
                <a16:creationId xmlns:a16="http://schemas.microsoft.com/office/drawing/2014/main" id="{26CD5AA3-C663-870F-C6EB-D8E9C3C87DD4}"/>
              </a:ext>
            </a:extLst>
          </p:cNvPr>
          <p:cNvPicPr>
            <a:picLocks noChangeAspect="1"/>
          </p:cNvPicPr>
          <p:nvPr/>
        </p:nvPicPr>
        <p:blipFill>
          <a:blip r:embed="rId3"/>
          <a:stretch>
            <a:fillRect/>
          </a:stretch>
        </p:blipFill>
        <p:spPr>
          <a:xfrm>
            <a:off x="838200" y="2329871"/>
            <a:ext cx="10515600" cy="3847092"/>
          </a:xfrm>
          <a:prstGeom prst="rect">
            <a:avLst/>
          </a:prstGeom>
        </p:spPr>
      </p:pic>
    </p:spTree>
    <p:extLst>
      <p:ext uri="{BB962C8B-B14F-4D97-AF65-F5344CB8AC3E}">
        <p14:creationId xmlns:p14="http://schemas.microsoft.com/office/powerpoint/2010/main" val="1570284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236043-DC62-9C97-D70F-C54068388CD5}"/>
              </a:ext>
            </a:extLst>
          </p:cNvPr>
          <p:cNvSpPr>
            <a:spLocks noGrp="1"/>
          </p:cNvSpPr>
          <p:nvPr>
            <p:ph type="title"/>
          </p:nvPr>
        </p:nvSpPr>
        <p:spPr/>
        <p:txBody>
          <a:bodyPr/>
          <a:lstStyle/>
          <a:p>
            <a:r>
              <a:rPr lang="es-MX" dirty="0" err="1"/>
              <a:t>Results</a:t>
            </a:r>
            <a:r>
              <a:rPr lang="es-MX" dirty="0"/>
              <a:t> (Predictive </a:t>
            </a:r>
            <a:r>
              <a:rPr lang="es-MX" dirty="0" err="1"/>
              <a:t>Models</a:t>
            </a:r>
            <a:r>
              <a:rPr lang="es-MX" dirty="0"/>
              <a:t>)</a:t>
            </a:r>
            <a:endParaRPr lang="es-CL" dirty="0"/>
          </a:p>
        </p:txBody>
      </p:sp>
      <p:sp>
        <p:nvSpPr>
          <p:cNvPr id="3" name="Marcador de contenido 2">
            <a:extLst>
              <a:ext uri="{FF2B5EF4-FFF2-40B4-BE49-F238E27FC236}">
                <a16:creationId xmlns:a16="http://schemas.microsoft.com/office/drawing/2014/main" id="{67C8FC4B-975B-59A9-98E9-664F01C83207}"/>
              </a:ext>
            </a:extLst>
          </p:cNvPr>
          <p:cNvSpPr>
            <a:spLocks noGrp="1"/>
          </p:cNvSpPr>
          <p:nvPr>
            <p:ph sz="half" idx="1"/>
          </p:nvPr>
        </p:nvSpPr>
        <p:spPr>
          <a:xfrm>
            <a:off x="838201" y="1463885"/>
            <a:ext cx="5181600" cy="1061954"/>
          </a:xfrm>
        </p:spPr>
        <p:txBody>
          <a:bodyPr>
            <a:normAutofit fontScale="70000" lnSpcReduction="20000"/>
          </a:bodyPr>
          <a:lstStyle/>
          <a:p>
            <a:pPr algn="just"/>
            <a:r>
              <a:rPr lang="es-MX" dirty="0" err="1"/>
              <a:t>Logistic</a:t>
            </a:r>
            <a:r>
              <a:rPr lang="es-MX" dirty="0"/>
              <a:t> </a:t>
            </a:r>
            <a:r>
              <a:rPr lang="es-MX" dirty="0" err="1"/>
              <a:t>Regression</a:t>
            </a:r>
            <a:r>
              <a:rPr lang="es-MX" dirty="0"/>
              <a:t>:</a:t>
            </a:r>
          </a:p>
          <a:p>
            <a:pPr lvl="1" algn="just"/>
            <a:r>
              <a:rPr lang="es-MX" dirty="0" err="1"/>
              <a:t>Hyperparameters</a:t>
            </a:r>
            <a:r>
              <a:rPr lang="es-MX" dirty="0"/>
              <a:t>:</a:t>
            </a:r>
          </a:p>
          <a:p>
            <a:pPr marL="914400" lvl="2" indent="0" algn="just">
              <a:buNone/>
            </a:pPr>
            <a:r>
              <a:rPr lang="es-MX" dirty="0"/>
              <a:t>C: 0.01, </a:t>
            </a:r>
            <a:r>
              <a:rPr lang="es-MX" dirty="0" err="1"/>
              <a:t>penalty</a:t>
            </a:r>
            <a:r>
              <a:rPr lang="es-MX" dirty="0"/>
              <a:t>: 12, </a:t>
            </a:r>
            <a:r>
              <a:rPr lang="es-MX" dirty="0" err="1"/>
              <a:t>solver</a:t>
            </a:r>
            <a:r>
              <a:rPr lang="es-MX" dirty="0"/>
              <a:t>:’</a:t>
            </a:r>
            <a:r>
              <a:rPr lang="es-MX" dirty="0" err="1"/>
              <a:t>lbfgs</a:t>
            </a:r>
            <a:r>
              <a:rPr lang="es-MX" dirty="0"/>
              <a:t>’</a:t>
            </a:r>
          </a:p>
          <a:p>
            <a:pPr marL="914400" lvl="2" indent="0" algn="just">
              <a:buNone/>
            </a:pPr>
            <a:r>
              <a:rPr lang="es-MX" dirty="0"/>
              <a:t>Accuracy: 83.3%</a:t>
            </a:r>
          </a:p>
        </p:txBody>
      </p:sp>
      <p:sp>
        <p:nvSpPr>
          <p:cNvPr id="4" name="Marcador de contenido 3">
            <a:extLst>
              <a:ext uri="{FF2B5EF4-FFF2-40B4-BE49-F238E27FC236}">
                <a16:creationId xmlns:a16="http://schemas.microsoft.com/office/drawing/2014/main" id="{F17BAE44-17F9-B8F1-CC2E-B365D0F48EE9}"/>
              </a:ext>
            </a:extLst>
          </p:cNvPr>
          <p:cNvSpPr>
            <a:spLocks noGrp="1"/>
          </p:cNvSpPr>
          <p:nvPr>
            <p:ph sz="half" idx="2"/>
          </p:nvPr>
        </p:nvSpPr>
        <p:spPr>
          <a:xfrm>
            <a:off x="6172199" y="1470758"/>
            <a:ext cx="5181600" cy="1061954"/>
          </a:xfrm>
        </p:spPr>
        <p:txBody>
          <a:bodyPr>
            <a:normAutofit fontScale="70000" lnSpcReduction="20000"/>
          </a:bodyPr>
          <a:lstStyle/>
          <a:p>
            <a:pPr algn="just"/>
            <a:r>
              <a:rPr lang="es-MX" dirty="0"/>
              <a:t>SVM:</a:t>
            </a:r>
          </a:p>
          <a:p>
            <a:pPr lvl="1" algn="just"/>
            <a:r>
              <a:rPr lang="es-MX" dirty="0" err="1"/>
              <a:t>Hyperparameters</a:t>
            </a:r>
            <a:r>
              <a:rPr lang="es-MX" dirty="0"/>
              <a:t>:</a:t>
            </a:r>
          </a:p>
          <a:p>
            <a:pPr marL="914400" lvl="2" indent="0" algn="just">
              <a:buNone/>
            </a:pPr>
            <a:r>
              <a:rPr lang="es-CL" dirty="0"/>
              <a:t>C: 1.0, gamma: 0.03162277660168379, </a:t>
            </a:r>
            <a:r>
              <a:rPr lang="es-CL" dirty="0" err="1"/>
              <a:t>kernel</a:t>
            </a:r>
            <a:r>
              <a:rPr lang="es-CL" dirty="0"/>
              <a:t>: </a:t>
            </a:r>
            <a:r>
              <a:rPr lang="es-CL" dirty="0" err="1"/>
              <a:t>sigmoid</a:t>
            </a:r>
            <a:endParaRPr lang="es-CL" dirty="0"/>
          </a:p>
          <a:p>
            <a:pPr marL="914400" lvl="2" indent="0" algn="just">
              <a:buNone/>
            </a:pPr>
            <a:r>
              <a:rPr lang="es-CL" dirty="0" err="1"/>
              <a:t>Accuracy</a:t>
            </a:r>
            <a:r>
              <a:rPr lang="es-CL" dirty="0"/>
              <a:t>: 83.3%</a:t>
            </a:r>
          </a:p>
        </p:txBody>
      </p:sp>
      <p:pic>
        <p:nvPicPr>
          <p:cNvPr id="6" name="Imagen 5">
            <a:extLst>
              <a:ext uri="{FF2B5EF4-FFF2-40B4-BE49-F238E27FC236}">
                <a16:creationId xmlns:a16="http://schemas.microsoft.com/office/drawing/2014/main" id="{F7DE891D-C1A4-308C-3031-83A5DC60E908}"/>
              </a:ext>
            </a:extLst>
          </p:cNvPr>
          <p:cNvPicPr>
            <a:picLocks noChangeAspect="1"/>
          </p:cNvPicPr>
          <p:nvPr/>
        </p:nvPicPr>
        <p:blipFill>
          <a:blip r:embed="rId2"/>
          <a:stretch>
            <a:fillRect/>
          </a:stretch>
        </p:blipFill>
        <p:spPr>
          <a:xfrm>
            <a:off x="838200" y="2887579"/>
            <a:ext cx="4638152" cy="3392641"/>
          </a:xfrm>
          <a:prstGeom prst="rect">
            <a:avLst/>
          </a:prstGeom>
        </p:spPr>
      </p:pic>
      <p:pic>
        <p:nvPicPr>
          <p:cNvPr id="8" name="Imagen 7">
            <a:extLst>
              <a:ext uri="{FF2B5EF4-FFF2-40B4-BE49-F238E27FC236}">
                <a16:creationId xmlns:a16="http://schemas.microsoft.com/office/drawing/2014/main" id="{D1E0964A-DB61-9958-4239-FBD8C047B8C0}"/>
              </a:ext>
            </a:extLst>
          </p:cNvPr>
          <p:cNvPicPr>
            <a:picLocks noChangeAspect="1"/>
          </p:cNvPicPr>
          <p:nvPr/>
        </p:nvPicPr>
        <p:blipFill>
          <a:blip r:embed="rId2"/>
          <a:stretch>
            <a:fillRect/>
          </a:stretch>
        </p:blipFill>
        <p:spPr>
          <a:xfrm>
            <a:off x="6443923" y="2887579"/>
            <a:ext cx="4638152" cy="3392641"/>
          </a:xfrm>
          <a:prstGeom prst="rect">
            <a:avLst/>
          </a:prstGeom>
        </p:spPr>
      </p:pic>
    </p:spTree>
    <p:extLst>
      <p:ext uri="{BB962C8B-B14F-4D97-AF65-F5344CB8AC3E}">
        <p14:creationId xmlns:p14="http://schemas.microsoft.com/office/powerpoint/2010/main" val="956611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fontScale="92500" lnSpcReduction="20000"/>
          </a:bodyPr>
          <a:lstStyle/>
          <a:p>
            <a:pPr algn="just"/>
            <a:r>
              <a:rPr lang="en-US" sz="2200" dirty="0"/>
              <a:t>Collecting the Data</a:t>
            </a:r>
          </a:p>
          <a:p>
            <a:pPr lvl="1" algn="just"/>
            <a:r>
              <a:rPr lang="en-US" sz="1800" dirty="0"/>
              <a:t>Trough API</a:t>
            </a:r>
          </a:p>
          <a:p>
            <a:pPr lvl="1" algn="just"/>
            <a:r>
              <a:rPr lang="en-US" sz="1800" dirty="0"/>
              <a:t>Trough Web Scraping</a:t>
            </a:r>
          </a:p>
          <a:p>
            <a:pPr algn="just"/>
            <a:r>
              <a:rPr lang="en-US" sz="2200" dirty="0"/>
              <a:t>Data Wrangling</a:t>
            </a:r>
          </a:p>
          <a:p>
            <a:pPr algn="just"/>
            <a:r>
              <a:rPr lang="en-US" sz="2200" dirty="0"/>
              <a:t>Exploratory Data Analysis (EDA)</a:t>
            </a:r>
          </a:p>
          <a:p>
            <a:pPr lvl="1" algn="just"/>
            <a:r>
              <a:rPr lang="en-US" sz="1800" dirty="0"/>
              <a:t>SQL</a:t>
            </a:r>
          </a:p>
          <a:p>
            <a:pPr lvl="1" algn="just"/>
            <a:r>
              <a:rPr lang="en-US" sz="1800" dirty="0"/>
              <a:t>Visualization</a:t>
            </a:r>
          </a:p>
          <a:p>
            <a:pPr algn="just"/>
            <a:r>
              <a:rPr lang="en-US" sz="2200" dirty="0"/>
              <a:t>Interactive Visual Analytics and Dashboard</a:t>
            </a:r>
          </a:p>
          <a:p>
            <a:pPr lvl="1" algn="just"/>
            <a:r>
              <a:rPr lang="en-US" sz="1800" dirty="0"/>
              <a:t>Folium</a:t>
            </a:r>
          </a:p>
          <a:p>
            <a:pPr lvl="1" algn="just"/>
            <a:r>
              <a:rPr lang="en-US" sz="1800" dirty="0" err="1"/>
              <a:t>Plotly</a:t>
            </a:r>
            <a:endParaRPr lang="en-US" sz="1800" dirty="0"/>
          </a:p>
          <a:p>
            <a:pPr algn="just"/>
            <a:r>
              <a:rPr lang="en-US" sz="2200" dirty="0"/>
              <a:t>Model predictions</a:t>
            </a:r>
          </a:p>
          <a:p>
            <a:pPr lvl="1" algn="just"/>
            <a:r>
              <a:rPr lang="en-US" sz="1800" dirty="0"/>
              <a:t>Logistic Regression</a:t>
            </a:r>
          </a:p>
          <a:p>
            <a:pPr lvl="1" algn="just"/>
            <a:r>
              <a:rPr lang="en-US" sz="1800" dirty="0"/>
              <a:t>Support Vector Machine (SVM)</a:t>
            </a:r>
          </a:p>
          <a:p>
            <a:pPr lvl="1" algn="just"/>
            <a:r>
              <a:rPr lang="en-US" sz="1800" dirty="0"/>
              <a:t>Decision Tree</a:t>
            </a:r>
          </a:p>
          <a:p>
            <a:pPr lvl="1" algn="just"/>
            <a:r>
              <a:rPr lang="en-US" sz="1800" dirty="0"/>
              <a:t>K-Nearest Neighbor</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A60D2-9638-B8BB-74E4-4317F04EEBE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1A5842E-7A9F-16CD-02BD-94020D9E5BF1}"/>
              </a:ext>
            </a:extLst>
          </p:cNvPr>
          <p:cNvSpPr>
            <a:spLocks noGrp="1"/>
          </p:cNvSpPr>
          <p:nvPr>
            <p:ph type="title"/>
          </p:nvPr>
        </p:nvSpPr>
        <p:spPr/>
        <p:txBody>
          <a:bodyPr/>
          <a:lstStyle/>
          <a:p>
            <a:r>
              <a:rPr lang="es-MX" dirty="0" err="1"/>
              <a:t>Results</a:t>
            </a:r>
            <a:r>
              <a:rPr lang="es-MX" dirty="0"/>
              <a:t> (Predictive </a:t>
            </a:r>
            <a:r>
              <a:rPr lang="es-MX" dirty="0" err="1"/>
              <a:t>Models</a:t>
            </a:r>
            <a:r>
              <a:rPr lang="es-MX" dirty="0"/>
              <a:t>)</a:t>
            </a:r>
            <a:endParaRPr lang="es-CL" dirty="0"/>
          </a:p>
        </p:txBody>
      </p:sp>
      <p:sp>
        <p:nvSpPr>
          <p:cNvPr id="3" name="Marcador de contenido 2">
            <a:extLst>
              <a:ext uri="{FF2B5EF4-FFF2-40B4-BE49-F238E27FC236}">
                <a16:creationId xmlns:a16="http://schemas.microsoft.com/office/drawing/2014/main" id="{64274A16-00DB-A5AB-2380-95A0532FE86F}"/>
              </a:ext>
            </a:extLst>
          </p:cNvPr>
          <p:cNvSpPr>
            <a:spLocks noGrp="1"/>
          </p:cNvSpPr>
          <p:nvPr>
            <p:ph sz="half" idx="1"/>
          </p:nvPr>
        </p:nvSpPr>
        <p:spPr>
          <a:xfrm>
            <a:off x="838201" y="1463885"/>
            <a:ext cx="5181600" cy="1061954"/>
          </a:xfrm>
        </p:spPr>
        <p:txBody>
          <a:bodyPr>
            <a:normAutofit fontScale="62500" lnSpcReduction="20000"/>
          </a:bodyPr>
          <a:lstStyle/>
          <a:p>
            <a:pPr algn="just"/>
            <a:r>
              <a:rPr lang="es-MX" dirty="0" err="1"/>
              <a:t>Decision</a:t>
            </a:r>
            <a:r>
              <a:rPr lang="es-MX" dirty="0"/>
              <a:t> </a:t>
            </a:r>
            <a:r>
              <a:rPr lang="es-MX" dirty="0" err="1"/>
              <a:t>Tree</a:t>
            </a:r>
            <a:r>
              <a:rPr lang="es-MX" dirty="0"/>
              <a:t>:</a:t>
            </a:r>
          </a:p>
          <a:p>
            <a:pPr lvl="1" algn="just"/>
            <a:r>
              <a:rPr lang="es-MX" dirty="0" err="1"/>
              <a:t>Hyperparameters</a:t>
            </a:r>
            <a:r>
              <a:rPr lang="es-MX" dirty="0"/>
              <a:t>:</a:t>
            </a:r>
          </a:p>
          <a:p>
            <a:pPr marL="914400" lvl="2" indent="0" algn="just">
              <a:buNone/>
            </a:pPr>
            <a:r>
              <a:rPr lang="es-MX" dirty="0" err="1"/>
              <a:t>criterion</a:t>
            </a:r>
            <a:r>
              <a:rPr lang="es-MX" dirty="0"/>
              <a:t>: </a:t>
            </a:r>
            <a:r>
              <a:rPr lang="es-MX" dirty="0" err="1"/>
              <a:t>gini</a:t>
            </a:r>
            <a:r>
              <a:rPr lang="es-MX" dirty="0"/>
              <a:t>, </a:t>
            </a:r>
            <a:r>
              <a:rPr lang="es-MX" dirty="0" err="1"/>
              <a:t>max_depth</a:t>
            </a:r>
            <a:r>
              <a:rPr lang="es-MX" dirty="0"/>
              <a:t>: 6, </a:t>
            </a:r>
            <a:r>
              <a:rPr lang="es-MX" dirty="0" err="1"/>
              <a:t>max_features</a:t>
            </a:r>
            <a:r>
              <a:rPr lang="es-MX" dirty="0"/>
              <a:t>: ’</a:t>
            </a:r>
            <a:r>
              <a:rPr lang="es-MX" dirty="0" err="1"/>
              <a:t>sqrt</a:t>
            </a:r>
            <a:r>
              <a:rPr lang="es-MX" dirty="0"/>
              <a:t>’, </a:t>
            </a:r>
            <a:r>
              <a:rPr lang="es-MX" dirty="0" err="1"/>
              <a:t>min_simples_leaf</a:t>
            </a:r>
            <a:r>
              <a:rPr lang="es-MX" dirty="0"/>
              <a:t>: 4, </a:t>
            </a:r>
            <a:r>
              <a:rPr lang="es-MX" dirty="0" err="1"/>
              <a:t>min_simples_split</a:t>
            </a:r>
            <a:r>
              <a:rPr lang="es-MX" dirty="0"/>
              <a:t>: 2, </a:t>
            </a:r>
            <a:r>
              <a:rPr lang="es-MX" dirty="0" err="1"/>
              <a:t>splitter</a:t>
            </a:r>
            <a:r>
              <a:rPr lang="es-MX" dirty="0"/>
              <a:t>: random</a:t>
            </a:r>
          </a:p>
          <a:p>
            <a:pPr marL="914400" lvl="2" indent="0" algn="just">
              <a:buNone/>
            </a:pPr>
            <a:r>
              <a:rPr lang="es-MX" dirty="0"/>
              <a:t>Accuracy: 83.3%</a:t>
            </a:r>
          </a:p>
        </p:txBody>
      </p:sp>
      <p:sp>
        <p:nvSpPr>
          <p:cNvPr id="4" name="Marcador de contenido 3">
            <a:extLst>
              <a:ext uri="{FF2B5EF4-FFF2-40B4-BE49-F238E27FC236}">
                <a16:creationId xmlns:a16="http://schemas.microsoft.com/office/drawing/2014/main" id="{E03CA1DD-6C2F-A447-D25F-BBA3237C2351}"/>
              </a:ext>
            </a:extLst>
          </p:cNvPr>
          <p:cNvSpPr>
            <a:spLocks noGrp="1"/>
          </p:cNvSpPr>
          <p:nvPr>
            <p:ph sz="half" idx="2"/>
          </p:nvPr>
        </p:nvSpPr>
        <p:spPr>
          <a:xfrm>
            <a:off x="6172199" y="1470758"/>
            <a:ext cx="5181600" cy="1061954"/>
          </a:xfrm>
        </p:spPr>
        <p:txBody>
          <a:bodyPr>
            <a:normAutofit fontScale="62500" lnSpcReduction="20000"/>
          </a:bodyPr>
          <a:lstStyle/>
          <a:p>
            <a:pPr algn="just"/>
            <a:r>
              <a:rPr lang="es-MX" dirty="0"/>
              <a:t>KNN:</a:t>
            </a:r>
          </a:p>
          <a:p>
            <a:pPr lvl="1" algn="just"/>
            <a:r>
              <a:rPr lang="es-MX" dirty="0" err="1"/>
              <a:t>Hyperparameters</a:t>
            </a:r>
            <a:r>
              <a:rPr lang="es-MX" dirty="0"/>
              <a:t>:</a:t>
            </a:r>
          </a:p>
          <a:p>
            <a:pPr marL="914400" lvl="2" indent="0" algn="just">
              <a:buNone/>
            </a:pPr>
            <a:r>
              <a:rPr lang="es-CL" dirty="0" err="1"/>
              <a:t>algoritm</a:t>
            </a:r>
            <a:r>
              <a:rPr lang="es-CL" dirty="0"/>
              <a:t>: auto, </a:t>
            </a:r>
            <a:r>
              <a:rPr lang="es-CL" dirty="0" err="1"/>
              <a:t>n_neighbors</a:t>
            </a:r>
            <a:r>
              <a:rPr lang="es-CL" dirty="0"/>
              <a:t>: 10, p: 1</a:t>
            </a:r>
          </a:p>
          <a:p>
            <a:pPr marL="914400" lvl="2" indent="0" algn="just">
              <a:buNone/>
            </a:pPr>
            <a:r>
              <a:rPr lang="es-CL" dirty="0" err="1"/>
              <a:t>Accuracy</a:t>
            </a:r>
            <a:r>
              <a:rPr lang="es-CL" dirty="0"/>
              <a:t>: 83.3%</a:t>
            </a:r>
          </a:p>
        </p:txBody>
      </p:sp>
      <p:pic>
        <p:nvPicPr>
          <p:cNvPr id="6" name="Imagen 5">
            <a:extLst>
              <a:ext uri="{FF2B5EF4-FFF2-40B4-BE49-F238E27FC236}">
                <a16:creationId xmlns:a16="http://schemas.microsoft.com/office/drawing/2014/main" id="{2EC031F7-C11B-624B-F61C-C1AE0770E878}"/>
              </a:ext>
            </a:extLst>
          </p:cNvPr>
          <p:cNvPicPr>
            <a:picLocks noChangeAspect="1"/>
          </p:cNvPicPr>
          <p:nvPr/>
        </p:nvPicPr>
        <p:blipFill>
          <a:blip r:embed="rId2"/>
          <a:stretch>
            <a:fillRect/>
          </a:stretch>
        </p:blipFill>
        <p:spPr>
          <a:xfrm>
            <a:off x="838200" y="2887579"/>
            <a:ext cx="4638152" cy="3392641"/>
          </a:xfrm>
          <a:prstGeom prst="rect">
            <a:avLst/>
          </a:prstGeom>
        </p:spPr>
      </p:pic>
      <p:pic>
        <p:nvPicPr>
          <p:cNvPr id="8" name="Imagen 7">
            <a:extLst>
              <a:ext uri="{FF2B5EF4-FFF2-40B4-BE49-F238E27FC236}">
                <a16:creationId xmlns:a16="http://schemas.microsoft.com/office/drawing/2014/main" id="{FD78BE65-35C2-0C68-4BA9-F323E1878642}"/>
              </a:ext>
            </a:extLst>
          </p:cNvPr>
          <p:cNvPicPr>
            <a:picLocks noChangeAspect="1"/>
          </p:cNvPicPr>
          <p:nvPr/>
        </p:nvPicPr>
        <p:blipFill>
          <a:blip r:embed="rId2"/>
          <a:stretch>
            <a:fillRect/>
          </a:stretch>
        </p:blipFill>
        <p:spPr>
          <a:xfrm>
            <a:off x="6443923" y="2887579"/>
            <a:ext cx="4638152" cy="3392641"/>
          </a:xfrm>
          <a:prstGeom prst="rect">
            <a:avLst/>
          </a:prstGeom>
        </p:spPr>
      </p:pic>
    </p:spTree>
    <p:extLst>
      <p:ext uri="{BB962C8B-B14F-4D97-AF65-F5344CB8AC3E}">
        <p14:creationId xmlns:p14="http://schemas.microsoft.com/office/powerpoint/2010/main" val="1701048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792115-92B0-8D1A-BCB2-C4C70EB4EF62}"/>
              </a:ext>
            </a:extLst>
          </p:cNvPr>
          <p:cNvSpPr>
            <a:spLocks noGrp="1"/>
          </p:cNvSpPr>
          <p:nvPr>
            <p:ph type="title"/>
          </p:nvPr>
        </p:nvSpPr>
        <p:spPr/>
        <p:txBody>
          <a:bodyPr/>
          <a:lstStyle/>
          <a:p>
            <a:r>
              <a:rPr lang="es-MX" dirty="0" err="1"/>
              <a:t>Conclusion</a:t>
            </a:r>
            <a:endParaRPr lang="es-CL" dirty="0"/>
          </a:p>
        </p:txBody>
      </p:sp>
      <p:sp>
        <p:nvSpPr>
          <p:cNvPr id="3" name="Marcador de contenido 2">
            <a:extLst>
              <a:ext uri="{FF2B5EF4-FFF2-40B4-BE49-F238E27FC236}">
                <a16:creationId xmlns:a16="http://schemas.microsoft.com/office/drawing/2014/main" id="{746E7173-DF9E-5B89-8EFC-2D6210281300}"/>
              </a:ext>
            </a:extLst>
          </p:cNvPr>
          <p:cNvSpPr>
            <a:spLocks noGrp="1"/>
          </p:cNvSpPr>
          <p:nvPr>
            <p:ph sz="half" idx="1"/>
          </p:nvPr>
        </p:nvSpPr>
        <p:spPr>
          <a:xfrm>
            <a:off x="838200" y="1825625"/>
            <a:ext cx="10515600" cy="4351338"/>
          </a:xfrm>
        </p:spPr>
        <p:txBody>
          <a:bodyPr/>
          <a:lstStyle/>
          <a:p>
            <a:r>
              <a:rPr lang="es-MX" dirty="0"/>
              <a:t>The </a:t>
            </a:r>
            <a:r>
              <a:rPr lang="es-MX" dirty="0" err="1"/>
              <a:t>landing</a:t>
            </a:r>
            <a:r>
              <a:rPr lang="es-MX" dirty="0"/>
              <a:t> </a:t>
            </a:r>
            <a:r>
              <a:rPr lang="es-MX" dirty="0" err="1"/>
              <a:t>pads</a:t>
            </a:r>
            <a:r>
              <a:rPr lang="es-MX" dirty="0"/>
              <a:t> are </a:t>
            </a:r>
            <a:r>
              <a:rPr lang="es-MX" dirty="0" err="1"/>
              <a:t>strategically</a:t>
            </a:r>
            <a:r>
              <a:rPr lang="es-MX" dirty="0"/>
              <a:t> placed </a:t>
            </a:r>
            <a:r>
              <a:rPr lang="es-MX" dirty="0" err="1"/>
              <a:t>close</a:t>
            </a:r>
            <a:r>
              <a:rPr lang="es-MX" dirty="0"/>
              <a:t> </a:t>
            </a:r>
            <a:r>
              <a:rPr lang="es-MX" dirty="0" err="1"/>
              <a:t>to</a:t>
            </a:r>
            <a:r>
              <a:rPr lang="es-MX" dirty="0"/>
              <a:t> the sea and at a </a:t>
            </a:r>
            <a:r>
              <a:rPr lang="es-MX" dirty="0" err="1"/>
              <a:t>distance</a:t>
            </a:r>
            <a:r>
              <a:rPr lang="es-MX" dirty="0"/>
              <a:t> </a:t>
            </a:r>
            <a:r>
              <a:rPr lang="es-MX" dirty="0" err="1"/>
              <a:t>from</a:t>
            </a:r>
            <a:r>
              <a:rPr lang="es-MX" dirty="0"/>
              <a:t> </a:t>
            </a:r>
            <a:r>
              <a:rPr lang="es-MX" dirty="0" err="1"/>
              <a:t>urban</a:t>
            </a:r>
            <a:r>
              <a:rPr lang="es-MX" dirty="0"/>
              <a:t> áreas and </a:t>
            </a:r>
            <a:r>
              <a:rPr lang="es-MX" dirty="0" err="1"/>
              <a:t>major</a:t>
            </a:r>
            <a:r>
              <a:rPr lang="es-MX" dirty="0"/>
              <a:t> </a:t>
            </a:r>
            <a:r>
              <a:rPr lang="es-MX" dirty="0" err="1"/>
              <a:t>roads</a:t>
            </a:r>
            <a:r>
              <a:rPr lang="es-MX" dirty="0"/>
              <a:t>, </a:t>
            </a:r>
            <a:r>
              <a:rPr lang="es-MX" dirty="0" err="1"/>
              <a:t>presumably</a:t>
            </a:r>
            <a:r>
              <a:rPr lang="es-MX" dirty="0"/>
              <a:t> the </a:t>
            </a:r>
            <a:r>
              <a:rPr lang="es-MX" dirty="0" err="1"/>
              <a:t>risk</a:t>
            </a:r>
            <a:r>
              <a:rPr lang="es-MX" dirty="0"/>
              <a:t> </a:t>
            </a:r>
            <a:r>
              <a:rPr lang="es-MX" dirty="0" err="1"/>
              <a:t>of</a:t>
            </a:r>
            <a:r>
              <a:rPr lang="es-MX" dirty="0"/>
              <a:t> </a:t>
            </a:r>
            <a:r>
              <a:rPr lang="es-MX" dirty="0" err="1"/>
              <a:t>civilian</a:t>
            </a:r>
            <a:r>
              <a:rPr lang="es-MX" dirty="0"/>
              <a:t> </a:t>
            </a:r>
            <a:r>
              <a:rPr lang="es-MX" dirty="0" err="1"/>
              <a:t>casualities</a:t>
            </a:r>
            <a:r>
              <a:rPr lang="es-MX" dirty="0"/>
              <a:t> in the evento </a:t>
            </a:r>
            <a:r>
              <a:rPr lang="es-MX" dirty="0" err="1"/>
              <a:t>of</a:t>
            </a:r>
            <a:r>
              <a:rPr lang="es-MX" dirty="0"/>
              <a:t> an </a:t>
            </a:r>
            <a:r>
              <a:rPr lang="es-MX" dirty="0" err="1"/>
              <a:t>incident</a:t>
            </a:r>
            <a:r>
              <a:rPr lang="es-MX" dirty="0"/>
              <a:t>. A </a:t>
            </a:r>
            <a:r>
              <a:rPr lang="es-MX" dirty="0" err="1"/>
              <a:t>higher</a:t>
            </a:r>
            <a:r>
              <a:rPr lang="es-MX" dirty="0"/>
              <a:t> </a:t>
            </a:r>
            <a:r>
              <a:rPr lang="es-MX" dirty="0" err="1"/>
              <a:t>payload</a:t>
            </a:r>
            <a:r>
              <a:rPr lang="es-MX" dirty="0"/>
              <a:t> </a:t>
            </a:r>
            <a:r>
              <a:rPr lang="es-MX" dirty="0" err="1"/>
              <a:t>mass</a:t>
            </a:r>
            <a:r>
              <a:rPr lang="es-MX" dirty="0"/>
              <a:t> </a:t>
            </a:r>
            <a:r>
              <a:rPr lang="es-MX" dirty="0" err="1"/>
              <a:t>appears</a:t>
            </a:r>
            <a:r>
              <a:rPr lang="es-MX" dirty="0"/>
              <a:t> </a:t>
            </a:r>
            <a:r>
              <a:rPr lang="es-MX" dirty="0" err="1"/>
              <a:t>to</a:t>
            </a:r>
            <a:r>
              <a:rPr lang="es-MX" dirty="0"/>
              <a:t> </a:t>
            </a:r>
            <a:r>
              <a:rPr lang="es-MX" dirty="0" err="1"/>
              <a:t>correlate</a:t>
            </a:r>
            <a:r>
              <a:rPr lang="es-MX" dirty="0"/>
              <a:t> </a:t>
            </a:r>
            <a:r>
              <a:rPr lang="es-MX" dirty="0" err="1"/>
              <a:t>with</a:t>
            </a:r>
            <a:r>
              <a:rPr lang="es-MX" dirty="0"/>
              <a:t> a reduces </a:t>
            </a:r>
            <a:r>
              <a:rPr lang="es-MX" dirty="0" err="1"/>
              <a:t>risk</a:t>
            </a:r>
            <a:r>
              <a:rPr lang="es-MX" dirty="0"/>
              <a:t> </a:t>
            </a:r>
            <a:r>
              <a:rPr lang="es-MX" dirty="0" err="1"/>
              <a:t>of</a:t>
            </a:r>
            <a:r>
              <a:rPr lang="es-MX" dirty="0"/>
              <a:t> </a:t>
            </a:r>
            <a:r>
              <a:rPr lang="es-MX" dirty="0" err="1"/>
              <a:t>launch</a:t>
            </a:r>
            <a:r>
              <a:rPr lang="es-MX" dirty="0"/>
              <a:t> </a:t>
            </a:r>
            <a:r>
              <a:rPr lang="es-MX" dirty="0" err="1"/>
              <a:t>failure</a:t>
            </a:r>
            <a:r>
              <a:rPr lang="es-MX" dirty="0"/>
              <a:t>. </a:t>
            </a:r>
            <a:r>
              <a:rPr lang="es-MX" dirty="0" err="1"/>
              <a:t>Specially</a:t>
            </a:r>
            <a:r>
              <a:rPr lang="es-MX" dirty="0"/>
              <a:t>, the ISS and SSO </a:t>
            </a:r>
            <a:r>
              <a:rPr lang="es-MX" dirty="0" err="1"/>
              <a:t>trajectories</a:t>
            </a:r>
            <a:r>
              <a:rPr lang="es-MX" dirty="0"/>
              <a:t> </a:t>
            </a:r>
            <a:r>
              <a:rPr lang="es-MX" dirty="0" err="1"/>
              <a:t>demonstrate</a:t>
            </a:r>
            <a:r>
              <a:rPr lang="es-MX" dirty="0"/>
              <a:t> the </a:t>
            </a:r>
            <a:r>
              <a:rPr lang="es-MX" dirty="0" err="1"/>
              <a:t>highest</a:t>
            </a:r>
            <a:r>
              <a:rPr lang="es-MX" dirty="0"/>
              <a:t> </a:t>
            </a:r>
            <a:r>
              <a:rPr lang="es-MX" dirty="0" err="1"/>
              <a:t>success</a:t>
            </a:r>
            <a:r>
              <a:rPr lang="es-MX" dirty="0"/>
              <a:t> </a:t>
            </a:r>
            <a:r>
              <a:rPr lang="es-MX" dirty="0" err="1"/>
              <a:t>rates</a:t>
            </a:r>
            <a:r>
              <a:rPr lang="es-MX" dirty="0"/>
              <a:t> </a:t>
            </a:r>
            <a:r>
              <a:rPr lang="es-MX" dirty="0" err="1"/>
              <a:t>when</a:t>
            </a:r>
            <a:r>
              <a:rPr lang="es-MX" dirty="0"/>
              <a:t> </a:t>
            </a:r>
            <a:r>
              <a:rPr lang="es-MX" dirty="0" err="1"/>
              <a:t>considering</a:t>
            </a:r>
            <a:r>
              <a:rPr lang="es-MX" dirty="0"/>
              <a:t> </a:t>
            </a:r>
            <a:r>
              <a:rPr lang="es-MX" dirty="0" err="1"/>
              <a:t>payload</a:t>
            </a:r>
            <a:r>
              <a:rPr lang="es-MX" dirty="0"/>
              <a:t> </a:t>
            </a:r>
            <a:r>
              <a:rPr lang="es-MX" dirty="0" err="1"/>
              <a:t>mass</a:t>
            </a:r>
            <a:r>
              <a:rPr lang="es-MX" dirty="0"/>
              <a:t>. </a:t>
            </a:r>
            <a:r>
              <a:rPr lang="es-MX" dirty="0" err="1"/>
              <a:t>Regarding</a:t>
            </a:r>
            <a:r>
              <a:rPr lang="es-MX" dirty="0"/>
              <a:t> predictive </a:t>
            </a:r>
            <a:r>
              <a:rPr lang="es-MX" dirty="0" err="1"/>
              <a:t>modeling</a:t>
            </a:r>
            <a:r>
              <a:rPr lang="es-MX" dirty="0"/>
              <a:t>, </a:t>
            </a:r>
            <a:r>
              <a:rPr lang="es-MX" dirty="0" err="1"/>
              <a:t>all</a:t>
            </a:r>
            <a:r>
              <a:rPr lang="es-MX" dirty="0"/>
              <a:t> </a:t>
            </a:r>
            <a:r>
              <a:rPr lang="es-MX" dirty="0" err="1"/>
              <a:t>four</a:t>
            </a:r>
            <a:r>
              <a:rPr lang="es-MX" dirty="0"/>
              <a:t> </a:t>
            </a:r>
            <a:r>
              <a:rPr lang="es-MX" dirty="0" err="1"/>
              <a:t>models</a:t>
            </a:r>
            <a:r>
              <a:rPr lang="es-MX" dirty="0"/>
              <a:t> </a:t>
            </a:r>
            <a:r>
              <a:rPr lang="es-MX" dirty="0" err="1"/>
              <a:t>tested</a:t>
            </a:r>
            <a:r>
              <a:rPr lang="es-MX" dirty="0"/>
              <a:t> </a:t>
            </a:r>
            <a:r>
              <a:rPr lang="es-MX" dirty="0" err="1"/>
              <a:t>exhibit</a:t>
            </a:r>
            <a:r>
              <a:rPr lang="es-MX" dirty="0"/>
              <a:t> comparable accuracy, </a:t>
            </a:r>
            <a:r>
              <a:rPr lang="es-MX" dirty="0" err="1"/>
              <a:t>making</a:t>
            </a:r>
            <a:r>
              <a:rPr lang="es-MX" dirty="0"/>
              <a:t> </a:t>
            </a:r>
            <a:r>
              <a:rPr lang="es-MX" dirty="0" err="1"/>
              <a:t>each</a:t>
            </a:r>
            <a:r>
              <a:rPr lang="es-MX" dirty="0"/>
              <a:t> a viable </a:t>
            </a:r>
            <a:r>
              <a:rPr lang="es-MX" dirty="0" err="1"/>
              <a:t>choice</a:t>
            </a:r>
            <a:r>
              <a:rPr lang="es-MX" dirty="0"/>
              <a:t> </a:t>
            </a:r>
            <a:r>
              <a:rPr lang="es-MX" dirty="0" err="1"/>
              <a:t>for</a:t>
            </a:r>
            <a:r>
              <a:rPr lang="es-MX" dirty="0"/>
              <a:t> </a:t>
            </a:r>
            <a:r>
              <a:rPr lang="es-MX" dirty="0" err="1"/>
              <a:t>forecasting</a:t>
            </a:r>
            <a:r>
              <a:rPr lang="es-MX" dirty="0"/>
              <a:t> </a:t>
            </a:r>
            <a:r>
              <a:rPr lang="es-MX" dirty="0" err="1"/>
              <a:t>outcomes</a:t>
            </a:r>
            <a:r>
              <a:rPr lang="es-MX" dirty="0"/>
              <a:t> </a:t>
            </a:r>
            <a:r>
              <a:rPr lang="es-MX" dirty="0" err="1"/>
              <a:t>for</a:t>
            </a:r>
            <a:r>
              <a:rPr lang="es-MX" dirty="0"/>
              <a:t> </a:t>
            </a:r>
            <a:r>
              <a:rPr lang="es-MX" dirty="0" err="1"/>
              <a:t>SpaceX’s</a:t>
            </a:r>
            <a:r>
              <a:rPr lang="es-MX" dirty="0"/>
              <a:t> Falcon 9 </a:t>
            </a:r>
            <a:r>
              <a:rPr lang="es-MX" dirty="0" err="1"/>
              <a:t>launches</a:t>
            </a:r>
            <a:r>
              <a:rPr lang="es-MX"/>
              <a:t>.</a:t>
            </a:r>
            <a:endParaRPr lang="es-MX" dirty="0"/>
          </a:p>
        </p:txBody>
      </p:sp>
    </p:spTree>
    <p:extLst>
      <p:ext uri="{BB962C8B-B14F-4D97-AF65-F5344CB8AC3E}">
        <p14:creationId xmlns:p14="http://schemas.microsoft.com/office/powerpoint/2010/main" val="1957927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Include any relevant additional charts, or tables that you may have created during the analysis phase.</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gn="just">
              <a:buNone/>
            </a:pPr>
            <a:r>
              <a:rPr lang="en-US" sz="2800" dirty="0"/>
              <a:t>SpaceX is a space transportation and aerospace manufacturer founded in 2002 by Elon Musk.</a:t>
            </a:r>
          </a:p>
          <a:p>
            <a:pPr marL="457200" lvl="1" indent="0" algn="just">
              <a:buNone/>
            </a:pPr>
            <a:r>
              <a:rPr lang="en-US" sz="2800" b="0" i="0" dirty="0">
                <a:effectLst/>
                <a:latin typeface="IBM Plex Mono Text" panose="020B0509050203000203"/>
              </a:rPr>
              <a:t>Rockets from the Falcon 9 family have been launched 309 times over 14 years, with 91 launches occurring in 2023 alone. The machine learning approach for studying the influence of different variables is essential to predict if a landing will be successful. A significant factor in SpaceX's ability to offer launches at the "reduced" cost of 62 million USD is the reusability of the Falcon 9 rockets.</a:t>
            </a:r>
            <a:endParaRPr lang="en-US" sz="2800" dirty="0">
              <a:latin typeface="IBM Plex Mono Text" panose="020B0509050203000203"/>
            </a:endParaRP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2053" y="1825625"/>
            <a:ext cx="10571747" cy="4351338"/>
          </a:xfrm>
        </p:spPr>
        <p:txBody>
          <a:bodyPr>
            <a:normAutofit fontScale="92500" lnSpcReduction="20000"/>
          </a:bodyPr>
          <a:lstStyle/>
          <a:p>
            <a:pPr algn="just"/>
            <a:r>
              <a:rPr lang="en-US" sz="2400" dirty="0"/>
              <a:t>Data Collection</a:t>
            </a:r>
          </a:p>
          <a:p>
            <a:pPr lvl="1" algn="just"/>
            <a:r>
              <a:rPr lang="en-US" sz="1800" dirty="0"/>
              <a:t>Using Python the data is collected trough the API from SpaceX and Web Scraping from Wikipedia</a:t>
            </a:r>
          </a:p>
          <a:p>
            <a:pPr algn="just"/>
            <a:r>
              <a:rPr lang="en-US" sz="2400" dirty="0"/>
              <a:t>Data Wrangling</a:t>
            </a:r>
          </a:p>
          <a:p>
            <a:pPr lvl="1" algn="just"/>
            <a:r>
              <a:rPr lang="en-US" sz="1800" dirty="0"/>
              <a:t>Processing the data to find patters and determine what is the label for the supervised model</a:t>
            </a:r>
          </a:p>
          <a:p>
            <a:pPr algn="just"/>
            <a:r>
              <a:rPr lang="en-US" sz="2400" dirty="0"/>
              <a:t>Evaluation Data Analysis</a:t>
            </a:r>
          </a:p>
          <a:p>
            <a:pPr lvl="1" algn="just"/>
            <a:r>
              <a:rPr lang="en-US" sz="1800" dirty="0"/>
              <a:t>EDA with SQL to study the failures and successes of the landing</a:t>
            </a:r>
          </a:p>
          <a:p>
            <a:pPr lvl="1" algn="just"/>
            <a:r>
              <a:rPr lang="en-US" sz="1800" dirty="0"/>
              <a:t>EDA with visualization to study the different inference of the variables of the data frame in the determination of the failure or success of a landing</a:t>
            </a:r>
          </a:p>
          <a:p>
            <a:pPr algn="just"/>
            <a:r>
              <a:rPr lang="en-US" sz="2400" dirty="0"/>
              <a:t>Interactive Analysis</a:t>
            </a:r>
          </a:p>
          <a:p>
            <a:pPr lvl="1" algn="just"/>
            <a:r>
              <a:rPr lang="en-US" sz="1800" dirty="0"/>
              <a:t>See the geographic position of the launchpad and the inference of the ambient in the success of a launch.</a:t>
            </a:r>
          </a:p>
          <a:p>
            <a:pPr lvl="1" algn="just"/>
            <a:r>
              <a:rPr lang="en-US" sz="1800" dirty="0"/>
              <a:t>With </a:t>
            </a:r>
            <a:r>
              <a:rPr lang="en-US" sz="1800" dirty="0" err="1"/>
              <a:t>Plotly</a:t>
            </a:r>
            <a:r>
              <a:rPr lang="en-US" sz="1800" dirty="0"/>
              <a:t> see in a interactive way the success rate of every launchpad and the relation between the payload mass and the success of the mission.</a:t>
            </a:r>
          </a:p>
          <a:p>
            <a:pPr algn="just"/>
            <a:r>
              <a:rPr lang="en-US" sz="2400" dirty="0"/>
              <a:t>Model Application to the Data.</a:t>
            </a:r>
          </a:p>
          <a:p>
            <a:pPr lvl="1" algn="just"/>
            <a:r>
              <a:rPr lang="en-US" sz="1800" dirty="0"/>
              <a:t>Determinate the best Hyperparameter for a variety of method, these are  Logistic Regression, SVM, Decision Tree and KNN</a:t>
            </a:r>
          </a:p>
          <a:p>
            <a:pPr lvl="1" algn="just"/>
            <a:r>
              <a:rPr lang="en-US" sz="1800" dirty="0"/>
              <a:t>Determinate which of the 4 methods have the best performance.</a:t>
            </a:r>
          </a:p>
        </p:txBody>
      </p:sp>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C7217E-BE36-DC9C-D219-A4E5768CDD3A}"/>
              </a:ext>
            </a:extLst>
          </p:cNvPr>
          <p:cNvSpPr>
            <a:spLocks noGrp="1"/>
          </p:cNvSpPr>
          <p:nvPr>
            <p:ph type="title"/>
          </p:nvPr>
        </p:nvSpPr>
        <p:spPr/>
        <p:txBody>
          <a:bodyPr/>
          <a:lstStyle/>
          <a:p>
            <a:r>
              <a:rPr lang="es-MX" dirty="0"/>
              <a:t>Data </a:t>
            </a:r>
            <a:r>
              <a:rPr lang="es-MX" dirty="0" err="1"/>
              <a:t>Collection</a:t>
            </a:r>
            <a:endParaRPr lang="es-CL" dirty="0"/>
          </a:p>
        </p:txBody>
      </p:sp>
      <p:sp>
        <p:nvSpPr>
          <p:cNvPr id="3" name="Marcador de contenido 2">
            <a:extLst>
              <a:ext uri="{FF2B5EF4-FFF2-40B4-BE49-F238E27FC236}">
                <a16:creationId xmlns:a16="http://schemas.microsoft.com/office/drawing/2014/main" id="{EB892591-3EDA-B8B9-6DFF-3BCEE90A01B6}"/>
              </a:ext>
            </a:extLst>
          </p:cNvPr>
          <p:cNvSpPr>
            <a:spLocks noGrp="1"/>
          </p:cNvSpPr>
          <p:nvPr>
            <p:ph sz="half" idx="1"/>
          </p:nvPr>
        </p:nvSpPr>
        <p:spPr>
          <a:xfrm>
            <a:off x="838200" y="1467854"/>
            <a:ext cx="5181600" cy="4812630"/>
          </a:xfrm>
        </p:spPr>
        <p:txBody>
          <a:bodyPr>
            <a:normAutofit fontScale="92500" lnSpcReduction="20000"/>
          </a:bodyPr>
          <a:lstStyle/>
          <a:p>
            <a:pPr marL="0" indent="0" algn="just">
              <a:buNone/>
            </a:pPr>
            <a:r>
              <a:rPr lang="es-MX" dirty="0"/>
              <a:t>SpaceX API</a:t>
            </a:r>
          </a:p>
          <a:p>
            <a:pPr algn="just"/>
            <a:r>
              <a:rPr lang="es-MX" dirty="0"/>
              <a:t>We request data rom the SpaceX API, </a:t>
            </a:r>
            <a:r>
              <a:rPr lang="es-MX" dirty="0" err="1"/>
              <a:t>which</a:t>
            </a:r>
            <a:r>
              <a:rPr lang="es-MX" dirty="0"/>
              <a:t> is </a:t>
            </a:r>
            <a:r>
              <a:rPr lang="es-MX" dirty="0" err="1"/>
              <a:t>provided</a:t>
            </a:r>
            <a:r>
              <a:rPr lang="es-MX" dirty="0"/>
              <a:t> in JSON format. This data is </a:t>
            </a:r>
            <a:r>
              <a:rPr lang="es-MX" dirty="0" err="1"/>
              <a:t>then</a:t>
            </a:r>
            <a:r>
              <a:rPr lang="es-MX" dirty="0"/>
              <a:t> </a:t>
            </a:r>
            <a:r>
              <a:rPr lang="es-MX" dirty="0" err="1"/>
              <a:t>converted</a:t>
            </a:r>
            <a:r>
              <a:rPr lang="es-MX" dirty="0"/>
              <a:t> into a dataframe </a:t>
            </a:r>
            <a:r>
              <a:rPr lang="es-MX" dirty="0" err="1"/>
              <a:t>for</a:t>
            </a:r>
            <a:r>
              <a:rPr lang="es-MX" dirty="0"/>
              <a:t> </a:t>
            </a:r>
            <a:r>
              <a:rPr lang="es-MX" dirty="0" err="1"/>
              <a:t>analysis</a:t>
            </a:r>
            <a:r>
              <a:rPr lang="es-MX" dirty="0"/>
              <a:t>. </a:t>
            </a:r>
            <a:r>
              <a:rPr lang="es-MX" dirty="0" err="1"/>
              <a:t>Since</a:t>
            </a:r>
            <a:r>
              <a:rPr lang="es-MX" dirty="0"/>
              <a:t> the </a:t>
            </a:r>
            <a:r>
              <a:rPr lang="es-MX" dirty="0" err="1"/>
              <a:t>dataset</a:t>
            </a:r>
            <a:r>
              <a:rPr lang="es-MX" dirty="0"/>
              <a:t> </a:t>
            </a:r>
            <a:r>
              <a:rPr lang="es-MX" dirty="0" err="1"/>
              <a:t>includes</a:t>
            </a:r>
            <a:r>
              <a:rPr lang="es-MX" dirty="0"/>
              <a:t> </a:t>
            </a:r>
            <a:r>
              <a:rPr lang="es-MX" dirty="0" err="1"/>
              <a:t>information</a:t>
            </a:r>
            <a:r>
              <a:rPr lang="es-MX" dirty="0"/>
              <a:t> on </a:t>
            </a:r>
            <a:r>
              <a:rPr lang="es-MX" dirty="0" err="1"/>
              <a:t>both</a:t>
            </a:r>
            <a:r>
              <a:rPr lang="es-MX" dirty="0"/>
              <a:t> Falcon 9 and Falcon Heavy </a:t>
            </a:r>
            <a:r>
              <a:rPr lang="es-MX" dirty="0" err="1"/>
              <a:t>launches</a:t>
            </a:r>
            <a:r>
              <a:rPr lang="es-MX" dirty="0"/>
              <a:t>, we </a:t>
            </a:r>
            <a:r>
              <a:rPr lang="es-MX" dirty="0" err="1"/>
              <a:t>apply</a:t>
            </a:r>
            <a:r>
              <a:rPr lang="es-MX" dirty="0"/>
              <a:t> a </a:t>
            </a:r>
            <a:r>
              <a:rPr lang="es-MX" dirty="0" err="1"/>
              <a:t>filter</a:t>
            </a:r>
            <a:r>
              <a:rPr lang="es-MX" dirty="0"/>
              <a:t> </a:t>
            </a:r>
            <a:r>
              <a:rPr lang="es-MX" dirty="0" err="1"/>
              <a:t>to</a:t>
            </a:r>
            <a:r>
              <a:rPr lang="es-MX" dirty="0"/>
              <a:t> </a:t>
            </a:r>
            <a:r>
              <a:rPr lang="es-MX" dirty="0" err="1"/>
              <a:t>isolate</a:t>
            </a:r>
            <a:r>
              <a:rPr lang="es-MX" dirty="0"/>
              <a:t> </a:t>
            </a:r>
            <a:r>
              <a:rPr lang="es-MX" dirty="0" err="1"/>
              <a:t>only</a:t>
            </a:r>
            <a:r>
              <a:rPr lang="es-MX" dirty="0"/>
              <a:t> the data </a:t>
            </a:r>
            <a:r>
              <a:rPr lang="es-MX" dirty="0" err="1"/>
              <a:t>pertaining</a:t>
            </a:r>
            <a:r>
              <a:rPr lang="es-MX" dirty="0"/>
              <a:t> </a:t>
            </a:r>
            <a:r>
              <a:rPr lang="es-MX" dirty="0" err="1"/>
              <a:t>to</a:t>
            </a:r>
            <a:r>
              <a:rPr lang="es-MX" dirty="0"/>
              <a:t> Falcon 9. Following the </a:t>
            </a:r>
            <a:r>
              <a:rPr lang="es-MX" dirty="0" err="1"/>
              <a:t>filtration</a:t>
            </a:r>
            <a:r>
              <a:rPr lang="es-MX" dirty="0"/>
              <a:t> </a:t>
            </a:r>
            <a:r>
              <a:rPr lang="es-MX" dirty="0" err="1"/>
              <a:t>process</a:t>
            </a:r>
            <a:r>
              <a:rPr lang="es-MX" dirty="0"/>
              <a:t>, we </a:t>
            </a:r>
            <a:r>
              <a:rPr lang="es-MX" dirty="0" err="1"/>
              <a:t>export</a:t>
            </a:r>
            <a:r>
              <a:rPr lang="es-MX" dirty="0"/>
              <a:t> the </a:t>
            </a:r>
            <a:r>
              <a:rPr lang="es-MX" dirty="0" err="1"/>
              <a:t>refined</a:t>
            </a:r>
            <a:r>
              <a:rPr lang="es-MX" dirty="0"/>
              <a:t> dataframe </a:t>
            </a:r>
            <a:r>
              <a:rPr lang="es-MX" dirty="0" err="1"/>
              <a:t>to</a:t>
            </a:r>
            <a:r>
              <a:rPr lang="es-MX" dirty="0"/>
              <a:t> a CSV file </a:t>
            </a:r>
            <a:r>
              <a:rPr lang="es-MX" dirty="0" err="1"/>
              <a:t>for</a:t>
            </a:r>
            <a:r>
              <a:rPr lang="es-MX" dirty="0"/>
              <a:t> </a:t>
            </a:r>
            <a:r>
              <a:rPr lang="es-MX" dirty="0" err="1"/>
              <a:t>further</a:t>
            </a:r>
            <a:r>
              <a:rPr lang="es-MX" dirty="0"/>
              <a:t> use.</a:t>
            </a:r>
          </a:p>
          <a:p>
            <a:pPr algn="just"/>
            <a:r>
              <a:rPr lang="es-MX" sz="1900" dirty="0"/>
              <a:t>Link: </a:t>
            </a:r>
            <a:r>
              <a:rPr lang="es-MX" sz="1900" dirty="0">
                <a:hlinkClick r:id="rId2"/>
              </a:rPr>
              <a:t>https://github.com/angelbarram/Applied-Data-Science-Capstone/blob/main/Week_1_API.ipynb</a:t>
            </a:r>
            <a:endParaRPr lang="es-MX" sz="1900" dirty="0"/>
          </a:p>
          <a:p>
            <a:pPr algn="just"/>
            <a:endParaRPr lang="es-MX" dirty="0"/>
          </a:p>
          <a:p>
            <a:pPr algn="just"/>
            <a:endParaRPr lang="es-MX" dirty="0"/>
          </a:p>
        </p:txBody>
      </p:sp>
      <p:sp>
        <p:nvSpPr>
          <p:cNvPr id="4" name="Marcador de contenido 3">
            <a:extLst>
              <a:ext uri="{FF2B5EF4-FFF2-40B4-BE49-F238E27FC236}">
                <a16:creationId xmlns:a16="http://schemas.microsoft.com/office/drawing/2014/main" id="{7C8934BA-5BB7-8F14-E13E-CE51B51A5C88}"/>
              </a:ext>
            </a:extLst>
          </p:cNvPr>
          <p:cNvSpPr>
            <a:spLocks noGrp="1"/>
          </p:cNvSpPr>
          <p:nvPr>
            <p:ph sz="half" idx="2"/>
          </p:nvPr>
        </p:nvSpPr>
        <p:spPr>
          <a:xfrm>
            <a:off x="6172200" y="1467854"/>
            <a:ext cx="5181600" cy="4709109"/>
          </a:xfrm>
        </p:spPr>
        <p:txBody>
          <a:bodyPr>
            <a:normAutofit fontScale="92500" lnSpcReduction="20000"/>
          </a:bodyPr>
          <a:lstStyle/>
          <a:p>
            <a:pPr marL="0" indent="0" algn="just">
              <a:buNone/>
            </a:pPr>
            <a:r>
              <a:rPr lang="es-MX" dirty="0"/>
              <a:t>Web </a:t>
            </a:r>
            <a:r>
              <a:rPr lang="es-MX" dirty="0" err="1"/>
              <a:t>Scraping</a:t>
            </a:r>
            <a:endParaRPr lang="es-MX" dirty="0"/>
          </a:p>
          <a:p>
            <a:pPr algn="just"/>
            <a:r>
              <a:rPr lang="es-CL" dirty="0" err="1"/>
              <a:t>We</a:t>
            </a:r>
            <a:r>
              <a:rPr lang="es-CL" dirty="0"/>
              <a:t> </a:t>
            </a:r>
            <a:r>
              <a:rPr lang="es-CL" dirty="0" err="1"/>
              <a:t>retrieve</a:t>
            </a:r>
            <a:r>
              <a:rPr lang="es-CL" dirty="0"/>
              <a:t> Falcon 0 </a:t>
            </a:r>
            <a:r>
              <a:rPr lang="es-CL" dirty="0" err="1"/>
              <a:t>launch</a:t>
            </a:r>
            <a:r>
              <a:rPr lang="es-CL" dirty="0"/>
              <a:t> data </a:t>
            </a:r>
            <a:r>
              <a:rPr lang="es-CL" dirty="0" err="1"/>
              <a:t>from</a:t>
            </a:r>
            <a:r>
              <a:rPr lang="es-CL" dirty="0"/>
              <a:t> </a:t>
            </a:r>
            <a:r>
              <a:rPr lang="es-CL" dirty="0" err="1"/>
              <a:t>its</a:t>
            </a:r>
            <a:r>
              <a:rPr lang="es-CL" dirty="0"/>
              <a:t> Wikipedia page </a:t>
            </a:r>
            <a:r>
              <a:rPr lang="es-CL" dirty="0" err="1"/>
              <a:t>using</a:t>
            </a:r>
            <a:r>
              <a:rPr lang="es-CL" dirty="0"/>
              <a:t> </a:t>
            </a:r>
            <a:r>
              <a:rPr lang="es-CL" dirty="0" err="1"/>
              <a:t>the</a:t>
            </a:r>
            <a:r>
              <a:rPr lang="es-CL" dirty="0"/>
              <a:t> </a:t>
            </a:r>
            <a:r>
              <a:rPr lang="es-CL" dirty="0" err="1"/>
              <a:t>specified</a:t>
            </a:r>
            <a:r>
              <a:rPr lang="es-CL" dirty="0"/>
              <a:t> URL. A </a:t>
            </a:r>
            <a:r>
              <a:rPr lang="es-CL" dirty="0" err="1"/>
              <a:t>BeautifulSoup</a:t>
            </a:r>
            <a:r>
              <a:rPr lang="es-CL" dirty="0"/>
              <a:t> </a:t>
            </a:r>
            <a:r>
              <a:rPr lang="es-CL" dirty="0" err="1"/>
              <a:t>object</a:t>
            </a:r>
            <a:r>
              <a:rPr lang="es-CL" dirty="0"/>
              <a:t> </a:t>
            </a:r>
            <a:r>
              <a:rPr lang="es-CL" dirty="0" err="1"/>
              <a:t>is</a:t>
            </a:r>
            <a:r>
              <a:rPr lang="es-CL" dirty="0"/>
              <a:t> </a:t>
            </a:r>
            <a:r>
              <a:rPr lang="es-CL" dirty="0" err="1"/>
              <a:t>then</a:t>
            </a:r>
            <a:r>
              <a:rPr lang="es-CL" dirty="0"/>
              <a:t> </a:t>
            </a:r>
            <a:r>
              <a:rPr lang="es-CL" dirty="0" err="1"/>
              <a:t>instantiated</a:t>
            </a:r>
            <a:r>
              <a:rPr lang="es-CL" dirty="0"/>
              <a:t> </a:t>
            </a:r>
            <a:r>
              <a:rPr lang="es-CL" dirty="0" err="1"/>
              <a:t>to</a:t>
            </a:r>
            <a:r>
              <a:rPr lang="es-CL" dirty="0"/>
              <a:t> </a:t>
            </a:r>
            <a:r>
              <a:rPr lang="es-CL" dirty="0" err="1"/>
              <a:t>parse</a:t>
            </a:r>
            <a:r>
              <a:rPr lang="es-CL" dirty="0"/>
              <a:t> </a:t>
            </a:r>
            <a:r>
              <a:rPr lang="es-CL" dirty="0" err="1"/>
              <a:t>the</a:t>
            </a:r>
            <a:r>
              <a:rPr lang="es-CL" dirty="0"/>
              <a:t> HTML </a:t>
            </a:r>
            <a:r>
              <a:rPr lang="es-CL" dirty="0" err="1"/>
              <a:t>content</a:t>
            </a:r>
            <a:r>
              <a:rPr lang="es-CL" dirty="0"/>
              <a:t>. </a:t>
            </a:r>
            <a:r>
              <a:rPr lang="es-CL" dirty="0" err="1"/>
              <a:t>Utilizing</a:t>
            </a:r>
            <a:r>
              <a:rPr lang="es-CL" dirty="0"/>
              <a:t> </a:t>
            </a:r>
            <a:r>
              <a:rPr lang="es-CL" dirty="0" err="1"/>
              <a:t>this</a:t>
            </a:r>
            <a:r>
              <a:rPr lang="es-CL" dirty="0"/>
              <a:t> </a:t>
            </a:r>
            <a:r>
              <a:rPr lang="es-CL" dirty="0" err="1"/>
              <a:t>object</a:t>
            </a:r>
            <a:r>
              <a:rPr lang="es-CL" dirty="0"/>
              <a:t>, </a:t>
            </a:r>
            <a:r>
              <a:rPr lang="es-CL" dirty="0" err="1"/>
              <a:t>we</a:t>
            </a:r>
            <a:r>
              <a:rPr lang="es-CL" dirty="0"/>
              <a:t> </a:t>
            </a:r>
            <a:r>
              <a:rPr lang="es-CL" dirty="0" err="1"/>
              <a:t>extract</a:t>
            </a:r>
            <a:r>
              <a:rPr lang="es-CL" dirty="0"/>
              <a:t> </a:t>
            </a:r>
            <a:r>
              <a:rPr lang="es-CL" dirty="0" err="1"/>
              <a:t>the</a:t>
            </a:r>
            <a:r>
              <a:rPr lang="es-CL" dirty="0"/>
              <a:t> columna </a:t>
            </a:r>
            <a:r>
              <a:rPr lang="es-CL" dirty="0" err="1"/>
              <a:t>names</a:t>
            </a:r>
            <a:r>
              <a:rPr lang="es-CL" dirty="0"/>
              <a:t> and variable </a:t>
            </a:r>
            <a:r>
              <a:rPr lang="es-CL" dirty="0" err="1"/>
              <a:t>identifiers</a:t>
            </a:r>
            <a:r>
              <a:rPr lang="es-CL" dirty="0"/>
              <a:t> </a:t>
            </a:r>
            <a:r>
              <a:rPr lang="es-CL" dirty="0" err="1"/>
              <a:t>from</a:t>
            </a:r>
            <a:r>
              <a:rPr lang="es-CL" dirty="0"/>
              <a:t> </a:t>
            </a:r>
            <a:r>
              <a:rPr lang="es-CL" dirty="0" err="1"/>
              <a:t>the</a:t>
            </a:r>
            <a:r>
              <a:rPr lang="es-CL" dirty="0"/>
              <a:t> HTML </a:t>
            </a:r>
            <a:r>
              <a:rPr lang="es-CL" dirty="0" err="1"/>
              <a:t>headers</a:t>
            </a:r>
            <a:r>
              <a:rPr lang="es-CL" dirty="0"/>
              <a:t> </a:t>
            </a:r>
            <a:r>
              <a:rPr lang="es-CL" dirty="0" err="1"/>
              <a:t>to</a:t>
            </a:r>
            <a:r>
              <a:rPr lang="es-CL" dirty="0"/>
              <a:t> </a:t>
            </a:r>
            <a:r>
              <a:rPr lang="es-CL" dirty="0" err="1"/>
              <a:t>strucsture</a:t>
            </a:r>
            <a:r>
              <a:rPr lang="es-CL" dirty="0"/>
              <a:t> </a:t>
            </a:r>
            <a:r>
              <a:rPr lang="es-CL" dirty="0" err="1"/>
              <a:t>our</a:t>
            </a:r>
            <a:r>
              <a:rPr lang="es-CL" dirty="0"/>
              <a:t> </a:t>
            </a:r>
            <a:r>
              <a:rPr lang="es-CL" dirty="0" err="1"/>
              <a:t>datset</a:t>
            </a:r>
            <a:r>
              <a:rPr lang="es-CL" dirty="0"/>
              <a:t> </a:t>
            </a:r>
            <a:r>
              <a:rPr lang="es-CL" dirty="0" err="1"/>
              <a:t>appropriately</a:t>
            </a:r>
            <a:r>
              <a:rPr lang="es-CL" dirty="0"/>
              <a:t>.</a:t>
            </a:r>
          </a:p>
          <a:p>
            <a:pPr algn="just"/>
            <a:endParaRPr lang="es-CL" dirty="0"/>
          </a:p>
          <a:p>
            <a:pPr algn="just"/>
            <a:endParaRPr lang="es-CL" dirty="0"/>
          </a:p>
          <a:p>
            <a:pPr algn="just"/>
            <a:r>
              <a:rPr lang="es-CL" sz="1900" dirty="0"/>
              <a:t>Link: </a:t>
            </a:r>
            <a:r>
              <a:rPr lang="es-CL" sz="1900" dirty="0">
                <a:hlinkClick r:id="rId3"/>
              </a:rPr>
              <a:t>https://github.com/angelbarram/Applied-Data-Science-Capstone/blob/main/Week_1_WebScraping.ipynb</a:t>
            </a:r>
            <a:endParaRPr lang="es-CL" sz="1900" dirty="0"/>
          </a:p>
          <a:p>
            <a:pPr marL="0" indent="0" algn="just">
              <a:buNone/>
            </a:pPr>
            <a:endParaRPr lang="es-CL" sz="1900" dirty="0"/>
          </a:p>
        </p:txBody>
      </p:sp>
    </p:spTree>
    <p:extLst>
      <p:ext uri="{BB962C8B-B14F-4D97-AF65-F5344CB8AC3E}">
        <p14:creationId xmlns:p14="http://schemas.microsoft.com/office/powerpoint/2010/main" val="991372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6F18F-7202-8065-C8F0-56C84C9CC801}"/>
              </a:ext>
            </a:extLst>
          </p:cNvPr>
          <p:cNvSpPr>
            <a:spLocks noGrp="1"/>
          </p:cNvSpPr>
          <p:nvPr>
            <p:ph type="title"/>
          </p:nvPr>
        </p:nvSpPr>
        <p:spPr/>
        <p:txBody>
          <a:bodyPr/>
          <a:lstStyle/>
          <a:p>
            <a:r>
              <a:rPr lang="es-MX" dirty="0"/>
              <a:t>Data </a:t>
            </a:r>
            <a:r>
              <a:rPr lang="es-MX" dirty="0" err="1"/>
              <a:t>Wrangling</a:t>
            </a:r>
            <a:endParaRPr lang="es-CL" dirty="0"/>
          </a:p>
        </p:txBody>
      </p:sp>
      <p:sp>
        <p:nvSpPr>
          <p:cNvPr id="3" name="Marcador de contenido 2">
            <a:extLst>
              <a:ext uri="{FF2B5EF4-FFF2-40B4-BE49-F238E27FC236}">
                <a16:creationId xmlns:a16="http://schemas.microsoft.com/office/drawing/2014/main" id="{AE94E0F2-5D09-0077-277D-59C2485009DC}"/>
              </a:ext>
            </a:extLst>
          </p:cNvPr>
          <p:cNvSpPr>
            <a:spLocks noGrp="1"/>
          </p:cNvSpPr>
          <p:nvPr>
            <p:ph sz="half" idx="1"/>
          </p:nvPr>
        </p:nvSpPr>
        <p:spPr>
          <a:xfrm>
            <a:off x="838200" y="1825625"/>
            <a:ext cx="10515600" cy="4351338"/>
          </a:xfrm>
        </p:spPr>
        <p:txBody>
          <a:bodyPr>
            <a:normAutofit/>
          </a:bodyPr>
          <a:lstStyle/>
          <a:p>
            <a:pPr algn="just"/>
            <a:r>
              <a:rPr lang="es-MX" dirty="0" err="1"/>
              <a:t>During</a:t>
            </a:r>
            <a:r>
              <a:rPr lang="es-MX" dirty="0"/>
              <a:t> the data </a:t>
            </a:r>
            <a:r>
              <a:rPr lang="es-MX" dirty="0" err="1"/>
              <a:t>wrangling</a:t>
            </a:r>
            <a:r>
              <a:rPr lang="es-MX" dirty="0"/>
              <a:t> pase, we </a:t>
            </a:r>
            <a:r>
              <a:rPr lang="es-MX" dirty="0" err="1"/>
              <a:t>leveraged</a:t>
            </a:r>
            <a:r>
              <a:rPr lang="es-MX" dirty="0"/>
              <a:t> pandas </a:t>
            </a:r>
            <a:r>
              <a:rPr lang="es-MX" dirty="0" err="1"/>
              <a:t>to</a:t>
            </a:r>
            <a:r>
              <a:rPr lang="es-MX" dirty="0"/>
              <a:t> refine the </a:t>
            </a:r>
            <a:r>
              <a:rPr lang="es-MX" dirty="0" err="1"/>
              <a:t>previously</a:t>
            </a:r>
            <a:r>
              <a:rPr lang="es-MX" dirty="0"/>
              <a:t> </a:t>
            </a:r>
            <a:r>
              <a:rPr lang="es-MX" dirty="0" err="1"/>
              <a:t>obtained</a:t>
            </a:r>
            <a:r>
              <a:rPr lang="es-MX" dirty="0"/>
              <a:t> dataframe, </a:t>
            </a:r>
            <a:r>
              <a:rPr lang="es-MX" dirty="0" err="1"/>
              <a:t>thereby</a:t>
            </a:r>
            <a:r>
              <a:rPr lang="es-MX" dirty="0"/>
              <a:t> </a:t>
            </a:r>
            <a:r>
              <a:rPr lang="es-MX" dirty="0" err="1"/>
              <a:t>streamlining</a:t>
            </a:r>
            <a:r>
              <a:rPr lang="es-MX" dirty="0"/>
              <a:t> </a:t>
            </a:r>
            <a:r>
              <a:rPr lang="es-MX" dirty="0" err="1"/>
              <a:t>subsequent</a:t>
            </a:r>
            <a:r>
              <a:rPr lang="es-MX" dirty="0"/>
              <a:t> </a:t>
            </a:r>
            <a:r>
              <a:rPr lang="es-MX" dirty="0" err="1"/>
              <a:t>analyses</a:t>
            </a:r>
            <a:r>
              <a:rPr lang="es-MX" dirty="0"/>
              <a:t>. </a:t>
            </a:r>
            <a:r>
              <a:rPr lang="es-MX" dirty="0" err="1"/>
              <a:t>Our</a:t>
            </a:r>
            <a:r>
              <a:rPr lang="es-MX" dirty="0"/>
              <a:t> </a:t>
            </a:r>
            <a:r>
              <a:rPr lang="es-MX" dirty="0" err="1"/>
              <a:t>efforts</a:t>
            </a:r>
            <a:r>
              <a:rPr lang="es-MX" dirty="0"/>
              <a:t> </a:t>
            </a:r>
            <a:r>
              <a:rPr lang="es-MX" dirty="0" err="1"/>
              <a:t>focused</a:t>
            </a:r>
            <a:r>
              <a:rPr lang="es-MX" dirty="0"/>
              <a:t> on </a:t>
            </a:r>
            <a:r>
              <a:rPr lang="es-MX" dirty="0" err="1"/>
              <a:t>calculating</a:t>
            </a:r>
            <a:r>
              <a:rPr lang="es-MX" dirty="0"/>
              <a:t> the number </a:t>
            </a:r>
            <a:r>
              <a:rPr lang="es-MX" dirty="0" err="1"/>
              <a:t>of</a:t>
            </a:r>
            <a:r>
              <a:rPr lang="es-MX" dirty="0"/>
              <a:t> </a:t>
            </a:r>
            <a:r>
              <a:rPr lang="es-MX" dirty="0" err="1"/>
              <a:t>launches</a:t>
            </a:r>
            <a:r>
              <a:rPr lang="es-MX" dirty="0"/>
              <a:t> </a:t>
            </a:r>
            <a:r>
              <a:rPr lang="es-MX" dirty="0" err="1"/>
              <a:t>for</a:t>
            </a:r>
            <a:r>
              <a:rPr lang="es-MX" dirty="0"/>
              <a:t> </a:t>
            </a:r>
            <a:r>
              <a:rPr lang="es-MX" dirty="0" err="1"/>
              <a:t>each</a:t>
            </a:r>
            <a:r>
              <a:rPr lang="es-MX" dirty="0"/>
              <a:t> site in </a:t>
            </a:r>
            <a:r>
              <a:rPr lang="es-MX" dirty="0" err="1"/>
              <a:t>conjuction</a:t>
            </a:r>
            <a:r>
              <a:rPr lang="es-MX" dirty="0"/>
              <a:t> </a:t>
            </a:r>
            <a:r>
              <a:rPr lang="es-MX" dirty="0" err="1"/>
              <a:t>with</a:t>
            </a:r>
            <a:r>
              <a:rPr lang="es-MX" dirty="0"/>
              <a:t> the </a:t>
            </a:r>
            <a:r>
              <a:rPr lang="es-MX" dirty="0" err="1"/>
              <a:t>corresponding</a:t>
            </a:r>
            <a:r>
              <a:rPr lang="es-MX" dirty="0"/>
              <a:t> </a:t>
            </a:r>
            <a:r>
              <a:rPr lang="es-MX" dirty="0" err="1"/>
              <a:t>orbit</a:t>
            </a:r>
            <a:r>
              <a:rPr lang="es-MX" dirty="0"/>
              <a:t> </a:t>
            </a:r>
            <a:r>
              <a:rPr lang="es-MX" dirty="0" err="1"/>
              <a:t>type</a:t>
            </a:r>
            <a:r>
              <a:rPr lang="es-MX" dirty="0"/>
              <a:t> at the time </a:t>
            </a:r>
            <a:r>
              <a:rPr lang="es-MX" dirty="0" err="1"/>
              <a:t>of</a:t>
            </a:r>
            <a:r>
              <a:rPr lang="es-MX" dirty="0"/>
              <a:t> </a:t>
            </a:r>
            <a:r>
              <a:rPr lang="es-MX" dirty="0" err="1"/>
              <a:t>launch</a:t>
            </a:r>
            <a:r>
              <a:rPr lang="es-MX" dirty="0"/>
              <a:t>. </a:t>
            </a:r>
            <a:r>
              <a:rPr lang="es-MX" dirty="0" err="1"/>
              <a:t>Additionally</a:t>
            </a:r>
            <a:r>
              <a:rPr lang="es-MX" dirty="0"/>
              <a:t>, we </a:t>
            </a:r>
            <a:r>
              <a:rPr lang="es-MX" dirty="0" err="1"/>
              <a:t>analyzed</a:t>
            </a:r>
            <a:r>
              <a:rPr lang="es-MX" dirty="0"/>
              <a:t> the </a:t>
            </a:r>
            <a:r>
              <a:rPr lang="es-MX" dirty="0" err="1"/>
              <a:t>mission</a:t>
            </a:r>
            <a:r>
              <a:rPr lang="es-MX" dirty="0"/>
              <a:t> </a:t>
            </a:r>
            <a:r>
              <a:rPr lang="es-MX" dirty="0" err="1"/>
              <a:t>outcomes</a:t>
            </a:r>
            <a:r>
              <a:rPr lang="es-MX" dirty="0"/>
              <a:t> </a:t>
            </a:r>
            <a:r>
              <a:rPr lang="es-MX" dirty="0" err="1"/>
              <a:t>to</a:t>
            </a:r>
            <a:r>
              <a:rPr lang="es-MX" dirty="0"/>
              <a:t> </a:t>
            </a:r>
            <a:r>
              <a:rPr lang="es-MX" dirty="0" err="1"/>
              <a:t>assign</a:t>
            </a:r>
            <a:r>
              <a:rPr lang="es-MX" dirty="0"/>
              <a:t> a ‘</a:t>
            </a:r>
            <a:r>
              <a:rPr lang="es-MX" dirty="0" err="1"/>
              <a:t>landing</a:t>
            </a:r>
            <a:r>
              <a:rPr lang="es-MX" dirty="0"/>
              <a:t> </a:t>
            </a:r>
            <a:r>
              <a:rPr lang="es-MX" dirty="0" err="1"/>
              <a:t>outcome</a:t>
            </a:r>
            <a:r>
              <a:rPr lang="es-MX" dirty="0"/>
              <a:t>’ </a:t>
            </a:r>
            <a:r>
              <a:rPr lang="es-MX" dirty="0" err="1"/>
              <a:t>label</a:t>
            </a:r>
            <a:r>
              <a:rPr lang="es-MX" dirty="0"/>
              <a:t>, </a:t>
            </a:r>
            <a:r>
              <a:rPr lang="es-MX" dirty="0" err="1"/>
              <a:t>categorizing</a:t>
            </a:r>
            <a:r>
              <a:rPr lang="es-MX" dirty="0"/>
              <a:t> </a:t>
            </a:r>
            <a:r>
              <a:rPr lang="es-MX" dirty="0" err="1"/>
              <a:t>each</a:t>
            </a:r>
            <a:r>
              <a:rPr lang="es-MX" dirty="0"/>
              <a:t> evento as </a:t>
            </a:r>
            <a:r>
              <a:rPr lang="es-MX" dirty="0" err="1"/>
              <a:t>either</a:t>
            </a:r>
            <a:r>
              <a:rPr lang="es-MX" dirty="0"/>
              <a:t> a </a:t>
            </a:r>
            <a:r>
              <a:rPr lang="es-MX" dirty="0" err="1"/>
              <a:t>success</a:t>
            </a:r>
            <a:r>
              <a:rPr lang="es-MX" dirty="0"/>
              <a:t> or a </a:t>
            </a:r>
            <a:r>
              <a:rPr lang="es-MX" dirty="0" err="1"/>
              <a:t>failure</a:t>
            </a:r>
            <a:r>
              <a:rPr lang="es-MX" dirty="0"/>
              <a:t>.</a:t>
            </a:r>
          </a:p>
          <a:p>
            <a:pPr algn="just"/>
            <a:endParaRPr lang="es-MX" dirty="0"/>
          </a:p>
          <a:p>
            <a:pPr algn="just"/>
            <a:r>
              <a:rPr lang="es-MX" sz="1800" dirty="0"/>
              <a:t>Link:</a:t>
            </a:r>
          </a:p>
          <a:p>
            <a:pPr marL="457200" lvl="1" indent="0" algn="just">
              <a:buNone/>
            </a:pPr>
            <a:r>
              <a:rPr lang="es-MX" sz="1400" dirty="0">
                <a:hlinkClick r:id="rId2"/>
              </a:rPr>
              <a:t>https://github.com/angelbarram/Applied-Data-Science-Capstone/blob/main/Week_2_Data_Wrangling.ipynb</a:t>
            </a:r>
            <a:r>
              <a:rPr lang="es-MX" sz="1400" dirty="0"/>
              <a:t> </a:t>
            </a:r>
            <a:endParaRPr lang="es-CL" sz="1400" dirty="0"/>
          </a:p>
        </p:txBody>
      </p:sp>
    </p:spTree>
    <p:extLst>
      <p:ext uri="{BB962C8B-B14F-4D97-AF65-F5344CB8AC3E}">
        <p14:creationId xmlns:p14="http://schemas.microsoft.com/office/powerpoint/2010/main" val="338921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332DA-BA3A-C691-351B-594455888442}"/>
              </a:ext>
            </a:extLst>
          </p:cNvPr>
          <p:cNvSpPr>
            <a:spLocks noGrp="1"/>
          </p:cNvSpPr>
          <p:nvPr>
            <p:ph type="title"/>
          </p:nvPr>
        </p:nvSpPr>
        <p:spPr>
          <a:xfrm>
            <a:off x="613611" y="365125"/>
            <a:ext cx="10924673" cy="1325563"/>
          </a:xfrm>
        </p:spPr>
        <p:txBody>
          <a:bodyPr>
            <a:normAutofit/>
          </a:bodyPr>
          <a:lstStyle/>
          <a:p>
            <a:r>
              <a:rPr lang="es-MX" sz="3600" dirty="0" err="1"/>
              <a:t>Exploratory</a:t>
            </a:r>
            <a:r>
              <a:rPr lang="es-MX" sz="3600" dirty="0"/>
              <a:t> Data </a:t>
            </a:r>
            <a:r>
              <a:rPr lang="es-MX" sz="3600" dirty="0" err="1"/>
              <a:t>Visualization</a:t>
            </a:r>
            <a:r>
              <a:rPr lang="es-MX" sz="3600" dirty="0"/>
              <a:t> </a:t>
            </a:r>
            <a:r>
              <a:rPr lang="es-MX" sz="3600" dirty="0" err="1"/>
              <a:t>with</a:t>
            </a:r>
            <a:r>
              <a:rPr lang="es-MX" sz="3600" dirty="0"/>
              <a:t> SQL</a:t>
            </a:r>
            <a:endParaRPr lang="es-CL" sz="3600" dirty="0"/>
          </a:p>
        </p:txBody>
      </p:sp>
      <p:sp>
        <p:nvSpPr>
          <p:cNvPr id="3" name="Marcador de contenido 2">
            <a:extLst>
              <a:ext uri="{FF2B5EF4-FFF2-40B4-BE49-F238E27FC236}">
                <a16:creationId xmlns:a16="http://schemas.microsoft.com/office/drawing/2014/main" id="{F92C09C8-BC7E-F5F3-9066-72517A0A83FB}"/>
              </a:ext>
            </a:extLst>
          </p:cNvPr>
          <p:cNvSpPr>
            <a:spLocks noGrp="1"/>
          </p:cNvSpPr>
          <p:nvPr>
            <p:ph sz="half" idx="1"/>
          </p:nvPr>
        </p:nvSpPr>
        <p:spPr>
          <a:xfrm>
            <a:off x="838200" y="1825625"/>
            <a:ext cx="10375232" cy="4351338"/>
          </a:xfrm>
        </p:spPr>
        <p:txBody>
          <a:bodyPr>
            <a:normAutofit fontScale="70000" lnSpcReduction="20000"/>
          </a:bodyPr>
          <a:lstStyle/>
          <a:p>
            <a:pPr algn="just"/>
            <a:r>
              <a:rPr lang="es-MX" dirty="0" err="1"/>
              <a:t>Using</a:t>
            </a:r>
            <a:r>
              <a:rPr lang="es-MX" dirty="0"/>
              <a:t> the %</a:t>
            </a:r>
            <a:r>
              <a:rPr lang="es-MX" dirty="0" err="1"/>
              <a:t>sql</a:t>
            </a:r>
            <a:r>
              <a:rPr lang="es-MX" dirty="0"/>
              <a:t> </a:t>
            </a:r>
            <a:r>
              <a:rPr lang="es-MX" dirty="0" err="1"/>
              <a:t>magic</a:t>
            </a:r>
            <a:r>
              <a:rPr lang="es-MX" dirty="0"/>
              <a:t> </a:t>
            </a:r>
            <a:r>
              <a:rPr lang="es-MX" dirty="0" err="1"/>
              <a:t>command</a:t>
            </a:r>
            <a:r>
              <a:rPr lang="es-MX" dirty="0"/>
              <a:t>, we </a:t>
            </a:r>
            <a:r>
              <a:rPr lang="es-MX" dirty="0" err="1"/>
              <a:t>execute</a:t>
            </a:r>
            <a:r>
              <a:rPr lang="es-MX" dirty="0"/>
              <a:t> </a:t>
            </a:r>
            <a:r>
              <a:rPr lang="es-MX" dirty="0" err="1"/>
              <a:t>queries</a:t>
            </a:r>
            <a:r>
              <a:rPr lang="es-MX" dirty="0"/>
              <a:t> </a:t>
            </a:r>
            <a:r>
              <a:rPr lang="es-MX" dirty="0" err="1"/>
              <a:t>to</a:t>
            </a:r>
            <a:r>
              <a:rPr lang="es-MX" dirty="0"/>
              <a:t> </a:t>
            </a:r>
            <a:r>
              <a:rPr lang="es-MX" dirty="0" err="1"/>
              <a:t>better</a:t>
            </a:r>
            <a:r>
              <a:rPr lang="es-MX" dirty="0"/>
              <a:t> </a:t>
            </a:r>
            <a:r>
              <a:rPr lang="es-MX" dirty="0" err="1"/>
              <a:t>understand</a:t>
            </a:r>
            <a:r>
              <a:rPr lang="es-MX" dirty="0"/>
              <a:t> the </a:t>
            </a:r>
            <a:r>
              <a:rPr lang="es-MX" dirty="0" err="1"/>
              <a:t>structure</a:t>
            </a:r>
            <a:r>
              <a:rPr lang="es-MX" dirty="0"/>
              <a:t> and </a:t>
            </a:r>
            <a:r>
              <a:rPr lang="es-MX" dirty="0" err="1"/>
              <a:t>contents</a:t>
            </a:r>
            <a:r>
              <a:rPr lang="es-MX" dirty="0"/>
              <a:t> </a:t>
            </a:r>
            <a:r>
              <a:rPr lang="es-MX" dirty="0" err="1"/>
              <a:t>of</a:t>
            </a:r>
            <a:r>
              <a:rPr lang="es-MX" dirty="0"/>
              <a:t> the </a:t>
            </a:r>
            <a:r>
              <a:rPr lang="es-MX" dirty="0" err="1"/>
              <a:t>database</a:t>
            </a:r>
            <a:endParaRPr lang="es-MX" dirty="0"/>
          </a:p>
          <a:p>
            <a:pPr lvl="1" algn="just"/>
            <a:r>
              <a:rPr lang="es-MX" dirty="0" err="1"/>
              <a:t>Displaying</a:t>
            </a:r>
            <a:r>
              <a:rPr lang="es-MX" dirty="0"/>
              <a:t> the </a:t>
            </a:r>
            <a:r>
              <a:rPr lang="es-MX" dirty="0" err="1"/>
              <a:t>names</a:t>
            </a:r>
            <a:r>
              <a:rPr lang="es-MX" dirty="0"/>
              <a:t> </a:t>
            </a:r>
            <a:r>
              <a:rPr lang="es-MX" dirty="0" err="1"/>
              <a:t>of</a:t>
            </a:r>
            <a:r>
              <a:rPr lang="es-MX" dirty="0"/>
              <a:t> the </a:t>
            </a:r>
            <a:r>
              <a:rPr lang="es-MX" dirty="0" err="1"/>
              <a:t>launch</a:t>
            </a:r>
            <a:r>
              <a:rPr lang="es-MX" dirty="0"/>
              <a:t> sites.</a:t>
            </a:r>
          </a:p>
          <a:p>
            <a:pPr lvl="1" algn="just"/>
            <a:r>
              <a:rPr lang="es-MX" dirty="0" err="1"/>
              <a:t>Displaying</a:t>
            </a:r>
            <a:r>
              <a:rPr lang="es-MX" dirty="0"/>
              <a:t> the </a:t>
            </a:r>
            <a:r>
              <a:rPr lang="es-MX" dirty="0" err="1"/>
              <a:t>records</a:t>
            </a:r>
            <a:r>
              <a:rPr lang="es-MX" dirty="0"/>
              <a:t> </a:t>
            </a:r>
            <a:r>
              <a:rPr lang="es-MX" dirty="0" err="1"/>
              <a:t>where</a:t>
            </a:r>
            <a:r>
              <a:rPr lang="es-MX" dirty="0"/>
              <a:t> </a:t>
            </a:r>
            <a:r>
              <a:rPr lang="es-MX" dirty="0" err="1"/>
              <a:t>launch</a:t>
            </a:r>
            <a:r>
              <a:rPr lang="es-MX" dirty="0"/>
              <a:t> sites </a:t>
            </a:r>
            <a:r>
              <a:rPr lang="es-MX" dirty="0" err="1"/>
              <a:t>begin</a:t>
            </a:r>
            <a:r>
              <a:rPr lang="es-MX" dirty="0"/>
              <a:t> </a:t>
            </a:r>
            <a:r>
              <a:rPr lang="es-MX" dirty="0" err="1"/>
              <a:t>with</a:t>
            </a:r>
            <a:r>
              <a:rPr lang="es-MX" dirty="0"/>
              <a:t> the </a:t>
            </a:r>
            <a:r>
              <a:rPr lang="es-MX" dirty="0" err="1"/>
              <a:t>string</a:t>
            </a:r>
            <a:r>
              <a:rPr lang="es-MX" dirty="0"/>
              <a:t> ‘CCA’</a:t>
            </a:r>
          </a:p>
          <a:p>
            <a:pPr lvl="1" algn="just"/>
            <a:r>
              <a:rPr lang="es-MX" dirty="0" err="1"/>
              <a:t>Displaying</a:t>
            </a:r>
            <a:r>
              <a:rPr lang="es-MX" dirty="0"/>
              <a:t> the total </a:t>
            </a:r>
            <a:r>
              <a:rPr lang="es-MX" dirty="0" err="1"/>
              <a:t>payload</a:t>
            </a:r>
            <a:r>
              <a:rPr lang="es-MX" dirty="0"/>
              <a:t> </a:t>
            </a:r>
            <a:r>
              <a:rPr lang="es-MX" dirty="0" err="1"/>
              <a:t>mass</a:t>
            </a:r>
            <a:r>
              <a:rPr lang="es-MX" dirty="0"/>
              <a:t> </a:t>
            </a:r>
            <a:r>
              <a:rPr lang="es-MX" dirty="0" err="1"/>
              <a:t>carried</a:t>
            </a:r>
            <a:r>
              <a:rPr lang="es-MX" dirty="0"/>
              <a:t> by </a:t>
            </a:r>
            <a:r>
              <a:rPr lang="es-MX" dirty="0" err="1"/>
              <a:t>boosters</a:t>
            </a:r>
            <a:r>
              <a:rPr lang="es-MX" dirty="0"/>
              <a:t> </a:t>
            </a:r>
            <a:r>
              <a:rPr lang="es-MX" dirty="0" err="1"/>
              <a:t>launched</a:t>
            </a:r>
            <a:r>
              <a:rPr lang="es-MX" dirty="0"/>
              <a:t> by NASA (CRS)</a:t>
            </a:r>
          </a:p>
          <a:p>
            <a:pPr lvl="1" algn="just"/>
            <a:r>
              <a:rPr lang="es-MX" dirty="0" err="1"/>
              <a:t>Displaying</a:t>
            </a:r>
            <a:r>
              <a:rPr lang="es-MX" dirty="0"/>
              <a:t> the total </a:t>
            </a:r>
            <a:r>
              <a:rPr lang="es-MX" dirty="0" err="1"/>
              <a:t>average</a:t>
            </a:r>
            <a:r>
              <a:rPr lang="es-MX" dirty="0"/>
              <a:t> </a:t>
            </a:r>
            <a:r>
              <a:rPr lang="es-MX" dirty="0" err="1"/>
              <a:t>payload</a:t>
            </a:r>
            <a:r>
              <a:rPr lang="es-MX" dirty="0"/>
              <a:t> </a:t>
            </a:r>
            <a:r>
              <a:rPr lang="es-MX" dirty="0" err="1"/>
              <a:t>mass</a:t>
            </a:r>
            <a:r>
              <a:rPr lang="es-MX" dirty="0"/>
              <a:t> </a:t>
            </a:r>
            <a:r>
              <a:rPr lang="es-MX" dirty="0" err="1"/>
              <a:t>carried</a:t>
            </a:r>
            <a:r>
              <a:rPr lang="es-MX" dirty="0"/>
              <a:t> by </a:t>
            </a:r>
            <a:r>
              <a:rPr lang="es-MX" dirty="0" err="1"/>
              <a:t>booster</a:t>
            </a:r>
            <a:r>
              <a:rPr lang="es-MX" dirty="0"/>
              <a:t> versión F9 1.1</a:t>
            </a:r>
          </a:p>
          <a:p>
            <a:pPr lvl="1" algn="just"/>
            <a:r>
              <a:rPr lang="es-MX" dirty="0" err="1"/>
              <a:t>Listing</a:t>
            </a:r>
            <a:r>
              <a:rPr lang="es-MX" dirty="0"/>
              <a:t> the date </a:t>
            </a:r>
            <a:r>
              <a:rPr lang="es-MX" dirty="0" err="1"/>
              <a:t>when</a:t>
            </a:r>
            <a:r>
              <a:rPr lang="es-MX" dirty="0"/>
              <a:t> the </a:t>
            </a:r>
            <a:r>
              <a:rPr lang="es-MX" dirty="0" err="1"/>
              <a:t>first</a:t>
            </a:r>
            <a:r>
              <a:rPr lang="es-MX" dirty="0"/>
              <a:t> </a:t>
            </a:r>
            <a:r>
              <a:rPr lang="es-MX" dirty="0" err="1"/>
              <a:t>successful</a:t>
            </a:r>
            <a:r>
              <a:rPr lang="es-MX" dirty="0"/>
              <a:t> </a:t>
            </a:r>
            <a:r>
              <a:rPr lang="es-MX" dirty="0" err="1"/>
              <a:t>landing</a:t>
            </a:r>
            <a:r>
              <a:rPr lang="es-MX" dirty="0"/>
              <a:t> </a:t>
            </a:r>
            <a:r>
              <a:rPr lang="es-MX" dirty="0" err="1"/>
              <a:t>outcome</a:t>
            </a:r>
            <a:r>
              <a:rPr lang="es-MX" dirty="0"/>
              <a:t> in </a:t>
            </a:r>
            <a:r>
              <a:rPr lang="es-MX" dirty="0" err="1"/>
              <a:t>ground</a:t>
            </a:r>
            <a:r>
              <a:rPr lang="es-MX" dirty="0"/>
              <a:t> </a:t>
            </a:r>
            <a:r>
              <a:rPr lang="es-MX" dirty="0" err="1"/>
              <a:t>pad</a:t>
            </a:r>
            <a:r>
              <a:rPr lang="es-MX" dirty="0"/>
              <a:t> was </a:t>
            </a:r>
            <a:r>
              <a:rPr lang="es-MX" dirty="0" err="1"/>
              <a:t>achieved</a:t>
            </a:r>
            <a:endParaRPr lang="es-MX" dirty="0"/>
          </a:p>
          <a:p>
            <a:pPr lvl="1" algn="just"/>
            <a:r>
              <a:rPr lang="es-MX" dirty="0" err="1"/>
              <a:t>Listing</a:t>
            </a:r>
            <a:r>
              <a:rPr lang="es-MX" dirty="0"/>
              <a:t> the </a:t>
            </a:r>
            <a:r>
              <a:rPr lang="es-MX" dirty="0" err="1"/>
              <a:t>names</a:t>
            </a:r>
            <a:r>
              <a:rPr lang="es-MX" dirty="0"/>
              <a:t> </a:t>
            </a:r>
            <a:r>
              <a:rPr lang="es-MX" dirty="0" err="1"/>
              <a:t>of</a:t>
            </a:r>
            <a:r>
              <a:rPr lang="es-MX" dirty="0"/>
              <a:t> the </a:t>
            </a:r>
            <a:r>
              <a:rPr lang="es-MX" dirty="0" err="1"/>
              <a:t>boosters</a:t>
            </a:r>
            <a:r>
              <a:rPr lang="es-MX" dirty="0"/>
              <a:t> </a:t>
            </a:r>
            <a:r>
              <a:rPr lang="es-MX" dirty="0" err="1"/>
              <a:t>which</a:t>
            </a:r>
            <a:r>
              <a:rPr lang="es-MX" dirty="0"/>
              <a:t> have </a:t>
            </a:r>
            <a:r>
              <a:rPr lang="es-MX" dirty="0" err="1"/>
              <a:t>success</a:t>
            </a:r>
            <a:r>
              <a:rPr lang="es-MX" dirty="0"/>
              <a:t> in </a:t>
            </a:r>
            <a:r>
              <a:rPr lang="es-MX" dirty="0" err="1"/>
              <a:t>drone</a:t>
            </a:r>
            <a:r>
              <a:rPr lang="es-MX" dirty="0"/>
              <a:t> </a:t>
            </a:r>
            <a:r>
              <a:rPr lang="es-MX" dirty="0" err="1"/>
              <a:t>ship</a:t>
            </a:r>
            <a:r>
              <a:rPr lang="es-MX" dirty="0"/>
              <a:t> and have </a:t>
            </a:r>
            <a:r>
              <a:rPr lang="es-MX" dirty="0" err="1"/>
              <a:t>payload</a:t>
            </a:r>
            <a:r>
              <a:rPr lang="es-MX" dirty="0"/>
              <a:t> </a:t>
            </a:r>
            <a:r>
              <a:rPr lang="es-MX" dirty="0" err="1"/>
              <a:t>mass</a:t>
            </a:r>
            <a:r>
              <a:rPr lang="es-MX" dirty="0"/>
              <a:t> </a:t>
            </a:r>
            <a:r>
              <a:rPr lang="es-MX" dirty="0" err="1"/>
              <a:t>greater</a:t>
            </a:r>
            <a:r>
              <a:rPr lang="es-MX" dirty="0"/>
              <a:t> </a:t>
            </a:r>
            <a:r>
              <a:rPr lang="es-MX" dirty="0" err="1"/>
              <a:t>than</a:t>
            </a:r>
            <a:r>
              <a:rPr lang="es-MX" dirty="0"/>
              <a:t> 4000 but les </a:t>
            </a:r>
            <a:r>
              <a:rPr lang="es-MX" dirty="0" err="1"/>
              <a:t>than</a:t>
            </a:r>
            <a:r>
              <a:rPr lang="es-MX" dirty="0"/>
              <a:t> 6000 kg</a:t>
            </a:r>
          </a:p>
          <a:p>
            <a:pPr lvl="1" algn="just"/>
            <a:r>
              <a:rPr lang="es-MX" dirty="0" err="1"/>
              <a:t>Listing</a:t>
            </a:r>
            <a:r>
              <a:rPr lang="es-MX" dirty="0"/>
              <a:t> the total number </a:t>
            </a:r>
            <a:r>
              <a:rPr lang="es-MX" dirty="0" err="1"/>
              <a:t>of</a:t>
            </a:r>
            <a:r>
              <a:rPr lang="es-MX" dirty="0"/>
              <a:t> </a:t>
            </a:r>
            <a:r>
              <a:rPr lang="es-MX" dirty="0" err="1"/>
              <a:t>successful</a:t>
            </a:r>
            <a:r>
              <a:rPr lang="es-MX" dirty="0"/>
              <a:t> and </a:t>
            </a:r>
            <a:r>
              <a:rPr lang="es-MX" dirty="0" err="1"/>
              <a:t>failure</a:t>
            </a:r>
            <a:r>
              <a:rPr lang="es-MX" dirty="0"/>
              <a:t> </a:t>
            </a:r>
            <a:r>
              <a:rPr lang="es-MX" dirty="0" err="1"/>
              <a:t>mission</a:t>
            </a:r>
            <a:r>
              <a:rPr lang="es-MX" dirty="0"/>
              <a:t> </a:t>
            </a:r>
            <a:r>
              <a:rPr lang="es-MX" dirty="0" err="1"/>
              <a:t>outcomes</a:t>
            </a:r>
            <a:endParaRPr lang="es-MX" dirty="0"/>
          </a:p>
          <a:p>
            <a:pPr lvl="1" algn="just"/>
            <a:r>
              <a:rPr lang="es-MX" dirty="0" err="1"/>
              <a:t>Listing</a:t>
            </a:r>
            <a:r>
              <a:rPr lang="es-MX" dirty="0"/>
              <a:t> the </a:t>
            </a:r>
            <a:r>
              <a:rPr lang="es-MX" dirty="0" err="1"/>
              <a:t>names</a:t>
            </a:r>
            <a:r>
              <a:rPr lang="es-MX" dirty="0"/>
              <a:t> </a:t>
            </a:r>
            <a:r>
              <a:rPr lang="es-MX" dirty="0" err="1"/>
              <a:t>of</a:t>
            </a:r>
            <a:r>
              <a:rPr lang="es-MX" dirty="0"/>
              <a:t> the </a:t>
            </a:r>
            <a:r>
              <a:rPr lang="es-MX" dirty="0" err="1"/>
              <a:t>booster_versions</a:t>
            </a:r>
            <a:r>
              <a:rPr lang="es-MX" dirty="0"/>
              <a:t> </a:t>
            </a:r>
            <a:r>
              <a:rPr lang="es-MX" dirty="0" err="1"/>
              <a:t>which</a:t>
            </a:r>
            <a:r>
              <a:rPr lang="es-MX" dirty="0"/>
              <a:t> have </a:t>
            </a:r>
            <a:r>
              <a:rPr lang="es-MX" dirty="0" err="1"/>
              <a:t>carried</a:t>
            </a:r>
            <a:r>
              <a:rPr lang="es-MX" dirty="0"/>
              <a:t> the </a:t>
            </a:r>
            <a:r>
              <a:rPr lang="es-MX" dirty="0" err="1"/>
              <a:t>maximum</a:t>
            </a:r>
            <a:r>
              <a:rPr lang="es-MX" dirty="0"/>
              <a:t> </a:t>
            </a:r>
            <a:r>
              <a:rPr lang="es-MX" dirty="0" err="1"/>
              <a:t>payload</a:t>
            </a:r>
            <a:r>
              <a:rPr lang="es-MX" dirty="0"/>
              <a:t> </a:t>
            </a:r>
            <a:r>
              <a:rPr lang="es-MX" dirty="0" err="1"/>
              <a:t>mass</a:t>
            </a:r>
            <a:endParaRPr lang="es-MX" dirty="0"/>
          </a:p>
          <a:p>
            <a:pPr lvl="1" algn="just"/>
            <a:r>
              <a:rPr lang="es-MX" dirty="0" err="1"/>
              <a:t>Listing</a:t>
            </a:r>
            <a:r>
              <a:rPr lang="es-MX" dirty="0"/>
              <a:t> the </a:t>
            </a:r>
            <a:r>
              <a:rPr lang="es-MX" dirty="0" err="1"/>
              <a:t>failed</a:t>
            </a:r>
            <a:r>
              <a:rPr lang="es-MX" dirty="0"/>
              <a:t> </a:t>
            </a:r>
            <a:r>
              <a:rPr lang="es-MX" dirty="0" err="1"/>
              <a:t>landing_outcomes</a:t>
            </a:r>
            <a:r>
              <a:rPr lang="es-MX" dirty="0"/>
              <a:t> in </a:t>
            </a:r>
            <a:r>
              <a:rPr lang="es-MX" dirty="0" err="1"/>
              <a:t>drone</a:t>
            </a:r>
            <a:r>
              <a:rPr lang="es-MX" dirty="0"/>
              <a:t> </a:t>
            </a:r>
            <a:r>
              <a:rPr lang="es-MX" dirty="0" err="1"/>
              <a:t>ship</a:t>
            </a:r>
            <a:r>
              <a:rPr lang="es-MX" dirty="0"/>
              <a:t> , their </a:t>
            </a:r>
            <a:r>
              <a:rPr lang="es-MX" dirty="0" err="1"/>
              <a:t>booster</a:t>
            </a:r>
            <a:r>
              <a:rPr lang="es-MX" dirty="0"/>
              <a:t> </a:t>
            </a:r>
            <a:r>
              <a:rPr lang="es-MX" dirty="0" err="1"/>
              <a:t>versions</a:t>
            </a:r>
            <a:r>
              <a:rPr lang="es-MX" dirty="0"/>
              <a:t>, and </a:t>
            </a:r>
            <a:r>
              <a:rPr lang="es-MX" dirty="0" err="1"/>
              <a:t>launch</a:t>
            </a:r>
            <a:r>
              <a:rPr lang="es-MX" dirty="0"/>
              <a:t> sites </a:t>
            </a:r>
            <a:r>
              <a:rPr lang="es-MX" dirty="0" err="1"/>
              <a:t>names</a:t>
            </a:r>
            <a:r>
              <a:rPr lang="es-MX" dirty="0"/>
              <a:t> </a:t>
            </a:r>
            <a:r>
              <a:rPr lang="es-MX" dirty="0" err="1"/>
              <a:t>for</a:t>
            </a:r>
            <a:r>
              <a:rPr lang="es-MX" dirty="0"/>
              <a:t> in </a:t>
            </a:r>
            <a:r>
              <a:rPr lang="es-MX" dirty="0" err="1"/>
              <a:t>year</a:t>
            </a:r>
            <a:r>
              <a:rPr lang="es-MX" dirty="0"/>
              <a:t> 2015.</a:t>
            </a:r>
          </a:p>
          <a:p>
            <a:pPr lvl="1" algn="just"/>
            <a:r>
              <a:rPr lang="es-MX" dirty="0"/>
              <a:t>Rank the </a:t>
            </a:r>
            <a:r>
              <a:rPr lang="es-MX" dirty="0" err="1"/>
              <a:t>count</a:t>
            </a:r>
            <a:r>
              <a:rPr lang="es-MX" dirty="0"/>
              <a:t> </a:t>
            </a:r>
            <a:r>
              <a:rPr lang="es-MX" dirty="0" err="1"/>
              <a:t>of</a:t>
            </a:r>
            <a:r>
              <a:rPr lang="es-MX" dirty="0"/>
              <a:t> </a:t>
            </a:r>
            <a:r>
              <a:rPr lang="es-MX" dirty="0" err="1"/>
              <a:t>landing</a:t>
            </a:r>
            <a:r>
              <a:rPr lang="es-MX" dirty="0"/>
              <a:t> </a:t>
            </a:r>
            <a:r>
              <a:rPr lang="es-MX" dirty="0" err="1"/>
              <a:t>outcomes</a:t>
            </a:r>
            <a:r>
              <a:rPr lang="es-MX" dirty="0"/>
              <a:t> or </a:t>
            </a:r>
            <a:r>
              <a:rPr lang="es-MX" dirty="0" err="1"/>
              <a:t>success</a:t>
            </a:r>
            <a:r>
              <a:rPr lang="es-MX" dirty="0"/>
              <a:t> </a:t>
            </a:r>
            <a:r>
              <a:rPr lang="es-MX" dirty="0" err="1"/>
              <a:t>between</a:t>
            </a:r>
            <a:r>
              <a:rPr lang="es-MX" dirty="0"/>
              <a:t> the date 2010-06-04 and 2017-03-20, in </a:t>
            </a:r>
            <a:r>
              <a:rPr lang="es-MX" dirty="0" err="1"/>
              <a:t>descending</a:t>
            </a:r>
            <a:r>
              <a:rPr lang="es-MX" dirty="0"/>
              <a:t> </a:t>
            </a:r>
            <a:r>
              <a:rPr lang="es-MX" dirty="0" err="1"/>
              <a:t>order</a:t>
            </a:r>
            <a:r>
              <a:rPr lang="es-MX" dirty="0"/>
              <a:t>.</a:t>
            </a:r>
          </a:p>
          <a:p>
            <a:pPr marL="457200" lvl="1" indent="0" algn="just">
              <a:buNone/>
            </a:pPr>
            <a:r>
              <a:rPr lang="es-MX" dirty="0"/>
              <a:t>Link:</a:t>
            </a:r>
          </a:p>
          <a:p>
            <a:pPr marL="457200" lvl="1" indent="0" algn="just">
              <a:buNone/>
            </a:pPr>
            <a:r>
              <a:rPr lang="es-MX" dirty="0"/>
              <a:t>	</a:t>
            </a:r>
            <a:r>
              <a:rPr lang="es-MX" dirty="0">
                <a:hlinkClick r:id="rId2"/>
              </a:rPr>
              <a:t>https://github.com/angelbarram/Applied-Data-Science-Capstone/blob/main/Week_2_EDA_SQL.ipynb</a:t>
            </a:r>
            <a:r>
              <a:rPr lang="es-MX" dirty="0"/>
              <a:t> </a:t>
            </a:r>
          </a:p>
          <a:p>
            <a:pPr marL="457200" lvl="1" indent="0">
              <a:buNone/>
            </a:pPr>
            <a:r>
              <a:rPr lang="es-MX" dirty="0"/>
              <a:t>	</a:t>
            </a:r>
          </a:p>
          <a:p>
            <a:pPr lvl="1"/>
            <a:endParaRPr lang="es-MX" dirty="0"/>
          </a:p>
        </p:txBody>
      </p:sp>
    </p:spTree>
    <p:extLst>
      <p:ext uri="{BB962C8B-B14F-4D97-AF65-F5344CB8AC3E}">
        <p14:creationId xmlns:p14="http://schemas.microsoft.com/office/powerpoint/2010/main" val="257355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9A0ACA-E5EF-D898-B84F-037A09F6AB6C}"/>
              </a:ext>
            </a:extLst>
          </p:cNvPr>
          <p:cNvSpPr>
            <a:spLocks noGrp="1"/>
          </p:cNvSpPr>
          <p:nvPr>
            <p:ph type="title"/>
          </p:nvPr>
        </p:nvSpPr>
        <p:spPr>
          <a:xfrm>
            <a:off x="838200" y="174665"/>
            <a:ext cx="10515600" cy="1325563"/>
          </a:xfrm>
        </p:spPr>
        <p:txBody>
          <a:bodyPr/>
          <a:lstStyle/>
          <a:p>
            <a:r>
              <a:rPr lang="es-MX" sz="4000" dirty="0" err="1"/>
              <a:t>Exploratory</a:t>
            </a:r>
            <a:r>
              <a:rPr lang="es-MX" sz="4000" dirty="0"/>
              <a:t> Data </a:t>
            </a:r>
            <a:r>
              <a:rPr lang="es-MX" sz="4000" dirty="0" err="1"/>
              <a:t>Visualization</a:t>
            </a:r>
            <a:r>
              <a:rPr lang="es-MX" sz="4000" dirty="0"/>
              <a:t> </a:t>
            </a:r>
            <a:r>
              <a:rPr lang="es-MX" sz="4000" dirty="0" err="1"/>
              <a:t>with</a:t>
            </a:r>
            <a:r>
              <a:rPr lang="es-MX" sz="4000" dirty="0"/>
              <a:t> Data </a:t>
            </a:r>
            <a:r>
              <a:rPr lang="es-MX" sz="4000" dirty="0" err="1"/>
              <a:t>Visualization</a:t>
            </a:r>
            <a:endParaRPr lang="es-CL" dirty="0"/>
          </a:p>
        </p:txBody>
      </p:sp>
      <p:sp>
        <p:nvSpPr>
          <p:cNvPr id="3" name="Marcador de contenido 2">
            <a:extLst>
              <a:ext uri="{FF2B5EF4-FFF2-40B4-BE49-F238E27FC236}">
                <a16:creationId xmlns:a16="http://schemas.microsoft.com/office/drawing/2014/main" id="{2F2B40E5-0060-EC79-F0B3-A59627F701DB}"/>
              </a:ext>
            </a:extLst>
          </p:cNvPr>
          <p:cNvSpPr>
            <a:spLocks noGrp="1"/>
          </p:cNvSpPr>
          <p:nvPr>
            <p:ph sz="half" idx="1"/>
          </p:nvPr>
        </p:nvSpPr>
        <p:spPr>
          <a:xfrm>
            <a:off x="838200" y="1825625"/>
            <a:ext cx="10515600" cy="4351338"/>
          </a:xfrm>
        </p:spPr>
        <p:txBody>
          <a:bodyPr>
            <a:normAutofit fontScale="92500" lnSpcReduction="20000"/>
          </a:bodyPr>
          <a:lstStyle/>
          <a:p>
            <a:pPr algn="just"/>
            <a:r>
              <a:rPr lang="es-MX" dirty="0"/>
              <a:t>We </a:t>
            </a:r>
            <a:r>
              <a:rPr lang="es-MX" dirty="0" err="1"/>
              <a:t>conduct</a:t>
            </a:r>
            <a:r>
              <a:rPr lang="es-MX" dirty="0"/>
              <a:t> an </a:t>
            </a:r>
            <a:r>
              <a:rPr lang="es-MX" dirty="0" err="1"/>
              <a:t>analysis</a:t>
            </a:r>
            <a:r>
              <a:rPr lang="es-MX" dirty="0"/>
              <a:t> </a:t>
            </a:r>
            <a:r>
              <a:rPr lang="es-MX" dirty="0" err="1"/>
              <a:t>of</a:t>
            </a:r>
            <a:r>
              <a:rPr lang="es-MX" dirty="0"/>
              <a:t> the </a:t>
            </a:r>
            <a:r>
              <a:rPr lang="es-MX" dirty="0" err="1"/>
              <a:t>relationships</a:t>
            </a:r>
            <a:r>
              <a:rPr lang="es-MX" dirty="0"/>
              <a:t> </a:t>
            </a:r>
            <a:r>
              <a:rPr lang="es-MX" dirty="0" err="1"/>
              <a:t>between</a:t>
            </a:r>
            <a:r>
              <a:rPr lang="es-MX" dirty="0"/>
              <a:t> </a:t>
            </a:r>
            <a:r>
              <a:rPr lang="es-MX" dirty="0" err="1"/>
              <a:t>various</a:t>
            </a:r>
            <a:r>
              <a:rPr lang="es-MX" dirty="0"/>
              <a:t> variables. </a:t>
            </a:r>
            <a:r>
              <a:rPr lang="es-MX" dirty="0" err="1"/>
              <a:t>Shortly</a:t>
            </a:r>
            <a:r>
              <a:rPr lang="es-MX" dirty="0"/>
              <a:t>, we </a:t>
            </a:r>
            <a:r>
              <a:rPr lang="es-MX" dirty="0" err="1"/>
              <a:t>will</a:t>
            </a:r>
            <a:r>
              <a:rPr lang="es-MX" dirty="0"/>
              <a:t> </a:t>
            </a:r>
            <a:r>
              <a:rPr lang="es-MX" dirty="0" err="1"/>
              <a:t>present</a:t>
            </a:r>
            <a:r>
              <a:rPr lang="es-MX" dirty="0"/>
              <a:t> </a:t>
            </a:r>
            <a:r>
              <a:rPr lang="es-MX" dirty="0" err="1"/>
              <a:t>these</a:t>
            </a:r>
            <a:r>
              <a:rPr lang="es-MX" dirty="0"/>
              <a:t> variables and the </a:t>
            </a:r>
            <a:r>
              <a:rPr lang="es-MX" dirty="0" err="1"/>
              <a:t>corresponding</a:t>
            </a:r>
            <a:r>
              <a:rPr lang="es-MX" dirty="0"/>
              <a:t> </a:t>
            </a:r>
            <a:r>
              <a:rPr lang="es-MX" dirty="0" err="1"/>
              <a:t>visualizations</a:t>
            </a:r>
            <a:r>
              <a:rPr lang="es-MX" dirty="0"/>
              <a:t> that </a:t>
            </a:r>
            <a:r>
              <a:rPr lang="es-MX" dirty="0" err="1"/>
              <a:t>illustrate</a:t>
            </a:r>
            <a:r>
              <a:rPr lang="es-MX" dirty="0"/>
              <a:t> their </a:t>
            </a:r>
            <a:r>
              <a:rPr lang="es-MX" dirty="0" err="1"/>
              <a:t>interconnections</a:t>
            </a:r>
            <a:r>
              <a:rPr lang="es-MX" dirty="0"/>
              <a:t>.</a:t>
            </a:r>
          </a:p>
          <a:p>
            <a:pPr algn="just"/>
            <a:r>
              <a:rPr lang="es-MX" dirty="0"/>
              <a:t>The </a:t>
            </a:r>
            <a:r>
              <a:rPr lang="es-MX" dirty="0" err="1"/>
              <a:t>relations</a:t>
            </a:r>
            <a:r>
              <a:rPr lang="es-MX" dirty="0"/>
              <a:t> are:</a:t>
            </a:r>
          </a:p>
          <a:p>
            <a:pPr lvl="1" algn="just"/>
            <a:r>
              <a:rPr lang="es-MX" dirty="0"/>
              <a:t>Flight Number vs </a:t>
            </a:r>
            <a:r>
              <a:rPr lang="es-MX" dirty="0" err="1"/>
              <a:t>Pay</a:t>
            </a:r>
            <a:r>
              <a:rPr lang="es-MX" dirty="0"/>
              <a:t> Load </a:t>
            </a:r>
            <a:r>
              <a:rPr lang="es-MX" dirty="0" err="1"/>
              <a:t>Mass</a:t>
            </a:r>
            <a:r>
              <a:rPr lang="es-MX" dirty="0"/>
              <a:t> (kg)</a:t>
            </a:r>
          </a:p>
          <a:p>
            <a:pPr lvl="1" algn="just"/>
            <a:r>
              <a:rPr lang="es-CL" dirty="0"/>
              <a:t>Flight </a:t>
            </a:r>
            <a:r>
              <a:rPr lang="es-CL" dirty="0" err="1"/>
              <a:t>Number</a:t>
            </a:r>
            <a:r>
              <a:rPr lang="es-CL" dirty="0"/>
              <a:t> vs </a:t>
            </a:r>
            <a:r>
              <a:rPr lang="es-CL" dirty="0" err="1"/>
              <a:t>Launch</a:t>
            </a:r>
            <a:r>
              <a:rPr lang="es-CL" dirty="0"/>
              <a:t> Site</a:t>
            </a:r>
          </a:p>
          <a:p>
            <a:pPr lvl="1" algn="just"/>
            <a:r>
              <a:rPr lang="es-CL" dirty="0" err="1"/>
              <a:t>Launch</a:t>
            </a:r>
            <a:r>
              <a:rPr lang="es-CL" dirty="0"/>
              <a:t> Site vs </a:t>
            </a:r>
            <a:r>
              <a:rPr lang="es-CL" dirty="0" err="1"/>
              <a:t>Pay</a:t>
            </a:r>
            <a:r>
              <a:rPr lang="es-CL" dirty="0"/>
              <a:t> Load </a:t>
            </a:r>
            <a:r>
              <a:rPr lang="es-CL" dirty="0" err="1"/>
              <a:t>Mass</a:t>
            </a:r>
            <a:r>
              <a:rPr lang="es-CL" dirty="0"/>
              <a:t> (kg)</a:t>
            </a:r>
          </a:p>
          <a:p>
            <a:pPr lvl="1" algn="just"/>
            <a:r>
              <a:rPr lang="es-CL" dirty="0" err="1"/>
              <a:t>Orbit</a:t>
            </a:r>
            <a:r>
              <a:rPr lang="es-CL" dirty="0"/>
              <a:t> vs </a:t>
            </a:r>
            <a:r>
              <a:rPr lang="es-CL" dirty="0" err="1"/>
              <a:t>Successful</a:t>
            </a:r>
            <a:r>
              <a:rPr lang="es-CL" dirty="0"/>
              <a:t> </a:t>
            </a:r>
            <a:r>
              <a:rPr lang="es-CL" dirty="0" err="1"/>
              <a:t>rate</a:t>
            </a:r>
            <a:endParaRPr lang="es-CL" dirty="0"/>
          </a:p>
          <a:p>
            <a:pPr lvl="1" algn="just"/>
            <a:r>
              <a:rPr lang="es-CL" dirty="0"/>
              <a:t>Flight </a:t>
            </a:r>
            <a:r>
              <a:rPr lang="es-CL" dirty="0" err="1"/>
              <a:t>Number</a:t>
            </a:r>
            <a:r>
              <a:rPr lang="es-CL" dirty="0"/>
              <a:t> vs </a:t>
            </a:r>
            <a:r>
              <a:rPr lang="es-CL" dirty="0" err="1"/>
              <a:t>Orbit</a:t>
            </a:r>
            <a:endParaRPr lang="es-CL" dirty="0"/>
          </a:p>
          <a:p>
            <a:pPr lvl="1" algn="just"/>
            <a:r>
              <a:rPr lang="es-CL" dirty="0" err="1"/>
              <a:t>Pay</a:t>
            </a:r>
            <a:r>
              <a:rPr lang="es-CL" dirty="0"/>
              <a:t> Load </a:t>
            </a:r>
            <a:r>
              <a:rPr lang="es-CL" dirty="0" err="1"/>
              <a:t>Mass</a:t>
            </a:r>
            <a:r>
              <a:rPr lang="es-CL" dirty="0"/>
              <a:t> (kg) vs </a:t>
            </a:r>
            <a:r>
              <a:rPr lang="es-CL" dirty="0" err="1"/>
              <a:t>Orbit</a:t>
            </a:r>
            <a:endParaRPr lang="es-CL" dirty="0"/>
          </a:p>
          <a:p>
            <a:pPr lvl="1" algn="just"/>
            <a:r>
              <a:rPr lang="es-CL" dirty="0" err="1"/>
              <a:t>Year</a:t>
            </a:r>
            <a:r>
              <a:rPr lang="es-CL" dirty="0"/>
              <a:t> vs </a:t>
            </a:r>
            <a:r>
              <a:rPr lang="es-CL" dirty="0" err="1"/>
              <a:t>Successful</a:t>
            </a:r>
            <a:r>
              <a:rPr lang="es-CL" dirty="0"/>
              <a:t> </a:t>
            </a:r>
            <a:r>
              <a:rPr lang="es-CL" dirty="0" err="1"/>
              <a:t>rate</a:t>
            </a:r>
            <a:endParaRPr lang="es-CL" dirty="0"/>
          </a:p>
          <a:p>
            <a:pPr lvl="1" algn="just"/>
            <a:endParaRPr lang="es-CL" dirty="0"/>
          </a:p>
          <a:p>
            <a:pPr marL="457200" lvl="1" indent="0" algn="just">
              <a:buNone/>
            </a:pPr>
            <a:r>
              <a:rPr lang="es-CL" sz="1900" dirty="0"/>
              <a:t>Link: https://github.com/angelbarram/Applied-Data-Science-Capstone/blob/main/Wek_2_EDA_DV.ipynb	</a:t>
            </a:r>
          </a:p>
        </p:txBody>
      </p:sp>
    </p:spTree>
    <p:extLst>
      <p:ext uri="{BB962C8B-B14F-4D97-AF65-F5344CB8AC3E}">
        <p14:creationId xmlns:p14="http://schemas.microsoft.com/office/powerpoint/2010/main" val="551479782"/>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1596</TotalTime>
  <Words>1960</Words>
  <Application>Microsoft Office PowerPoint</Application>
  <PresentationFormat>Panorámica</PresentationFormat>
  <Paragraphs>181</Paragraphs>
  <Slides>32</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Arial</vt:lpstr>
      <vt:lpstr>Calibri</vt:lpstr>
      <vt:lpstr>Helv</vt:lpstr>
      <vt:lpstr>IBM Plex Mono SemiBold</vt:lpstr>
      <vt:lpstr>IBM Plex Mono Text</vt:lpstr>
      <vt:lpstr>SLIDE_TEMPLATE_skill_network</vt:lpstr>
      <vt:lpstr>Applied Data Science Capstone: An Analysis of SpaceX through Data Science </vt:lpstr>
      <vt:lpstr>OUTLINE</vt:lpstr>
      <vt:lpstr>EXECUTIVE SUMMARY</vt:lpstr>
      <vt:lpstr>INTRODUCTION</vt:lpstr>
      <vt:lpstr>METHODOLOGY</vt:lpstr>
      <vt:lpstr>Data Collection</vt:lpstr>
      <vt:lpstr>Data Wrangling</vt:lpstr>
      <vt:lpstr>Exploratory Data Visualization with SQL</vt:lpstr>
      <vt:lpstr>Exploratory Data Visualization with Data Visualization</vt:lpstr>
      <vt:lpstr>Data Visualization</vt:lpstr>
      <vt:lpstr>Predictive Analysis (Classification)</vt:lpstr>
      <vt:lpstr>Results (EDA with SQL)</vt:lpstr>
      <vt:lpstr>Results (EDA with SQL)</vt:lpstr>
      <vt:lpstr>Results (EDA with SQL)</vt:lpstr>
      <vt:lpstr>Results (EDA with SQL)</vt:lpstr>
      <vt:lpstr>Presentación de PowerPoint</vt:lpstr>
      <vt:lpstr>Results (EDA with SQL)</vt:lpstr>
      <vt:lpstr>Results (EDA with SQL)</vt:lpstr>
      <vt:lpstr>Results (Data Visualization)</vt:lpstr>
      <vt:lpstr>Results (Data Visualization)</vt:lpstr>
      <vt:lpstr>Results (Data Visualization)</vt:lpstr>
      <vt:lpstr>Results (Data Visualization)</vt:lpstr>
      <vt:lpstr>Results (Data Visualization)</vt:lpstr>
      <vt:lpstr>Results (Data Visualization)</vt:lpstr>
      <vt:lpstr>Results (Data Visualization)</vt:lpstr>
      <vt:lpstr>Results with Folium</vt:lpstr>
      <vt:lpstr>Results with Plotly Dash</vt:lpstr>
      <vt:lpstr>Results with Plotly Dash</vt:lpstr>
      <vt:lpstr>Results (Predictive Models)</vt:lpstr>
      <vt:lpstr>Results (Predictive Models)</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angel  barra muñoz</cp:lastModifiedBy>
  <cp:revision>22</cp:revision>
  <dcterms:created xsi:type="dcterms:W3CDTF">2020-10-28T18:29:43Z</dcterms:created>
  <dcterms:modified xsi:type="dcterms:W3CDTF">2024-02-23T07:18:00Z</dcterms:modified>
</cp:coreProperties>
</file>