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1bd08a4a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1bd08a4a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1bd08a4a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1bd08a4a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1bd08a4a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1bd08a4a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1bd08a4a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1bd08a4a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1bd08a4a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1bd08a4a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en.wikipedia.org/wiki/Linear_time" TargetMode="External"/><Relationship Id="rId10" Type="http://schemas.openxmlformats.org/officeDocument/2006/relationships/image" Target="../media/image4.gif"/><Relationship Id="rId13" Type="http://schemas.openxmlformats.org/officeDocument/2006/relationships/image" Target="../media/image5.gif"/><Relationship Id="rId12" Type="http://schemas.openxmlformats.org/officeDocument/2006/relationships/hyperlink" Target="https://en.wikipedia.org/wiki/Graham_scan"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3.gif"/><Relationship Id="rId15" Type="http://schemas.openxmlformats.org/officeDocument/2006/relationships/image" Target="../media/image10.png"/><Relationship Id="rId14" Type="http://schemas.openxmlformats.org/officeDocument/2006/relationships/image" Target="../media/image12.png"/><Relationship Id="rId17" Type="http://schemas.openxmlformats.org/officeDocument/2006/relationships/image" Target="../media/image9.png"/><Relationship Id="rId16" Type="http://schemas.openxmlformats.org/officeDocument/2006/relationships/image" Target="../media/image6.png"/><Relationship Id="rId5" Type="http://schemas.openxmlformats.org/officeDocument/2006/relationships/image" Target="../media/image1.png"/><Relationship Id="rId19" Type="http://schemas.openxmlformats.org/officeDocument/2006/relationships/image" Target="../media/image7.png"/><Relationship Id="rId6" Type="http://schemas.openxmlformats.org/officeDocument/2006/relationships/image" Target="../media/image15.png"/><Relationship Id="rId18" Type="http://schemas.openxmlformats.org/officeDocument/2006/relationships/image" Target="../media/image16.png"/><Relationship Id="rId7" Type="http://schemas.openxmlformats.org/officeDocument/2006/relationships/image" Target="../media/image8.gif"/><Relationship Id="rId8"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2.gif"/><Relationship Id="rId6" Type="http://schemas.openxmlformats.org/officeDocument/2006/relationships/image" Target="../media/image4.gif"/><Relationship Id="rId7"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0.gif"/><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7.png"/><Relationship Id="rId7"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gif"/><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63075"/>
            <a:ext cx="9958451" cy="5269674"/>
          </a:xfrm>
          <a:prstGeom prst="rect">
            <a:avLst/>
          </a:prstGeom>
          <a:noFill/>
          <a:ln>
            <a:noFill/>
          </a:ln>
        </p:spPr>
      </p:pic>
      <p:pic>
        <p:nvPicPr>
          <p:cNvPr id="55" name="Google Shape;55;p13"/>
          <p:cNvPicPr preferRelativeResize="0"/>
          <p:nvPr/>
        </p:nvPicPr>
        <p:blipFill rotWithShape="1">
          <a:blip r:embed="rId4">
            <a:alphaModFix/>
          </a:blip>
          <a:srcRect b="89719" l="0" r="0" t="0"/>
          <a:stretch/>
        </p:blipFill>
        <p:spPr>
          <a:xfrm>
            <a:off x="0" y="-61300"/>
            <a:ext cx="9282300" cy="656400"/>
          </a:xfrm>
          <a:prstGeom prst="rect">
            <a:avLst/>
          </a:prstGeom>
          <a:noFill/>
          <a:ln>
            <a:noFill/>
          </a:ln>
        </p:spPr>
      </p:pic>
      <p:pic>
        <p:nvPicPr>
          <p:cNvPr id="56" name="Google Shape;56;p13"/>
          <p:cNvPicPr preferRelativeResize="0"/>
          <p:nvPr/>
        </p:nvPicPr>
        <p:blipFill rotWithShape="1">
          <a:blip r:embed="rId5">
            <a:alphaModFix/>
          </a:blip>
          <a:srcRect b="7299" l="0" r="0" t="12224"/>
          <a:stretch/>
        </p:blipFill>
        <p:spPr>
          <a:xfrm>
            <a:off x="0" y="59324"/>
            <a:ext cx="650145" cy="523200"/>
          </a:xfrm>
          <a:prstGeom prst="rect">
            <a:avLst/>
          </a:prstGeom>
          <a:noFill/>
          <a:ln>
            <a:noFill/>
          </a:ln>
        </p:spPr>
      </p:pic>
      <p:sp>
        <p:nvSpPr>
          <p:cNvPr id="57" name="Google Shape;57;p13"/>
          <p:cNvSpPr txBox="1"/>
          <p:nvPr/>
        </p:nvSpPr>
        <p:spPr>
          <a:xfrm>
            <a:off x="2704788" y="-61300"/>
            <a:ext cx="5567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500">
                <a:solidFill>
                  <a:schemeClr val="lt1"/>
                </a:solidFill>
              </a:rPr>
              <a:t>Comparative Analysis of Convex Hull Algorithms</a:t>
            </a:r>
            <a:endParaRPr b="1" sz="1500">
              <a:solidFill>
                <a:schemeClr val="lt1"/>
              </a:solidFill>
            </a:endParaRPr>
          </a:p>
        </p:txBody>
      </p:sp>
      <p:sp>
        <p:nvSpPr>
          <p:cNvPr id="58" name="Google Shape;58;p13"/>
          <p:cNvSpPr txBox="1"/>
          <p:nvPr/>
        </p:nvSpPr>
        <p:spPr>
          <a:xfrm>
            <a:off x="2971550" y="229500"/>
            <a:ext cx="477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300">
                <a:solidFill>
                  <a:schemeClr val="lt1"/>
                </a:solidFill>
              </a:rPr>
              <a:t>Anhelina Lohvina</a:t>
            </a:r>
            <a:endParaRPr sz="1300">
              <a:solidFill>
                <a:schemeClr val="lt1"/>
              </a:solidFill>
            </a:endParaRPr>
          </a:p>
        </p:txBody>
      </p:sp>
      <p:sp>
        <p:nvSpPr>
          <p:cNvPr id="59" name="Google Shape;59;p13"/>
          <p:cNvSpPr txBox="1"/>
          <p:nvPr/>
        </p:nvSpPr>
        <p:spPr>
          <a:xfrm>
            <a:off x="739925" y="4900"/>
            <a:ext cx="1466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chemeClr val="lt1"/>
                </a:solidFill>
                <a:latin typeface="Georgia"/>
                <a:ea typeface="Georgia"/>
                <a:cs typeface="Georgia"/>
                <a:sym typeface="Georgia"/>
              </a:rPr>
              <a:t>Institute of Computer Science</a:t>
            </a:r>
            <a:endParaRPr sz="1100">
              <a:solidFill>
                <a:schemeClr val="lt1"/>
              </a:solidFill>
              <a:latin typeface="Georgia"/>
              <a:ea typeface="Georgia"/>
              <a:cs typeface="Georgia"/>
              <a:sym typeface="Georgia"/>
            </a:endParaRPr>
          </a:p>
        </p:txBody>
      </p:sp>
      <p:sp>
        <p:nvSpPr>
          <p:cNvPr id="60" name="Google Shape;60;p13"/>
          <p:cNvSpPr/>
          <p:nvPr/>
        </p:nvSpPr>
        <p:spPr>
          <a:xfrm>
            <a:off x="84000" y="693950"/>
            <a:ext cx="2171700" cy="4392900"/>
          </a:xfrm>
          <a:prstGeom prst="roundRect">
            <a:avLst>
              <a:gd fmla="val 11525"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rgbClr val="0645AD"/>
              </a:solidFill>
              <a:latin typeface="Georgia"/>
              <a:ea typeface="Georgia"/>
              <a:cs typeface="Georgia"/>
              <a:sym typeface="Georgia"/>
            </a:endParaRPr>
          </a:p>
        </p:txBody>
      </p:sp>
      <p:sp>
        <p:nvSpPr>
          <p:cNvPr id="61" name="Google Shape;61;p13"/>
          <p:cNvSpPr/>
          <p:nvPr/>
        </p:nvSpPr>
        <p:spPr>
          <a:xfrm>
            <a:off x="2333425" y="694050"/>
            <a:ext cx="2171700" cy="4392900"/>
          </a:xfrm>
          <a:prstGeom prst="roundRect">
            <a:avLst>
              <a:gd fmla="val 11525"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555838" y="694050"/>
            <a:ext cx="2281500" cy="4392900"/>
          </a:xfrm>
          <a:prstGeom prst="roundRect">
            <a:avLst>
              <a:gd fmla="val 11525"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860875" y="693950"/>
            <a:ext cx="2094000" cy="4392900"/>
          </a:xfrm>
          <a:prstGeom prst="roundRect">
            <a:avLst>
              <a:gd fmla="val 11525"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nvSpPr>
        <p:spPr>
          <a:xfrm>
            <a:off x="7482475" y="4075825"/>
            <a:ext cx="87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900" u="sng">
                <a:solidFill>
                  <a:srgbClr val="0645AD"/>
                </a:solidFill>
              </a:rPr>
              <a:t>References</a:t>
            </a:r>
            <a:endParaRPr b="1" sz="900" u="sng">
              <a:solidFill>
                <a:srgbClr val="0645AD"/>
              </a:solidFill>
            </a:endParaRPr>
          </a:p>
        </p:txBody>
      </p:sp>
      <p:sp>
        <p:nvSpPr>
          <p:cNvPr id="65" name="Google Shape;65;p13"/>
          <p:cNvSpPr txBox="1"/>
          <p:nvPr/>
        </p:nvSpPr>
        <p:spPr>
          <a:xfrm>
            <a:off x="481350" y="3207450"/>
            <a:ext cx="1377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800" u="sng">
                <a:solidFill>
                  <a:srgbClr val="0645AD"/>
                </a:solidFill>
              </a:rPr>
              <a:t>Graham scan algorithm</a:t>
            </a:r>
            <a:endParaRPr b="1" sz="800" u="sng">
              <a:solidFill>
                <a:srgbClr val="0645AD"/>
              </a:solidFill>
            </a:endParaRPr>
          </a:p>
        </p:txBody>
      </p:sp>
      <p:sp>
        <p:nvSpPr>
          <p:cNvPr id="66" name="Google Shape;66;p13"/>
          <p:cNvSpPr txBox="1"/>
          <p:nvPr/>
        </p:nvSpPr>
        <p:spPr>
          <a:xfrm>
            <a:off x="7412475" y="3346900"/>
            <a:ext cx="84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800" u="sng">
                <a:solidFill>
                  <a:srgbClr val="0645AD"/>
                </a:solidFill>
              </a:rPr>
              <a:t>Conclusions</a:t>
            </a:r>
            <a:endParaRPr b="1" sz="800" u="sng">
              <a:solidFill>
                <a:srgbClr val="0645AD"/>
              </a:solidFill>
            </a:endParaRPr>
          </a:p>
        </p:txBody>
      </p:sp>
      <p:sp>
        <p:nvSpPr>
          <p:cNvPr id="67" name="Google Shape;67;p13"/>
          <p:cNvSpPr txBox="1"/>
          <p:nvPr/>
        </p:nvSpPr>
        <p:spPr>
          <a:xfrm>
            <a:off x="782100" y="1347375"/>
            <a:ext cx="775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800" u="sng">
                <a:solidFill>
                  <a:srgbClr val="0645AD"/>
                </a:solidFill>
              </a:rPr>
              <a:t>Introduction</a:t>
            </a:r>
            <a:endParaRPr b="1" sz="800" u="sng">
              <a:solidFill>
                <a:srgbClr val="0645AD"/>
              </a:solidFill>
            </a:endParaRPr>
          </a:p>
        </p:txBody>
      </p:sp>
      <p:sp>
        <p:nvSpPr>
          <p:cNvPr id="68" name="Google Shape;68;p13"/>
          <p:cNvSpPr txBox="1"/>
          <p:nvPr/>
        </p:nvSpPr>
        <p:spPr>
          <a:xfrm>
            <a:off x="880500" y="644538"/>
            <a:ext cx="2132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800" u="sng">
                <a:solidFill>
                  <a:srgbClr val="0645AD"/>
                </a:solidFill>
              </a:rPr>
              <a:t>Abstract</a:t>
            </a:r>
            <a:endParaRPr b="1" sz="800" u="sng">
              <a:solidFill>
                <a:srgbClr val="0645AD"/>
              </a:solidFill>
            </a:endParaRPr>
          </a:p>
        </p:txBody>
      </p:sp>
      <p:sp>
        <p:nvSpPr>
          <p:cNvPr id="69" name="Google Shape;69;p13"/>
          <p:cNvSpPr txBox="1"/>
          <p:nvPr/>
        </p:nvSpPr>
        <p:spPr>
          <a:xfrm>
            <a:off x="84000" y="793275"/>
            <a:ext cx="2211300" cy="65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ru" sz="600">
                <a:solidFill>
                  <a:schemeClr val="dk1"/>
                </a:solidFill>
              </a:rPr>
              <a:t>   This research project aims to compare three most popular convex hull algorithms. Besides, this work contains the results of algorithms speed comparison in different conditions. Finally, animations are build in order to show each algorithm’s work. </a:t>
            </a:r>
            <a:endParaRPr sz="600"/>
          </a:p>
        </p:txBody>
      </p:sp>
      <p:sp>
        <p:nvSpPr>
          <p:cNvPr id="70" name="Google Shape;70;p13"/>
          <p:cNvSpPr txBox="1"/>
          <p:nvPr/>
        </p:nvSpPr>
        <p:spPr>
          <a:xfrm>
            <a:off x="68750" y="1502550"/>
            <a:ext cx="2211300" cy="167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ru" sz="600"/>
              <a:t>The convex hull (CH) </a:t>
            </a:r>
            <a:r>
              <a:rPr lang="ru" sz="600"/>
              <a:t>of a set of points is the smallest convex set that contains the points.</a:t>
            </a:r>
            <a:endParaRPr sz="600"/>
          </a:p>
          <a:p>
            <a:pPr indent="0" lvl="0" marL="0" rtl="0" algn="just">
              <a:spcBef>
                <a:spcPts val="0"/>
              </a:spcBef>
              <a:spcAft>
                <a:spcPts val="0"/>
              </a:spcAft>
              <a:buNone/>
            </a:pPr>
            <a:r>
              <a:t/>
            </a:r>
            <a:endParaRPr sz="600"/>
          </a:p>
          <a:p>
            <a:pPr indent="0" lvl="0" marL="0" rtl="0" algn="just">
              <a:spcBef>
                <a:spcPts val="0"/>
              </a:spcBef>
              <a:spcAft>
                <a:spcPts val="0"/>
              </a:spcAft>
              <a:buNone/>
            </a:pPr>
            <a:r>
              <a:rPr lang="ru" sz="600"/>
              <a:t>A finite point set convex hull computing is widely adopted in pattern recognition, image processing, nesting problems. Convex hull algorithms are widely used in geoinformatics and geographic information systems. [1]</a:t>
            </a:r>
            <a:endParaRPr sz="600"/>
          </a:p>
          <a:p>
            <a:pPr indent="0" lvl="0" marL="0" rtl="0" algn="just">
              <a:spcBef>
                <a:spcPts val="0"/>
              </a:spcBef>
              <a:spcAft>
                <a:spcPts val="0"/>
              </a:spcAft>
              <a:buNone/>
            </a:pPr>
            <a:r>
              <a:t/>
            </a:r>
            <a:endParaRPr sz="600"/>
          </a:p>
          <a:p>
            <a:pPr indent="0" lvl="0" marL="0" rtl="0" algn="just">
              <a:lnSpc>
                <a:spcPct val="115000"/>
              </a:lnSpc>
              <a:spcBef>
                <a:spcPts val="0"/>
              </a:spcBef>
              <a:spcAft>
                <a:spcPts val="0"/>
              </a:spcAft>
              <a:buNone/>
            </a:pPr>
            <a:r>
              <a:rPr lang="ru" sz="600"/>
              <a:t>Many algorithms are used for finding convex hulls.  In this research some of existing algorithms will be discussed  which  are Graham’s  Scan  Algorithm, Jarvis’s March or Gift wrapping  Algorithm (Yaacoub etc 2006 and Choi 2007),  Quick hull Algorithm (Mucke 2009) . [2]</a:t>
            </a:r>
            <a:endParaRPr sz="600"/>
          </a:p>
          <a:p>
            <a:pPr indent="0" lvl="0" marL="0" rtl="0" algn="just">
              <a:lnSpc>
                <a:spcPct val="115000"/>
              </a:lnSpc>
              <a:spcBef>
                <a:spcPts val="0"/>
              </a:spcBef>
              <a:spcAft>
                <a:spcPts val="0"/>
              </a:spcAft>
              <a:buNone/>
            </a:pPr>
            <a:r>
              <a:t/>
            </a:r>
            <a:endParaRPr sz="600"/>
          </a:p>
          <a:p>
            <a:pPr indent="0" lvl="0" marL="0" rtl="0" algn="just">
              <a:lnSpc>
                <a:spcPct val="115000"/>
              </a:lnSpc>
              <a:spcBef>
                <a:spcPts val="0"/>
              </a:spcBef>
              <a:spcAft>
                <a:spcPts val="0"/>
              </a:spcAft>
              <a:buNone/>
            </a:pPr>
            <a:r>
              <a:rPr b="1" lang="ru" sz="600">
                <a:solidFill>
                  <a:schemeClr val="dk1"/>
                </a:solidFill>
              </a:rPr>
              <a:t>Problem definition: </a:t>
            </a:r>
            <a:r>
              <a:rPr lang="ru" sz="600">
                <a:solidFill>
                  <a:schemeClr val="dk1"/>
                </a:solidFill>
              </a:rPr>
              <a:t>given a set </a:t>
            </a:r>
            <a:r>
              <a:rPr i="1" lang="ru" sz="600">
                <a:solidFill>
                  <a:schemeClr val="dk1"/>
                </a:solidFill>
              </a:rPr>
              <a:t>S</a:t>
            </a:r>
            <a:r>
              <a:rPr lang="ru" sz="600">
                <a:solidFill>
                  <a:schemeClr val="dk1"/>
                </a:solidFill>
              </a:rPr>
              <a:t> of </a:t>
            </a:r>
            <a:r>
              <a:rPr i="1" lang="ru" sz="600">
                <a:solidFill>
                  <a:schemeClr val="dk1"/>
                </a:solidFill>
              </a:rPr>
              <a:t>n</a:t>
            </a:r>
            <a:r>
              <a:rPr lang="ru" sz="600">
                <a:solidFill>
                  <a:schemeClr val="dk1"/>
                </a:solidFill>
              </a:rPr>
              <a:t> two-dimensional points, compute its convex hull </a:t>
            </a:r>
            <a:r>
              <a:rPr i="1" lang="ru" sz="600">
                <a:solidFill>
                  <a:schemeClr val="dk1"/>
                </a:solidFill>
              </a:rPr>
              <a:t>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 name="Google Shape;71;p13"/>
          <p:cNvSpPr txBox="1"/>
          <p:nvPr/>
        </p:nvSpPr>
        <p:spPr>
          <a:xfrm>
            <a:off x="2290988" y="1603429"/>
            <a:ext cx="2241300" cy="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50">
              <a:solidFill>
                <a:schemeClr val="dk1"/>
              </a:solidFill>
            </a:endParaRPr>
          </a:p>
          <a:p>
            <a:pPr indent="0" lvl="0" marL="0" rtl="0" algn="l">
              <a:spcBef>
                <a:spcPts val="0"/>
              </a:spcBef>
              <a:spcAft>
                <a:spcPts val="0"/>
              </a:spcAft>
              <a:buNone/>
            </a:pPr>
            <a:r>
              <a:rPr lang="ru" sz="600">
                <a:solidFill>
                  <a:schemeClr val="dk1"/>
                </a:solidFill>
              </a:rPr>
              <a:t>The running time of the Graham procedure is </a:t>
            </a:r>
            <a:r>
              <a:rPr b="1" lang="ru" sz="600">
                <a:solidFill>
                  <a:schemeClr val="dk1"/>
                </a:solidFill>
              </a:rPr>
              <a:t>O(n lg n).</a:t>
            </a:r>
            <a:r>
              <a:rPr lang="ru" sz="600">
                <a:solidFill>
                  <a:schemeClr val="dk1"/>
                </a:solidFill>
              </a:rPr>
              <a:t> The while-loop will take O(n) time. While the sorting of polar angles will take O(n lg n) time, from which follows the general asymptotics of the Graham procedure.</a:t>
            </a:r>
            <a:endParaRPr sz="600">
              <a:solidFill>
                <a:schemeClr val="dk1"/>
              </a:solidFill>
            </a:endParaRPr>
          </a:p>
        </p:txBody>
      </p:sp>
      <p:sp>
        <p:nvSpPr>
          <p:cNvPr id="72" name="Google Shape;72;p13"/>
          <p:cNvSpPr txBox="1"/>
          <p:nvPr/>
        </p:nvSpPr>
        <p:spPr>
          <a:xfrm>
            <a:off x="2919100" y="2101950"/>
            <a:ext cx="169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800" u="sng">
                <a:solidFill>
                  <a:srgbClr val="0645AD"/>
                </a:solidFill>
              </a:rPr>
              <a:t>Quickhull</a:t>
            </a:r>
            <a:r>
              <a:rPr b="1" lang="ru" sz="800" u="sng">
                <a:solidFill>
                  <a:srgbClr val="0645AD"/>
                </a:solidFill>
              </a:rPr>
              <a:t> algorithm</a:t>
            </a:r>
            <a:endParaRPr b="1" sz="800" u="sng">
              <a:solidFill>
                <a:srgbClr val="0645AD"/>
              </a:solidFill>
            </a:endParaRPr>
          </a:p>
        </p:txBody>
      </p:sp>
      <p:sp>
        <p:nvSpPr>
          <p:cNvPr id="73" name="Google Shape;73;p13"/>
          <p:cNvSpPr txBox="1"/>
          <p:nvPr/>
        </p:nvSpPr>
        <p:spPr>
          <a:xfrm>
            <a:off x="5207450" y="694713"/>
            <a:ext cx="169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800" u="sng">
                <a:solidFill>
                  <a:srgbClr val="0645AD"/>
                </a:solidFill>
              </a:rPr>
              <a:t>Jarvis</a:t>
            </a:r>
            <a:r>
              <a:rPr b="1" lang="ru" sz="800" u="sng">
                <a:solidFill>
                  <a:srgbClr val="0645AD"/>
                </a:solidFill>
              </a:rPr>
              <a:t> march</a:t>
            </a:r>
            <a:endParaRPr b="1" sz="800" u="sng">
              <a:solidFill>
                <a:srgbClr val="0645AD"/>
              </a:solidFill>
            </a:endParaRPr>
          </a:p>
        </p:txBody>
      </p:sp>
      <p:sp>
        <p:nvSpPr>
          <p:cNvPr id="74" name="Google Shape;74;p13"/>
          <p:cNvSpPr txBox="1"/>
          <p:nvPr/>
        </p:nvSpPr>
        <p:spPr>
          <a:xfrm>
            <a:off x="4562350" y="867850"/>
            <a:ext cx="22413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600"/>
              <a:t>Jarvis used the idea of </a:t>
            </a:r>
            <a:r>
              <a:rPr lang="ru" sz="600">
                <a:solidFill>
                  <a:schemeClr val="dk1"/>
                </a:solidFill>
              </a:rPr>
              <a:t>looking for a convex hull sequentially, counterclockwise, starting from a certain point</a:t>
            </a:r>
            <a:r>
              <a:rPr lang="ru" sz="600"/>
              <a:t> [4].</a:t>
            </a:r>
            <a:endParaRPr sz="600"/>
          </a:p>
          <a:p>
            <a:pPr indent="0" lvl="0" marL="0" rtl="0" algn="l">
              <a:spcBef>
                <a:spcPts val="0"/>
              </a:spcBef>
              <a:spcAft>
                <a:spcPts val="0"/>
              </a:spcAft>
              <a:buNone/>
            </a:pPr>
            <a:r>
              <a:t/>
            </a:r>
            <a:endParaRPr sz="650"/>
          </a:p>
        </p:txBody>
      </p:sp>
      <p:sp>
        <p:nvSpPr>
          <p:cNvPr id="75" name="Google Shape;75;p13"/>
          <p:cNvSpPr txBox="1"/>
          <p:nvPr/>
        </p:nvSpPr>
        <p:spPr>
          <a:xfrm>
            <a:off x="4547350" y="1102125"/>
            <a:ext cx="2241300" cy="4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600"/>
              <a:t>Algorithm idea:</a:t>
            </a:r>
            <a:endParaRPr sz="600"/>
          </a:p>
          <a:p>
            <a:pPr indent="0" lvl="0" marL="0" rtl="0" algn="l">
              <a:spcBef>
                <a:spcPts val="0"/>
              </a:spcBef>
              <a:spcAft>
                <a:spcPts val="0"/>
              </a:spcAft>
              <a:buNone/>
            </a:pPr>
            <a:r>
              <a:rPr lang="ru" sz="600"/>
              <a:t>1. </a:t>
            </a:r>
            <a:r>
              <a:rPr lang="ru" sz="600"/>
              <a:t>finding the lowest point with min x-coordinate.</a:t>
            </a:r>
            <a:endParaRPr sz="600"/>
          </a:p>
          <a:p>
            <a:pPr indent="0" lvl="0" marL="0" rtl="0" algn="l">
              <a:spcBef>
                <a:spcPts val="0"/>
              </a:spcBef>
              <a:spcAft>
                <a:spcPts val="0"/>
              </a:spcAft>
              <a:buNone/>
            </a:pPr>
            <a:r>
              <a:t/>
            </a:r>
            <a:endParaRPr sz="650"/>
          </a:p>
        </p:txBody>
      </p:sp>
      <p:sp>
        <p:nvSpPr>
          <p:cNvPr id="76" name="Google Shape;76;p13"/>
          <p:cNvSpPr txBox="1"/>
          <p:nvPr/>
        </p:nvSpPr>
        <p:spPr>
          <a:xfrm>
            <a:off x="2313625" y="4347775"/>
            <a:ext cx="2211300" cy="6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600">
                <a:solidFill>
                  <a:schemeClr val="dk1"/>
                </a:solidFill>
              </a:rPr>
              <a:t>Step 2 takes O(h) time, however, the search of the right orientation takes O(n). Hence, it</a:t>
            </a:r>
            <a:r>
              <a:rPr lang="ru" sz="600">
                <a:solidFill>
                  <a:schemeClr val="dk1"/>
                </a:solidFill>
              </a:rPr>
              <a:t> has </a:t>
            </a:r>
            <a:r>
              <a:rPr b="1" lang="ru" sz="600">
                <a:solidFill>
                  <a:schemeClr val="dk1"/>
                </a:solidFill>
              </a:rPr>
              <a:t>O(nh)</a:t>
            </a:r>
            <a:r>
              <a:rPr lang="ru" sz="600">
                <a:solidFill>
                  <a:schemeClr val="dk1"/>
                </a:solidFill>
              </a:rPr>
              <a:t> time complexity. </a:t>
            </a:r>
            <a:r>
              <a:rPr lang="ru" sz="600">
                <a:solidFill>
                  <a:schemeClr val="dk1"/>
                </a:solidFill>
              </a:rPr>
              <a:t>Since all n points of initial set may belong to convex hull and Jarvis algorithm takes linea</a:t>
            </a:r>
            <a:r>
              <a:rPr lang="ru" sz="600">
                <a:solidFill>
                  <a:schemeClr val="dk1"/>
                </a:solidFill>
              </a:rPr>
              <a:t>r</a:t>
            </a:r>
            <a:r>
              <a:rPr lang="ru" sz="600">
                <a:solidFill>
                  <a:schemeClr val="dk1"/>
                </a:solidFill>
              </a:rPr>
              <a:t> time to find every point the total speed of algorithm is </a:t>
            </a:r>
            <a:r>
              <a:rPr b="1" lang="ru" sz="600">
                <a:solidFill>
                  <a:schemeClr val="dk1"/>
                </a:solidFill>
              </a:rPr>
              <a:t>O(n*n) </a:t>
            </a:r>
            <a:r>
              <a:rPr lang="ru" sz="600">
                <a:solidFill>
                  <a:schemeClr val="dk1"/>
                </a:solidFill>
              </a:rPr>
              <a:t>in the worst case. </a:t>
            </a:r>
            <a:endParaRPr sz="600">
              <a:solidFill>
                <a:schemeClr val="dk1"/>
              </a:solidFill>
            </a:endParaRPr>
          </a:p>
          <a:p>
            <a:pPr indent="0" lvl="0" marL="0" rtl="0" algn="l">
              <a:spcBef>
                <a:spcPts val="0"/>
              </a:spcBef>
              <a:spcAft>
                <a:spcPts val="0"/>
              </a:spcAft>
              <a:buNone/>
            </a:pPr>
            <a:r>
              <a:t/>
            </a:r>
            <a:endParaRPr sz="650"/>
          </a:p>
          <a:p>
            <a:pPr indent="0" lvl="0" marL="0" rtl="0" algn="l">
              <a:spcBef>
                <a:spcPts val="0"/>
              </a:spcBef>
              <a:spcAft>
                <a:spcPts val="0"/>
              </a:spcAft>
              <a:buNone/>
            </a:pPr>
            <a:r>
              <a:t/>
            </a:r>
            <a:endParaRPr sz="650"/>
          </a:p>
        </p:txBody>
      </p:sp>
      <p:pic>
        <p:nvPicPr>
          <p:cNvPr id="77" name="Google Shape;77;p13"/>
          <p:cNvPicPr preferRelativeResize="0"/>
          <p:nvPr/>
        </p:nvPicPr>
        <p:blipFill>
          <a:blip r:embed="rId6">
            <a:alphaModFix/>
          </a:blip>
          <a:stretch>
            <a:fillRect/>
          </a:stretch>
        </p:blipFill>
        <p:spPr>
          <a:xfrm>
            <a:off x="4647025" y="263999"/>
            <a:ext cx="307800" cy="307800"/>
          </a:xfrm>
          <a:prstGeom prst="rect">
            <a:avLst/>
          </a:prstGeom>
          <a:noFill/>
          <a:ln>
            <a:noFill/>
          </a:ln>
        </p:spPr>
      </p:pic>
      <p:sp>
        <p:nvSpPr>
          <p:cNvPr id="78" name="Google Shape;78;p13"/>
          <p:cNvSpPr txBox="1"/>
          <p:nvPr/>
        </p:nvSpPr>
        <p:spPr>
          <a:xfrm>
            <a:off x="5093600" y="275250"/>
            <a:ext cx="48489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850">
                <a:solidFill>
                  <a:schemeClr val="lt1"/>
                </a:solidFill>
              </a:rPr>
              <a:t>https://github.com/angelcoder/algorithmics_project</a:t>
            </a:r>
            <a:endParaRPr sz="1600">
              <a:solidFill>
                <a:schemeClr val="lt1"/>
              </a:solidFill>
            </a:endParaRPr>
          </a:p>
        </p:txBody>
      </p:sp>
      <p:sp>
        <p:nvSpPr>
          <p:cNvPr id="79" name="Google Shape;79;p13"/>
          <p:cNvSpPr txBox="1"/>
          <p:nvPr/>
        </p:nvSpPr>
        <p:spPr>
          <a:xfrm>
            <a:off x="2306875" y="2259825"/>
            <a:ext cx="2313300" cy="7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600">
                <a:solidFill>
                  <a:schemeClr val="dk1"/>
                </a:solidFill>
              </a:rPr>
              <a:t>It is a </a:t>
            </a:r>
            <a:r>
              <a:rPr b="1" lang="ru" sz="600">
                <a:solidFill>
                  <a:schemeClr val="dk1"/>
                </a:solidFill>
              </a:rPr>
              <a:t>divide and conquer </a:t>
            </a:r>
            <a:r>
              <a:rPr lang="ru" sz="600">
                <a:solidFill>
                  <a:schemeClr val="dk1"/>
                </a:solidFill>
              </a:rPr>
              <a:t>algorithm similar to QuickSort.</a:t>
            </a:r>
            <a:endParaRPr sz="600">
              <a:solidFill>
                <a:schemeClr val="dk1"/>
              </a:solidFill>
            </a:endParaRPr>
          </a:p>
          <a:p>
            <a:pPr indent="0" lvl="0" marL="0" rtl="0" algn="l">
              <a:spcBef>
                <a:spcPts val="0"/>
              </a:spcBef>
              <a:spcAft>
                <a:spcPts val="0"/>
              </a:spcAft>
              <a:buClr>
                <a:schemeClr val="dk1"/>
              </a:buClr>
              <a:buSzPts val="1100"/>
              <a:buFont typeface="Arial"/>
              <a:buNone/>
            </a:pPr>
            <a:r>
              <a:rPr lang="ru" sz="600">
                <a:solidFill>
                  <a:schemeClr val="dk1"/>
                </a:solidFill>
              </a:rPr>
              <a:t>Algorithm idea[5]:</a:t>
            </a:r>
            <a:endParaRPr sz="600">
              <a:solidFill>
                <a:schemeClr val="dk1"/>
              </a:solidFill>
            </a:endParaRPr>
          </a:p>
          <a:p>
            <a:pPr indent="0" lvl="0" marL="0" rtl="0" algn="l">
              <a:spcBef>
                <a:spcPts val="0"/>
              </a:spcBef>
              <a:spcAft>
                <a:spcPts val="0"/>
              </a:spcAft>
              <a:buClr>
                <a:schemeClr val="dk1"/>
              </a:buClr>
              <a:buSzPts val="1100"/>
              <a:buFont typeface="Arial"/>
              <a:buNone/>
            </a:pPr>
            <a:r>
              <a:t/>
            </a:r>
            <a:endParaRPr sz="650">
              <a:solidFill>
                <a:schemeClr val="dk1"/>
              </a:solidFill>
            </a:endParaRPr>
          </a:p>
          <a:p>
            <a:pPr indent="0" lvl="0" marL="0" rtl="0" algn="l">
              <a:spcBef>
                <a:spcPts val="0"/>
              </a:spcBef>
              <a:spcAft>
                <a:spcPts val="0"/>
              </a:spcAft>
              <a:buClr>
                <a:schemeClr val="dk1"/>
              </a:buClr>
              <a:buSzPts val="1100"/>
              <a:buFont typeface="Arial"/>
              <a:buNone/>
            </a:pPr>
            <a:r>
              <a:t/>
            </a:r>
            <a:endParaRPr sz="650"/>
          </a:p>
          <a:p>
            <a:pPr indent="0" lvl="0" marL="0" rtl="0" algn="l">
              <a:spcBef>
                <a:spcPts val="0"/>
              </a:spcBef>
              <a:spcAft>
                <a:spcPts val="0"/>
              </a:spcAft>
              <a:buNone/>
            </a:pPr>
            <a:r>
              <a:t/>
            </a:r>
            <a:endParaRPr/>
          </a:p>
        </p:txBody>
      </p:sp>
      <p:pic>
        <p:nvPicPr>
          <p:cNvPr id="80" name="Google Shape;80;p13"/>
          <p:cNvPicPr preferRelativeResize="0"/>
          <p:nvPr/>
        </p:nvPicPr>
        <p:blipFill>
          <a:blip r:embed="rId7">
            <a:alphaModFix/>
          </a:blip>
          <a:stretch>
            <a:fillRect/>
          </a:stretch>
        </p:blipFill>
        <p:spPr>
          <a:xfrm>
            <a:off x="152350" y="3774075"/>
            <a:ext cx="1162376" cy="1139101"/>
          </a:xfrm>
          <a:prstGeom prst="rect">
            <a:avLst/>
          </a:prstGeom>
          <a:noFill/>
          <a:ln>
            <a:noFill/>
          </a:ln>
        </p:spPr>
      </p:pic>
      <p:pic>
        <p:nvPicPr>
          <p:cNvPr id="81" name="Google Shape;81;p13"/>
          <p:cNvPicPr preferRelativeResize="0"/>
          <p:nvPr/>
        </p:nvPicPr>
        <p:blipFill>
          <a:blip r:embed="rId8">
            <a:alphaModFix/>
          </a:blip>
          <a:stretch>
            <a:fillRect/>
          </a:stretch>
        </p:blipFill>
        <p:spPr>
          <a:xfrm>
            <a:off x="3288925" y="729535"/>
            <a:ext cx="1045201" cy="1014402"/>
          </a:xfrm>
          <a:prstGeom prst="rect">
            <a:avLst/>
          </a:prstGeom>
          <a:noFill/>
          <a:ln>
            <a:noFill/>
          </a:ln>
        </p:spPr>
      </p:pic>
      <p:sp>
        <p:nvSpPr>
          <p:cNvPr id="82" name="Google Shape;82;p13"/>
          <p:cNvSpPr txBox="1"/>
          <p:nvPr/>
        </p:nvSpPr>
        <p:spPr>
          <a:xfrm>
            <a:off x="2307026" y="717600"/>
            <a:ext cx="10452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sz="600">
                <a:solidFill>
                  <a:schemeClr val="dk1"/>
                </a:solidFill>
              </a:rPr>
              <a:t>3. Using </a:t>
            </a:r>
            <a:r>
              <a:rPr b="1" lang="ru" sz="600">
                <a:solidFill>
                  <a:schemeClr val="dk1"/>
                </a:solidFill>
              </a:rPr>
              <a:t>stack data structure </a:t>
            </a:r>
            <a:r>
              <a:rPr lang="ru" sz="600">
                <a:solidFill>
                  <a:schemeClr val="dk1"/>
                </a:solidFill>
              </a:rPr>
              <a:t>the algorithms removes concavities in the boundary efficiently, by detecting the clockwise direction of traversal. Scanning ends when </a:t>
            </a:r>
            <a:r>
              <a:rPr i="1" lang="ru" sz="600">
                <a:solidFill>
                  <a:schemeClr val="dk1"/>
                </a:solidFill>
              </a:rPr>
              <a:t>p0</a:t>
            </a:r>
            <a:r>
              <a:rPr lang="ru" sz="600">
                <a:solidFill>
                  <a:schemeClr val="dk1"/>
                </a:solidFill>
              </a:rPr>
              <a:t> is reached. </a:t>
            </a:r>
            <a:endParaRPr sz="600">
              <a:solidFill>
                <a:schemeClr val="dk1"/>
              </a:solidFill>
            </a:endParaRPr>
          </a:p>
          <a:p>
            <a:pPr indent="0" lvl="0" marL="0" rtl="0" algn="l">
              <a:spcBef>
                <a:spcPts val="0"/>
              </a:spcBef>
              <a:spcAft>
                <a:spcPts val="0"/>
              </a:spcAft>
              <a:buNone/>
            </a:pPr>
            <a:r>
              <a:t/>
            </a:r>
            <a:endParaRPr/>
          </a:p>
        </p:txBody>
      </p:sp>
      <p:sp>
        <p:nvSpPr>
          <p:cNvPr id="83" name="Google Shape;83;p13"/>
          <p:cNvSpPr/>
          <p:nvPr/>
        </p:nvSpPr>
        <p:spPr>
          <a:xfrm>
            <a:off x="-26850" y="582525"/>
            <a:ext cx="9197700" cy="570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nvSpPr>
        <p:spPr>
          <a:xfrm>
            <a:off x="1282275" y="4398925"/>
            <a:ext cx="9654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600">
                <a:solidFill>
                  <a:schemeClr val="dk1"/>
                </a:solidFill>
              </a:rPr>
              <a:t>2. ordering other </a:t>
            </a:r>
            <a:r>
              <a:rPr i="1" lang="ru" sz="600">
                <a:solidFill>
                  <a:schemeClr val="dk1"/>
                </a:solidFill>
              </a:rPr>
              <a:t>n-1 </a:t>
            </a:r>
            <a:r>
              <a:rPr lang="ru" sz="600">
                <a:solidFill>
                  <a:schemeClr val="dk1"/>
                </a:solidFill>
              </a:rPr>
              <a:t>points by polar angle with </a:t>
            </a:r>
            <a:r>
              <a:rPr i="1" lang="ru" sz="600">
                <a:solidFill>
                  <a:schemeClr val="dk1"/>
                </a:solidFill>
              </a:rPr>
              <a:t>p0 </a:t>
            </a:r>
            <a:r>
              <a:rPr lang="ru" sz="600">
                <a:solidFill>
                  <a:schemeClr val="dk1"/>
                </a:solidFill>
              </a:rPr>
              <a:t>in terms of increasing angle. </a:t>
            </a:r>
            <a:endParaRPr sz="600"/>
          </a:p>
        </p:txBody>
      </p:sp>
      <p:sp>
        <p:nvSpPr>
          <p:cNvPr id="85" name="Google Shape;85;p13"/>
          <p:cNvSpPr txBox="1"/>
          <p:nvPr/>
        </p:nvSpPr>
        <p:spPr>
          <a:xfrm>
            <a:off x="4552600" y="1349475"/>
            <a:ext cx="1107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sz="600">
                <a:solidFill>
                  <a:schemeClr val="dk1"/>
                </a:solidFill>
              </a:rPr>
              <a:t>2. the next point is selected as the point that beats all other points at </a:t>
            </a:r>
            <a:r>
              <a:rPr b="1" lang="ru" sz="600">
                <a:solidFill>
                  <a:schemeClr val="dk1"/>
                </a:solidFill>
              </a:rPr>
              <a:t>counterclockwise orientation</a:t>
            </a:r>
            <a:r>
              <a:rPr lang="ru" sz="600">
                <a:solidFill>
                  <a:schemeClr val="dk1"/>
                </a:solidFill>
              </a:rPr>
              <a:t>, i.e., next point is q if for any other point r, we have </a:t>
            </a:r>
            <a:r>
              <a:rPr i="1" lang="ru" sz="600">
                <a:solidFill>
                  <a:schemeClr val="dk1"/>
                </a:solidFill>
              </a:rPr>
              <a:t>“orientation(p, r, q) = counterclockwise”</a:t>
            </a:r>
            <a:endParaRPr sz="600"/>
          </a:p>
        </p:txBody>
      </p:sp>
      <p:sp>
        <p:nvSpPr>
          <p:cNvPr id="86" name="Google Shape;86;p13"/>
          <p:cNvSpPr txBox="1"/>
          <p:nvPr/>
        </p:nvSpPr>
        <p:spPr>
          <a:xfrm>
            <a:off x="1250100" y="3844825"/>
            <a:ext cx="10452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ru" sz="600">
                <a:solidFill>
                  <a:schemeClr val="dk1"/>
                </a:solidFill>
              </a:rPr>
              <a:t>1. finding the pivot point, that is guaranteed to be in CH. E.g., a point </a:t>
            </a:r>
            <a:r>
              <a:rPr i="1" lang="ru" sz="600">
                <a:solidFill>
                  <a:schemeClr val="dk1"/>
                </a:solidFill>
              </a:rPr>
              <a:t>p0 </a:t>
            </a:r>
            <a:r>
              <a:rPr lang="ru" sz="600">
                <a:solidFill>
                  <a:schemeClr val="dk1"/>
                </a:solidFill>
              </a:rPr>
              <a:t>with the smallest y-value. </a:t>
            </a:r>
            <a:endParaRPr/>
          </a:p>
        </p:txBody>
      </p:sp>
      <p:sp>
        <p:nvSpPr>
          <p:cNvPr id="87" name="Google Shape;87;p13"/>
          <p:cNvSpPr txBox="1"/>
          <p:nvPr/>
        </p:nvSpPr>
        <p:spPr>
          <a:xfrm>
            <a:off x="6822825" y="3517375"/>
            <a:ext cx="22413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600"/>
              <a:t>The research showed that all three algorithms behave differently applied to a variety of points distributions. Hence, it can be concluded that a hybrid algorithm can be used to suit any data distribution and size.</a:t>
            </a:r>
            <a:endParaRPr sz="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 </a:t>
            </a:r>
            <a:endParaRPr/>
          </a:p>
        </p:txBody>
      </p:sp>
      <p:sp>
        <p:nvSpPr>
          <p:cNvPr id="88" name="Google Shape;88;p13"/>
          <p:cNvSpPr txBox="1"/>
          <p:nvPr/>
        </p:nvSpPr>
        <p:spPr>
          <a:xfrm>
            <a:off x="2306875" y="2473688"/>
            <a:ext cx="1107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sz="650">
                <a:solidFill>
                  <a:schemeClr val="dk1"/>
                </a:solidFill>
              </a:rPr>
              <a:t>1. divide the points in two subsets: upper and lower</a:t>
            </a:r>
            <a:endParaRPr sz="650">
              <a:solidFill>
                <a:schemeClr val="dk1"/>
              </a:solidFill>
            </a:endParaRPr>
          </a:p>
          <a:p>
            <a:pPr indent="0" lvl="0" marL="0" rtl="0" algn="l">
              <a:spcBef>
                <a:spcPts val="0"/>
              </a:spcBef>
              <a:spcAft>
                <a:spcPts val="0"/>
              </a:spcAft>
              <a:buClr>
                <a:schemeClr val="dk1"/>
              </a:buClr>
              <a:buSzPts val="1100"/>
              <a:buFont typeface="Arial"/>
              <a:buNone/>
            </a:pPr>
            <a:r>
              <a:rPr lang="ru" sz="650">
                <a:solidFill>
                  <a:schemeClr val="dk1"/>
                </a:solidFill>
              </a:rPr>
              <a:t>2. find maximal distance point to the division line for both subsets, ignore points inside triangle and repeat it.</a:t>
            </a:r>
            <a:endParaRPr sz="650">
              <a:solidFill>
                <a:schemeClr val="dk1"/>
              </a:solidFill>
            </a:endParaRPr>
          </a:p>
          <a:p>
            <a:pPr indent="0" lvl="0" marL="0" rtl="0" algn="l">
              <a:spcBef>
                <a:spcPts val="0"/>
              </a:spcBef>
              <a:spcAft>
                <a:spcPts val="0"/>
              </a:spcAft>
              <a:buClr>
                <a:schemeClr val="dk1"/>
              </a:buClr>
              <a:buSzPts val="1100"/>
              <a:buFont typeface="Arial"/>
              <a:buNone/>
            </a:pPr>
            <a:r>
              <a:t/>
            </a:r>
            <a:endParaRPr/>
          </a:p>
        </p:txBody>
      </p:sp>
      <p:pic>
        <p:nvPicPr>
          <p:cNvPr id="89" name="Google Shape;89;p13"/>
          <p:cNvPicPr preferRelativeResize="0"/>
          <p:nvPr/>
        </p:nvPicPr>
        <p:blipFill>
          <a:blip r:embed="rId9">
            <a:alphaModFix/>
          </a:blip>
          <a:stretch>
            <a:fillRect/>
          </a:stretch>
        </p:blipFill>
        <p:spPr>
          <a:xfrm>
            <a:off x="3426350" y="2479900"/>
            <a:ext cx="976077" cy="942925"/>
          </a:xfrm>
          <a:prstGeom prst="rect">
            <a:avLst/>
          </a:prstGeom>
          <a:noFill/>
          <a:ln>
            <a:noFill/>
          </a:ln>
        </p:spPr>
      </p:pic>
      <p:sp>
        <p:nvSpPr>
          <p:cNvPr id="90" name="Google Shape;90;p13"/>
          <p:cNvSpPr txBox="1"/>
          <p:nvPr/>
        </p:nvSpPr>
        <p:spPr>
          <a:xfrm>
            <a:off x="3465950" y="3642900"/>
            <a:ext cx="92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600"/>
              <a:t>3. Recurse until no more points are left</a:t>
            </a:r>
            <a:endParaRPr sz="600"/>
          </a:p>
        </p:txBody>
      </p:sp>
      <p:sp>
        <p:nvSpPr>
          <p:cNvPr id="91" name="Google Shape;91;p13"/>
          <p:cNvSpPr txBox="1"/>
          <p:nvPr/>
        </p:nvSpPr>
        <p:spPr>
          <a:xfrm>
            <a:off x="5261350" y="3214425"/>
            <a:ext cx="84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800" u="sng">
                <a:solidFill>
                  <a:srgbClr val="0645AD"/>
                </a:solidFill>
              </a:rPr>
              <a:t>Experiments</a:t>
            </a:r>
            <a:endParaRPr b="1" sz="800" u="sng">
              <a:solidFill>
                <a:srgbClr val="0645AD"/>
              </a:solidFill>
            </a:endParaRPr>
          </a:p>
        </p:txBody>
      </p:sp>
      <p:sp>
        <p:nvSpPr>
          <p:cNvPr id="92" name="Google Shape;92;p13"/>
          <p:cNvSpPr/>
          <p:nvPr/>
        </p:nvSpPr>
        <p:spPr>
          <a:xfrm>
            <a:off x="500750" y="3263825"/>
            <a:ext cx="1377000" cy="1590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nvSpPr>
        <p:spPr>
          <a:xfrm>
            <a:off x="748200" y="3119000"/>
            <a:ext cx="84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800" u="sng">
                <a:solidFill>
                  <a:srgbClr val="0645AD"/>
                </a:solidFill>
              </a:rPr>
              <a:t>Graham scan</a:t>
            </a:r>
            <a:endParaRPr b="1" sz="800" u="sng">
              <a:solidFill>
                <a:srgbClr val="0645AD"/>
              </a:solidFill>
            </a:endParaRPr>
          </a:p>
        </p:txBody>
      </p:sp>
      <p:sp>
        <p:nvSpPr>
          <p:cNvPr id="94" name="Google Shape;94;p13"/>
          <p:cNvSpPr txBox="1"/>
          <p:nvPr/>
        </p:nvSpPr>
        <p:spPr>
          <a:xfrm>
            <a:off x="84000" y="3289850"/>
            <a:ext cx="22113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600">
                <a:solidFill>
                  <a:schemeClr val="dk1"/>
                </a:solidFill>
              </a:rPr>
              <a:t>Graham showed [3], that if we preliminary sort all the points, the boundary points may be found during linear time. </a:t>
            </a:r>
            <a:endParaRPr sz="600">
              <a:solidFill>
                <a:schemeClr val="dk1"/>
              </a:solidFill>
            </a:endParaRPr>
          </a:p>
          <a:p>
            <a:pPr indent="0" lvl="0" marL="0" rtl="0" algn="just">
              <a:spcBef>
                <a:spcPts val="0"/>
              </a:spcBef>
              <a:spcAft>
                <a:spcPts val="0"/>
              </a:spcAft>
              <a:buNone/>
            </a:pPr>
            <a:r>
              <a:t/>
            </a:r>
            <a:endParaRPr sz="600">
              <a:solidFill>
                <a:schemeClr val="dk1"/>
              </a:solidFill>
            </a:endParaRPr>
          </a:p>
          <a:p>
            <a:pPr indent="0" lvl="0" marL="0" rtl="0" algn="just">
              <a:spcBef>
                <a:spcPts val="0"/>
              </a:spcBef>
              <a:spcAft>
                <a:spcPts val="0"/>
              </a:spcAft>
              <a:buClr>
                <a:schemeClr val="dk1"/>
              </a:buClr>
              <a:buSzPts val="1100"/>
              <a:buFont typeface="Arial"/>
              <a:buNone/>
            </a:pPr>
            <a:r>
              <a:rPr lang="ru" sz="600">
                <a:solidFill>
                  <a:schemeClr val="dk1"/>
                </a:solidFill>
              </a:rPr>
              <a:t>The algorithms consists of three steps: </a:t>
            </a:r>
            <a:endParaRPr sz="600">
              <a:solidFill>
                <a:schemeClr val="dk1"/>
              </a:solidFill>
            </a:endParaRPr>
          </a:p>
          <a:p>
            <a:pPr indent="0" lvl="0" marL="0" rtl="0" algn="just">
              <a:spcBef>
                <a:spcPts val="0"/>
              </a:spcBef>
              <a:spcAft>
                <a:spcPts val="0"/>
              </a:spcAft>
              <a:buClr>
                <a:schemeClr val="dk1"/>
              </a:buClr>
              <a:buSzPts val="1100"/>
              <a:buFont typeface="Arial"/>
              <a:buNone/>
            </a:pPr>
            <a:r>
              <a:t/>
            </a:r>
            <a:endParaRPr sz="600">
              <a:solidFill>
                <a:schemeClr val="dk1"/>
              </a:solidFill>
            </a:endParaRPr>
          </a:p>
          <a:p>
            <a:pPr indent="0" lvl="0" marL="0" rtl="0" algn="just">
              <a:spcBef>
                <a:spcPts val="0"/>
              </a:spcBef>
              <a:spcAft>
                <a:spcPts val="0"/>
              </a:spcAft>
              <a:buClr>
                <a:schemeClr val="dk1"/>
              </a:buClr>
              <a:buSzPts val="1100"/>
              <a:buFont typeface="Arial"/>
              <a:buNone/>
            </a:pPr>
            <a:r>
              <a:t/>
            </a:r>
            <a:endParaRPr sz="600">
              <a:solidFill>
                <a:schemeClr val="dk1"/>
              </a:solidFill>
            </a:endParaRPr>
          </a:p>
        </p:txBody>
      </p:sp>
      <p:pic>
        <p:nvPicPr>
          <p:cNvPr id="95" name="Google Shape;95;p13"/>
          <p:cNvPicPr preferRelativeResize="0"/>
          <p:nvPr/>
        </p:nvPicPr>
        <p:blipFill>
          <a:blip r:embed="rId10">
            <a:alphaModFix/>
          </a:blip>
          <a:stretch>
            <a:fillRect/>
          </a:stretch>
        </p:blipFill>
        <p:spPr>
          <a:xfrm>
            <a:off x="2349650" y="3402750"/>
            <a:ext cx="1061947" cy="1014400"/>
          </a:xfrm>
          <a:prstGeom prst="rect">
            <a:avLst/>
          </a:prstGeom>
          <a:noFill/>
          <a:ln>
            <a:noFill/>
          </a:ln>
        </p:spPr>
      </p:pic>
      <p:sp>
        <p:nvSpPr>
          <p:cNvPr id="96" name="Google Shape;96;p13"/>
          <p:cNvSpPr txBox="1"/>
          <p:nvPr/>
        </p:nvSpPr>
        <p:spPr>
          <a:xfrm>
            <a:off x="4545163" y="2401450"/>
            <a:ext cx="2358000" cy="8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600">
                <a:solidFill>
                  <a:schemeClr val="dk1"/>
                </a:solidFill>
              </a:rPr>
              <a:t>The inner loop checks every point in the set S, and the outer loop repeats for each point on CH. Hence the total run time is </a:t>
            </a:r>
            <a:r>
              <a:rPr b="1" lang="ru" sz="600">
                <a:solidFill>
                  <a:schemeClr val="dk1"/>
                </a:solidFill>
              </a:rPr>
              <a:t>O(nh).</a:t>
            </a:r>
            <a:r>
              <a:rPr lang="ru" sz="600">
                <a:solidFill>
                  <a:schemeClr val="dk1"/>
                </a:solidFill>
              </a:rPr>
              <a:t> The run time depends on the size of the output, so Jarvis's march is an output-sensitive algorithm. However, because the running time depends </a:t>
            </a:r>
            <a:r>
              <a:rPr lang="ru" sz="600">
                <a:solidFill>
                  <a:schemeClr val="dk1"/>
                </a:solidFill>
                <a:uFill>
                  <a:noFill/>
                </a:uFill>
                <a:hlinkClick r:id="rId11">
                  <a:extLst>
                    <a:ext uri="{A12FA001-AC4F-418D-AE19-62706E023703}">
                      <ahyp:hlinkClr val="tx"/>
                    </a:ext>
                  </a:extLst>
                </a:hlinkClick>
              </a:rPr>
              <a:t>linearly</a:t>
            </a:r>
            <a:r>
              <a:rPr lang="ru" sz="600">
                <a:solidFill>
                  <a:schemeClr val="dk1"/>
                </a:solidFill>
              </a:rPr>
              <a:t> on the number of hull vertices, it is only faster than O(nlog n) algorithms such as </a:t>
            </a:r>
            <a:r>
              <a:rPr lang="ru" sz="600">
                <a:solidFill>
                  <a:schemeClr val="dk1"/>
                </a:solidFill>
                <a:uFill>
                  <a:noFill/>
                </a:uFill>
                <a:hlinkClick r:id="rId12">
                  <a:extLst>
                    <a:ext uri="{A12FA001-AC4F-418D-AE19-62706E023703}">
                      <ahyp:hlinkClr val="tx"/>
                    </a:ext>
                  </a:extLst>
                </a:hlinkClick>
              </a:rPr>
              <a:t>Graham scan</a:t>
            </a:r>
            <a:r>
              <a:rPr lang="ru" sz="600">
                <a:solidFill>
                  <a:schemeClr val="dk1"/>
                </a:solidFill>
              </a:rPr>
              <a:t> when the number </a:t>
            </a:r>
            <a:r>
              <a:rPr i="1" lang="ru" sz="600">
                <a:solidFill>
                  <a:schemeClr val="dk1"/>
                </a:solidFill>
              </a:rPr>
              <a:t>h</a:t>
            </a:r>
            <a:r>
              <a:rPr lang="ru" sz="600">
                <a:solidFill>
                  <a:schemeClr val="dk1"/>
                </a:solidFill>
              </a:rPr>
              <a:t> of hull vertices is smaller than log </a:t>
            </a:r>
            <a:r>
              <a:rPr i="1" lang="ru" sz="600">
                <a:solidFill>
                  <a:schemeClr val="dk1"/>
                </a:solidFill>
              </a:rPr>
              <a:t>n</a:t>
            </a:r>
            <a:r>
              <a:rPr lang="ru" sz="600">
                <a:solidFill>
                  <a:schemeClr val="dk1"/>
                </a:solidFill>
              </a:rPr>
              <a:t>. [6]</a:t>
            </a:r>
            <a:endParaRPr sz="600">
              <a:solidFill>
                <a:schemeClr val="dk1"/>
              </a:solidFill>
            </a:endParaRPr>
          </a:p>
          <a:p>
            <a:pPr indent="0" lvl="0" marL="0" rtl="0" algn="l">
              <a:spcBef>
                <a:spcPts val="0"/>
              </a:spcBef>
              <a:spcAft>
                <a:spcPts val="0"/>
              </a:spcAft>
              <a:buNone/>
            </a:pPr>
            <a:r>
              <a:t/>
            </a:r>
            <a:endParaRPr/>
          </a:p>
        </p:txBody>
      </p:sp>
      <p:sp>
        <p:nvSpPr>
          <p:cNvPr id="97" name="Google Shape;97;p13"/>
          <p:cNvSpPr txBox="1"/>
          <p:nvPr/>
        </p:nvSpPr>
        <p:spPr>
          <a:xfrm>
            <a:off x="4558325" y="3402738"/>
            <a:ext cx="221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600"/>
              <a:t>Different data sets were given to 3 algorithms to test their behavior and speed.</a:t>
            </a:r>
            <a:endParaRPr sz="600"/>
          </a:p>
        </p:txBody>
      </p:sp>
      <p:pic>
        <p:nvPicPr>
          <p:cNvPr id="98" name="Google Shape;98;p13"/>
          <p:cNvPicPr preferRelativeResize="0"/>
          <p:nvPr/>
        </p:nvPicPr>
        <p:blipFill>
          <a:blip r:embed="rId13">
            <a:alphaModFix/>
          </a:blip>
          <a:stretch>
            <a:fillRect/>
          </a:stretch>
        </p:blipFill>
        <p:spPr>
          <a:xfrm>
            <a:off x="5668275" y="1411612"/>
            <a:ext cx="1045200" cy="1005624"/>
          </a:xfrm>
          <a:prstGeom prst="rect">
            <a:avLst/>
          </a:prstGeom>
          <a:noFill/>
          <a:ln>
            <a:noFill/>
          </a:ln>
        </p:spPr>
      </p:pic>
      <p:pic>
        <p:nvPicPr>
          <p:cNvPr id="99" name="Google Shape;99;p13"/>
          <p:cNvPicPr preferRelativeResize="0"/>
          <p:nvPr/>
        </p:nvPicPr>
        <p:blipFill>
          <a:blip r:embed="rId14">
            <a:alphaModFix/>
          </a:blip>
          <a:stretch>
            <a:fillRect/>
          </a:stretch>
        </p:blipFill>
        <p:spPr>
          <a:xfrm>
            <a:off x="7033863" y="1128201"/>
            <a:ext cx="1723981" cy="415500"/>
          </a:xfrm>
          <a:prstGeom prst="rect">
            <a:avLst/>
          </a:prstGeom>
          <a:noFill/>
          <a:ln>
            <a:noFill/>
          </a:ln>
        </p:spPr>
      </p:pic>
      <p:pic>
        <p:nvPicPr>
          <p:cNvPr id="100" name="Google Shape;100;p13"/>
          <p:cNvPicPr preferRelativeResize="0"/>
          <p:nvPr/>
        </p:nvPicPr>
        <p:blipFill>
          <a:blip r:embed="rId15">
            <a:alphaModFix/>
          </a:blip>
          <a:stretch>
            <a:fillRect/>
          </a:stretch>
        </p:blipFill>
        <p:spPr>
          <a:xfrm>
            <a:off x="7033887" y="1715675"/>
            <a:ext cx="1723976" cy="430038"/>
          </a:xfrm>
          <a:prstGeom prst="rect">
            <a:avLst/>
          </a:prstGeom>
          <a:noFill/>
          <a:ln>
            <a:noFill/>
          </a:ln>
        </p:spPr>
      </p:pic>
      <p:pic>
        <p:nvPicPr>
          <p:cNvPr id="101" name="Google Shape;101;p13"/>
          <p:cNvPicPr preferRelativeResize="0"/>
          <p:nvPr/>
        </p:nvPicPr>
        <p:blipFill>
          <a:blip r:embed="rId16">
            <a:alphaModFix/>
          </a:blip>
          <a:stretch>
            <a:fillRect/>
          </a:stretch>
        </p:blipFill>
        <p:spPr>
          <a:xfrm>
            <a:off x="7045888" y="2317700"/>
            <a:ext cx="1723974" cy="411646"/>
          </a:xfrm>
          <a:prstGeom prst="rect">
            <a:avLst/>
          </a:prstGeom>
          <a:noFill/>
          <a:ln>
            <a:noFill/>
          </a:ln>
        </p:spPr>
      </p:pic>
      <p:sp>
        <p:nvSpPr>
          <p:cNvPr id="102" name="Google Shape;102;p13"/>
          <p:cNvSpPr txBox="1"/>
          <p:nvPr/>
        </p:nvSpPr>
        <p:spPr>
          <a:xfrm>
            <a:off x="6822825" y="2695125"/>
            <a:ext cx="224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600"/>
              <a:t>From the data above we can see that Quickhull performed the best in case of non-cluster distributions. Jarvis march is the slowest one in all three cases. And Graham scan appeared to win with a dispersed data.</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ru" sz="600"/>
              <a:t>These </a:t>
            </a:r>
            <a:r>
              <a:rPr lang="ru" sz="600"/>
              <a:t>results show that the right  choice of algorithm for specific data can increase the computational speed.</a:t>
            </a:r>
            <a:endParaRPr sz="600"/>
          </a:p>
        </p:txBody>
      </p:sp>
      <p:sp>
        <p:nvSpPr>
          <p:cNvPr id="103" name="Google Shape;103;p13"/>
          <p:cNvSpPr txBox="1"/>
          <p:nvPr/>
        </p:nvSpPr>
        <p:spPr>
          <a:xfrm>
            <a:off x="7412475" y="2130088"/>
            <a:ext cx="6133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600"/>
              <a:t>C</a:t>
            </a:r>
            <a:r>
              <a:rPr b="1" lang="ru" sz="600"/>
              <a:t>luster distribution</a:t>
            </a:r>
            <a:endParaRPr b="1" sz="600"/>
          </a:p>
        </p:txBody>
      </p:sp>
      <p:sp>
        <p:nvSpPr>
          <p:cNvPr id="104" name="Google Shape;104;p13"/>
          <p:cNvSpPr txBox="1"/>
          <p:nvPr/>
        </p:nvSpPr>
        <p:spPr>
          <a:xfrm>
            <a:off x="7534800" y="1299950"/>
            <a:ext cx="61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5" name="Google Shape;105;p13"/>
          <p:cNvSpPr txBox="1"/>
          <p:nvPr/>
        </p:nvSpPr>
        <p:spPr>
          <a:xfrm>
            <a:off x="7482475" y="919938"/>
            <a:ext cx="1062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600"/>
              <a:t>U</a:t>
            </a:r>
            <a:r>
              <a:rPr b="1" lang="ru" sz="600"/>
              <a:t>niform distribution</a:t>
            </a:r>
            <a:endParaRPr b="1" sz="600"/>
          </a:p>
        </p:txBody>
      </p:sp>
      <p:sp>
        <p:nvSpPr>
          <p:cNvPr id="106" name="Google Shape;106;p13"/>
          <p:cNvSpPr txBox="1"/>
          <p:nvPr/>
        </p:nvSpPr>
        <p:spPr>
          <a:xfrm>
            <a:off x="7450775" y="1521663"/>
            <a:ext cx="6133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600"/>
              <a:t>Laplas distibution</a:t>
            </a:r>
            <a:endParaRPr b="1" sz="600"/>
          </a:p>
        </p:txBody>
      </p:sp>
      <p:sp>
        <p:nvSpPr>
          <p:cNvPr id="107" name="Google Shape;107;p13"/>
          <p:cNvSpPr txBox="1"/>
          <p:nvPr/>
        </p:nvSpPr>
        <p:spPr>
          <a:xfrm>
            <a:off x="7033875" y="705624"/>
            <a:ext cx="1862400" cy="3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u" sz="650">
                <a:solidFill>
                  <a:srgbClr val="0645AD"/>
                </a:solidFill>
              </a:rPr>
              <a:t>Time taken to compute convex hull in case of different data distributions</a:t>
            </a:r>
            <a:endParaRPr b="1" sz="650">
              <a:solidFill>
                <a:srgbClr val="0645AD"/>
              </a:solidFill>
            </a:endParaRPr>
          </a:p>
        </p:txBody>
      </p:sp>
      <p:sp>
        <p:nvSpPr>
          <p:cNvPr id="108" name="Google Shape;108;p13"/>
          <p:cNvSpPr/>
          <p:nvPr/>
        </p:nvSpPr>
        <p:spPr>
          <a:xfrm>
            <a:off x="7559975" y="4105450"/>
            <a:ext cx="740400" cy="210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txBox="1"/>
          <p:nvPr/>
        </p:nvSpPr>
        <p:spPr>
          <a:xfrm>
            <a:off x="6787225" y="4105450"/>
            <a:ext cx="2241300" cy="8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500">
                <a:solidFill>
                  <a:srgbClr val="006699"/>
                </a:solidFill>
                <a:highlight>
                  <a:srgbClr val="FFFFFF"/>
                </a:highlight>
              </a:rPr>
              <a:t>[</a:t>
            </a:r>
            <a:r>
              <a:rPr lang="ru" sz="500">
                <a:solidFill>
                  <a:schemeClr val="dk1"/>
                </a:solidFill>
              </a:rPr>
              <a:t>1] R.V. Chadnov, A.V. Skvortsov. Convex hull algorithms review, 2004</a:t>
            </a:r>
            <a:endParaRPr sz="500">
              <a:solidFill>
                <a:schemeClr val="dk1"/>
              </a:solidFill>
            </a:endParaRPr>
          </a:p>
          <a:p>
            <a:pPr indent="0" lvl="0" marL="0" rtl="0" algn="l">
              <a:lnSpc>
                <a:spcPct val="115000"/>
              </a:lnSpc>
              <a:spcBef>
                <a:spcPts val="0"/>
              </a:spcBef>
              <a:spcAft>
                <a:spcPts val="0"/>
              </a:spcAft>
              <a:buNone/>
            </a:pPr>
            <a:r>
              <a:rPr lang="ru" sz="500">
                <a:solidFill>
                  <a:schemeClr val="dk1"/>
                </a:solidFill>
              </a:rPr>
              <a:t>[2] Muhammad Sharif.  A new approach to compute convex hull, 2011</a:t>
            </a:r>
            <a:endParaRPr sz="500">
              <a:solidFill>
                <a:schemeClr val="dk1"/>
              </a:solidFill>
            </a:endParaRPr>
          </a:p>
          <a:p>
            <a:pPr indent="0" lvl="0" marL="0" rtl="0" algn="l">
              <a:lnSpc>
                <a:spcPct val="115000"/>
              </a:lnSpc>
              <a:spcBef>
                <a:spcPts val="0"/>
              </a:spcBef>
              <a:spcAft>
                <a:spcPts val="0"/>
              </a:spcAft>
              <a:buNone/>
            </a:pPr>
            <a:r>
              <a:rPr lang="ru" sz="500">
                <a:solidFill>
                  <a:schemeClr val="dk1"/>
                </a:solidFill>
              </a:rPr>
              <a:t>[3] Graham RL. An efficient algorithm for </a:t>
            </a:r>
            <a:r>
              <a:rPr lang="ru" sz="500">
                <a:solidFill>
                  <a:schemeClr val="dk1"/>
                </a:solidFill>
              </a:rPr>
              <a:t>determining</a:t>
            </a:r>
            <a:r>
              <a:rPr lang="ru" sz="500">
                <a:solidFill>
                  <a:schemeClr val="dk1"/>
                </a:solidFill>
              </a:rPr>
              <a:t> the convex hull of a finite planar set, Information Process. Letters, 1972, v. 1, p. 132-133.</a:t>
            </a:r>
            <a:endParaRPr sz="500">
              <a:solidFill>
                <a:schemeClr val="dk1"/>
              </a:solidFill>
            </a:endParaRPr>
          </a:p>
          <a:p>
            <a:pPr indent="0" lvl="0" marL="0" rtl="0" algn="l">
              <a:lnSpc>
                <a:spcPct val="115000"/>
              </a:lnSpc>
              <a:spcBef>
                <a:spcPts val="0"/>
              </a:spcBef>
              <a:spcAft>
                <a:spcPts val="0"/>
              </a:spcAft>
              <a:buNone/>
            </a:pPr>
            <a:r>
              <a:rPr lang="ru" sz="500">
                <a:solidFill>
                  <a:schemeClr val="dk1"/>
                </a:solidFill>
              </a:rPr>
              <a:t>[4] Jarvis A. On the identification of the convex hull of a finite set of points in the plane, Information Processing Letters, 1973, v. 2, p.18-21.</a:t>
            </a:r>
            <a:endParaRPr sz="500">
              <a:solidFill>
                <a:schemeClr val="dk1"/>
              </a:solidFill>
            </a:endParaRPr>
          </a:p>
          <a:p>
            <a:pPr indent="0" lvl="0" marL="0" rtl="0" algn="l">
              <a:lnSpc>
                <a:spcPct val="115000"/>
              </a:lnSpc>
              <a:spcBef>
                <a:spcPts val="0"/>
              </a:spcBef>
              <a:spcAft>
                <a:spcPts val="0"/>
              </a:spcAft>
              <a:buNone/>
            </a:pPr>
            <a:r>
              <a:rPr lang="ru" sz="500">
                <a:solidFill>
                  <a:schemeClr val="dk1"/>
                </a:solidFill>
              </a:rPr>
              <a:t>[5] https://en.wikipedia.org/wiki/Quickhull</a:t>
            </a:r>
            <a:endParaRPr sz="500">
              <a:solidFill>
                <a:schemeClr val="dk1"/>
              </a:solidFill>
            </a:endParaRPr>
          </a:p>
          <a:p>
            <a:pPr indent="0" lvl="0" marL="0" rtl="0" algn="l">
              <a:lnSpc>
                <a:spcPct val="115000"/>
              </a:lnSpc>
              <a:spcBef>
                <a:spcPts val="0"/>
              </a:spcBef>
              <a:spcAft>
                <a:spcPts val="0"/>
              </a:spcAft>
              <a:buNone/>
            </a:pPr>
            <a:r>
              <a:rPr lang="ru" sz="500">
                <a:solidFill>
                  <a:schemeClr val="dk1"/>
                </a:solidFill>
              </a:rPr>
              <a:t>[6] https://en.wikipedia.org/wiki/Gift_wrapping_algorithm</a:t>
            </a:r>
            <a:endParaRPr sz="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500">
              <a:solidFill>
                <a:srgbClr val="006699"/>
              </a:solidFill>
              <a:highlight>
                <a:srgbClr val="FFFFFF"/>
              </a:highlight>
            </a:endParaRPr>
          </a:p>
          <a:p>
            <a:pPr indent="0" lvl="0" marL="0" rtl="0" algn="l">
              <a:spcBef>
                <a:spcPts val="0"/>
              </a:spcBef>
              <a:spcAft>
                <a:spcPts val="0"/>
              </a:spcAft>
              <a:buNone/>
            </a:pPr>
            <a:r>
              <a:t/>
            </a:r>
            <a:endParaRPr sz="500"/>
          </a:p>
        </p:txBody>
      </p:sp>
      <p:sp>
        <p:nvSpPr>
          <p:cNvPr id="110" name="Google Shape;110;p13"/>
          <p:cNvSpPr txBox="1"/>
          <p:nvPr/>
        </p:nvSpPr>
        <p:spPr>
          <a:xfrm>
            <a:off x="7482475" y="3897575"/>
            <a:ext cx="106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800" u="sng">
                <a:solidFill>
                  <a:srgbClr val="0645AD"/>
                </a:solidFill>
              </a:rPr>
              <a:t>References</a:t>
            </a:r>
            <a:endParaRPr/>
          </a:p>
        </p:txBody>
      </p:sp>
      <p:pic>
        <p:nvPicPr>
          <p:cNvPr id="111" name="Google Shape;111;p13"/>
          <p:cNvPicPr preferRelativeResize="0"/>
          <p:nvPr/>
        </p:nvPicPr>
        <p:blipFill>
          <a:blip r:embed="rId17">
            <a:alphaModFix/>
          </a:blip>
          <a:stretch>
            <a:fillRect/>
          </a:stretch>
        </p:blipFill>
        <p:spPr>
          <a:xfrm>
            <a:off x="4597419" y="4035237"/>
            <a:ext cx="687533" cy="656400"/>
          </a:xfrm>
          <a:prstGeom prst="rect">
            <a:avLst/>
          </a:prstGeom>
          <a:noFill/>
          <a:ln>
            <a:noFill/>
          </a:ln>
        </p:spPr>
      </p:pic>
      <p:pic>
        <p:nvPicPr>
          <p:cNvPr id="112" name="Google Shape;112;p13"/>
          <p:cNvPicPr preferRelativeResize="0"/>
          <p:nvPr/>
        </p:nvPicPr>
        <p:blipFill>
          <a:blip r:embed="rId18">
            <a:alphaModFix/>
          </a:blip>
          <a:stretch>
            <a:fillRect/>
          </a:stretch>
        </p:blipFill>
        <p:spPr>
          <a:xfrm>
            <a:off x="5353288" y="4035225"/>
            <a:ext cx="687524" cy="670114"/>
          </a:xfrm>
          <a:prstGeom prst="rect">
            <a:avLst/>
          </a:prstGeom>
          <a:noFill/>
          <a:ln>
            <a:noFill/>
          </a:ln>
        </p:spPr>
      </p:pic>
      <p:pic>
        <p:nvPicPr>
          <p:cNvPr id="113" name="Google Shape;113;p13"/>
          <p:cNvPicPr preferRelativeResize="0"/>
          <p:nvPr/>
        </p:nvPicPr>
        <p:blipFill>
          <a:blip r:embed="rId19">
            <a:alphaModFix/>
          </a:blip>
          <a:stretch>
            <a:fillRect/>
          </a:stretch>
        </p:blipFill>
        <p:spPr>
          <a:xfrm>
            <a:off x="6107075" y="4035213"/>
            <a:ext cx="687525" cy="654398"/>
          </a:xfrm>
          <a:prstGeom prst="rect">
            <a:avLst/>
          </a:prstGeom>
          <a:noFill/>
          <a:ln>
            <a:noFill/>
          </a:ln>
        </p:spPr>
      </p:pic>
      <p:sp>
        <p:nvSpPr>
          <p:cNvPr id="114" name="Google Shape;114;p13"/>
          <p:cNvSpPr txBox="1"/>
          <p:nvPr/>
        </p:nvSpPr>
        <p:spPr>
          <a:xfrm>
            <a:off x="4790044" y="3635100"/>
            <a:ext cx="1785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650">
                <a:solidFill>
                  <a:srgbClr val="0645AD"/>
                </a:solidFill>
              </a:rPr>
              <a:t>Testing datasets distribution examples for convex hull algorithms analysis</a:t>
            </a:r>
            <a:endParaRPr b="1" sz="650">
              <a:solidFill>
                <a:srgbClr val="0645AD"/>
              </a:solidFill>
            </a:endParaRPr>
          </a:p>
        </p:txBody>
      </p:sp>
      <p:sp>
        <p:nvSpPr>
          <p:cNvPr id="115" name="Google Shape;115;p13"/>
          <p:cNvSpPr txBox="1"/>
          <p:nvPr/>
        </p:nvSpPr>
        <p:spPr>
          <a:xfrm>
            <a:off x="4969075" y="4686150"/>
            <a:ext cx="36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6" name="Google Shape;116;p13"/>
          <p:cNvSpPr txBox="1"/>
          <p:nvPr/>
        </p:nvSpPr>
        <p:spPr>
          <a:xfrm>
            <a:off x="4582850" y="4632725"/>
            <a:ext cx="3675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600"/>
              <a:t>     Uniform                        Laplas                         Cluster</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4"/>
          <p:cNvPicPr preferRelativeResize="0"/>
          <p:nvPr/>
        </p:nvPicPr>
        <p:blipFill rotWithShape="1">
          <a:blip r:embed="rId3">
            <a:alphaModFix/>
          </a:blip>
          <a:srcRect b="89719" l="0" r="0" t="0"/>
          <a:stretch/>
        </p:blipFill>
        <p:spPr>
          <a:xfrm>
            <a:off x="0" y="-195300"/>
            <a:ext cx="9282300" cy="1460975"/>
          </a:xfrm>
          <a:prstGeom prst="rect">
            <a:avLst/>
          </a:prstGeom>
          <a:noFill/>
          <a:ln>
            <a:noFill/>
          </a:ln>
        </p:spPr>
      </p:pic>
      <p:sp>
        <p:nvSpPr>
          <p:cNvPr id="122" name="Google Shape;122;p14"/>
          <p:cNvSpPr txBox="1"/>
          <p:nvPr/>
        </p:nvSpPr>
        <p:spPr>
          <a:xfrm>
            <a:off x="3488625" y="557325"/>
            <a:ext cx="3675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500">
                <a:solidFill>
                  <a:schemeClr val="lt1"/>
                </a:solidFill>
              </a:rPr>
              <a:t>Problem definition</a:t>
            </a:r>
            <a:endParaRPr sz="2500">
              <a:solidFill>
                <a:schemeClr val="lt1"/>
              </a:solidFill>
            </a:endParaRPr>
          </a:p>
        </p:txBody>
      </p:sp>
      <p:pic>
        <p:nvPicPr>
          <p:cNvPr id="123" name="Google Shape;123;p14"/>
          <p:cNvPicPr preferRelativeResize="0"/>
          <p:nvPr/>
        </p:nvPicPr>
        <p:blipFill rotWithShape="1">
          <a:blip r:embed="rId4">
            <a:alphaModFix/>
          </a:blip>
          <a:srcRect b="0" l="0" r="51193" t="0"/>
          <a:stretch/>
        </p:blipFill>
        <p:spPr>
          <a:xfrm>
            <a:off x="1352125" y="1302475"/>
            <a:ext cx="2627825" cy="1781475"/>
          </a:xfrm>
          <a:prstGeom prst="rect">
            <a:avLst/>
          </a:prstGeom>
          <a:noFill/>
          <a:ln>
            <a:noFill/>
          </a:ln>
        </p:spPr>
      </p:pic>
      <p:sp>
        <p:nvSpPr>
          <p:cNvPr id="124" name="Google Shape;124;p14"/>
          <p:cNvSpPr/>
          <p:nvPr/>
        </p:nvSpPr>
        <p:spPr>
          <a:xfrm>
            <a:off x="2863175" y="3258200"/>
            <a:ext cx="204300" cy="28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734100" y="3258200"/>
            <a:ext cx="204300" cy="287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4"/>
          <p:cNvPicPr preferRelativeResize="0"/>
          <p:nvPr/>
        </p:nvPicPr>
        <p:blipFill>
          <a:blip r:embed="rId5">
            <a:alphaModFix/>
          </a:blip>
          <a:stretch>
            <a:fillRect/>
          </a:stretch>
        </p:blipFill>
        <p:spPr>
          <a:xfrm>
            <a:off x="2286989" y="3199550"/>
            <a:ext cx="4507574" cy="1943950"/>
          </a:xfrm>
          <a:prstGeom prst="rect">
            <a:avLst/>
          </a:prstGeom>
          <a:noFill/>
          <a:ln>
            <a:noFill/>
          </a:ln>
        </p:spPr>
      </p:pic>
      <p:sp>
        <p:nvSpPr>
          <p:cNvPr id="127" name="Google Shape;127;p14"/>
          <p:cNvSpPr/>
          <p:nvPr/>
        </p:nvSpPr>
        <p:spPr>
          <a:xfrm>
            <a:off x="2410100" y="2841550"/>
            <a:ext cx="255300" cy="242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4808800" y="2841550"/>
            <a:ext cx="255300" cy="242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 name="Google Shape;129;p14"/>
          <p:cNvPicPr preferRelativeResize="0"/>
          <p:nvPr/>
        </p:nvPicPr>
        <p:blipFill rotWithShape="1">
          <a:blip r:embed="rId4">
            <a:alphaModFix/>
          </a:blip>
          <a:srcRect b="0" l="47873" r="0" t="0"/>
          <a:stretch/>
        </p:blipFill>
        <p:spPr>
          <a:xfrm>
            <a:off x="4777695" y="1300975"/>
            <a:ext cx="2806674" cy="1781475"/>
          </a:xfrm>
          <a:prstGeom prst="rect">
            <a:avLst/>
          </a:prstGeom>
          <a:noFill/>
          <a:ln>
            <a:noFill/>
          </a:ln>
        </p:spPr>
      </p:pic>
      <p:sp>
        <p:nvSpPr>
          <p:cNvPr id="130" name="Google Shape;130;p14"/>
          <p:cNvSpPr/>
          <p:nvPr/>
        </p:nvSpPr>
        <p:spPr>
          <a:xfrm>
            <a:off x="3979950" y="2139988"/>
            <a:ext cx="784200" cy="242400"/>
          </a:xfrm>
          <a:prstGeom prst="right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5644775" y="2841550"/>
            <a:ext cx="255300" cy="242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5"/>
          <p:cNvPicPr preferRelativeResize="0"/>
          <p:nvPr/>
        </p:nvPicPr>
        <p:blipFill>
          <a:blip r:embed="rId3">
            <a:alphaModFix/>
          </a:blip>
          <a:stretch>
            <a:fillRect/>
          </a:stretch>
        </p:blipFill>
        <p:spPr>
          <a:xfrm>
            <a:off x="-656100" y="111875"/>
            <a:ext cx="9958451" cy="5269674"/>
          </a:xfrm>
          <a:prstGeom prst="rect">
            <a:avLst/>
          </a:prstGeom>
          <a:noFill/>
          <a:ln>
            <a:noFill/>
          </a:ln>
        </p:spPr>
      </p:pic>
      <p:pic>
        <p:nvPicPr>
          <p:cNvPr id="137" name="Google Shape;137;p15"/>
          <p:cNvPicPr preferRelativeResize="0"/>
          <p:nvPr/>
        </p:nvPicPr>
        <p:blipFill rotWithShape="1">
          <a:blip r:embed="rId4">
            <a:alphaModFix/>
          </a:blip>
          <a:srcRect b="89719" l="0" r="0" t="0"/>
          <a:stretch/>
        </p:blipFill>
        <p:spPr>
          <a:xfrm>
            <a:off x="-102100" y="-393575"/>
            <a:ext cx="9282300" cy="1460975"/>
          </a:xfrm>
          <a:prstGeom prst="rect">
            <a:avLst/>
          </a:prstGeom>
          <a:noFill/>
          <a:ln>
            <a:noFill/>
          </a:ln>
        </p:spPr>
      </p:pic>
      <p:sp>
        <p:nvSpPr>
          <p:cNvPr id="138" name="Google Shape;138;p15"/>
          <p:cNvSpPr txBox="1"/>
          <p:nvPr/>
        </p:nvSpPr>
        <p:spPr>
          <a:xfrm>
            <a:off x="7176200" y="1915625"/>
            <a:ext cx="137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500" u="sng">
                <a:solidFill>
                  <a:srgbClr val="0645AD"/>
                </a:solidFill>
              </a:rPr>
              <a:t>Jarvis march</a:t>
            </a:r>
            <a:endParaRPr b="1" sz="1500" u="sng">
              <a:solidFill>
                <a:srgbClr val="0645AD"/>
              </a:solidFill>
            </a:endParaRPr>
          </a:p>
        </p:txBody>
      </p:sp>
      <p:sp>
        <p:nvSpPr>
          <p:cNvPr id="139" name="Google Shape;139;p15"/>
          <p:cNvSpPr txBox="1"/>
          <p:nvPr/>
        </p:nvSpPr>
        <p:spPr>
          <a:xfrm>
            <a:off x="3937450" y="1915625"/>
            <a:ext cx="2434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500" u="sng">
                <a:solidFill>
                  <a:srgbClr val="0645AD"/>
                </a:solidFill>
              </a:rPr>
              <a:t>Quickhull algorithm</a:t>
            </a:r>
            <a:endParaRPr b="1" sz="1500" u="sng">
              <a:solidFill>
                <a:srgbClr val="0645AD"/>
              </a:solidFill>
            </a:endParaRPr>
          </a:p>
        </p:txBody>
      </p:sp>
      <p:pic>
        <p:nvPicPr>
          <p:cNvPr id="140" name="Google Shape;140;p15"/>
          <p:cNvPicPr preferRelativeResize="0"/>
          <p:nvPr/>
        </p:nvPicPr>
        <p:blipFill>
          <a:blip r:embed="rId5">
            <a:alphaModFix/>
          </a:blip>
          <a:stretch>
            <a:fillRect/>
          </a:stretch>
        </p:blipFill>
        <p:spPr>
          <a:xfrm>
            <a:off x="372987" y="2330689"/>
            <a:ext cx="2281175" cy="2213975"/>
          </a:xfrm>
          <a:prstGeom prst="rect">
            <a:avLst/>
          </a:prstGeom>
          <a:noFill/>
          <a:ln>
            <a:noFill/>
          </a:ln>
        </p:spPr>
      </p:pic>
      <p:sp>
        <p:nvSpPr>
          <p:cNvPr id="141" name="Google Shape;141;p15"/>
          <p:cNvSpPr txBox="1"/>
          <p:nvPr/>
        </p:nvSpPr>
        <p:spPr>
          <a:xfrm>
            <a:off x="769450" y="1915625"/>
            <a:ext cx="1575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500" u="sng">
                <a:solidFill>
                  <a:srgbClr val="0645AD"/>
                </a:solidFill>
              </a:rPr>
              <a:t>Graham scan</a:t>
            </a:r>
            <a:endParaRPr b="1" sz="1500" u="sng">
              <a:solidFill>
                <a:srgbClr val="0645AD"/>
              </a:solidFill>
            </a:endParaRPr>
          </a:p>
        </p:txBody>
      </p:sp>
      <p:pic>
        <p:nvPicPr>
          <p:cNvPr id="142" name="Google Shape;142;p15"/>
          <p:cNvPicPr preferRelativeResize="0"/>
          <p:nvPr/>
        </p:nvPicPr>
        <p:blipFill>
          <a:blip r:embed="rId6">
            <a:alphaModFix/>
          </a:blip>
          <a:stretch>
            <a:fillRect/>
          </a:stretch>
        </p:blipFill>
        <p:spPr>
          <a:xfrm>
            <a:off x="3586575" y="2348150"/>
            <a:ext cx="2281200" cy="2179052"/>
          </a:xfrm>
          <a:prstGeom prst="rect">
            <a:avLst/>
          </a:prstGeom>
          <a:noFill/>
          <a:ln>
            <a:noFill/>
          </a:ln>
        </p:spPr>
      </p:pic>
      <p:pic>
        <p:nvPicPr>
          <p:cNvPr id="143" name="Google Shape;143;p15"/>
          <p:cNvPicPr preferRelativeResize="0"/>
          <p:nvPr/>
        </p:nvPicPr>
        <p:blipFill>
          <a:blip r:embed="rId7">
            <a:alphaModFix/>
          </a:blip>
          <a:stretch>
            <a:fillRect/>
          </a:stretch>
        </p:blipFill>
        <p:spPr>
          <a:xfrm>
            <a:off x="6707550" y="2340299"/>
            <a:ext cx="2281200" cy="2194819"/>
          </a:xfrm>
          <a:prstGeom prst="rect">
            <a:avLst/>
          </a:prstGeom>
          <a:noFill/>
          <a:ln>
            <a:noFill/>
          </a:ln>
        </p:spPr>
      </p:pic>
      <p:sp>
        <p:nvSpPr>
          <p:cNvPr id="144" name="Google Shape;144;p15"/>
          <p:cNvSpPr txBox="1"/>
          <p:nvPr/>
        </p:nvSpPr>
        <p:spPr>
          <a:xfrm>
            <a:off x="3859800" y="306575"/>
            <a:ext cx="3675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500">
                <a:solidFill>
                  <a:schemeClr val="lt1"/>
                </a:solidFill>
              </a:rPr>
              <a:t>Algorithms</a:t>
            </a:r>
            <a:endParaRPr sz="2500">
              <a:solidFill>
                <a:schemeClr val="lt1"/>
              </a:solidFill>
            </a:endParaRPr>
          </a:p>
        </p:txBody>
      </p:sp>
      <p:cxnSp>
        <p:nvCxnSpPr>
          <p:cNvPr id="145" name="Google Shape;145;p15"/>
          <p:cNvCxnSpPr/>
          <p:nvPr/>
        </p:nvCxnSpPr>
        <p:spPr>
          <a:xfrm flipH="1">
            <a:off x="1821775" y="1096975"/>
            <a:ext cx="1940100" cy="618900"/>
          </a:xfrm>
          <a:prstGeom prst="straightConnector1">
            <a:avLst/>
          </a:prstGeom>
          <a:noFill/>
          <a:ln cap="flat" cmpd="sng" w="9525">
            <a:solidFill>
              <a:srgbClr val="0645AD"/>
            </a:solidFill>
            <a:prstDash val="solid"/>
            <a:round/>
            <a:headEnd len="med" w="med" type="none"/>
            <a:tailEnd len="med" w="med" type="triangle"/>
          </a:ln>
        </p:spPr>
      </p:cxnSp>
      <p:cxnSp>
        <p:nvCxnSpPr>
          <p:cNvPr id="146" name="Google Shape;146;p15"/>
          <p:cNvCxnSpPr/>
          <p:nvPr/>
        </p:nvCxnSpPr>
        <p:spPr>
          <a:xfrm>
            <a:off x="5797575" y="1096225"/>
            <a:ext cx="2073900" cy="620400"/>
          </a:xfrm>
          <a:prstGeom prst="straightConnector1">
            <a:avLst/>
          </a:prstGeom>
          <a:noFill/>
          <a:ln cap="flat" cmpd="sng" w="9525">
            <a:solidFill>
              <a:srgbClr val="0645AD"/>
            </a:solidFill>
            <a:prstDash val="solid"/>
            <a:round/>
            <a:headEnd len="med" w="med" type="none"/>
            <a:tailEnd len="med" w="med" type="triangle"/>
          </a:ln>
        </p:spPr>
      </p:cxnSp>
      <p:cxnSp>
        <p:nvCxnSpPr>
          <p:cNvPr id="147" name="Google Shape;147;p15"/>
          <p:cNvCxnSpPr/>
          <p:nvPr/>
        </p:nvCxnSpPr>
        <p:spPr>
          <a:xfrm flipH="1">
            <a:off x="4776575" y="1096225"/>
            <a:ext cx="6300" cy="855000"/>
          </a:xfrm>
          <a:prstGeom prst="straightConnector1">
            <a:avLst/>
          </a:prstGeom>
          <a:noFill/>
          <a:ln cap="flat" cmpd="sng" w="9525">
            <a:solidFill>
              <a:srgbClr val="0645AD"/>
            </a:solidFill>
            <a:prstDash val="solid"/>
            <a:round/>
            <a:headEnd len="med" w="med" type="none"/>
            <a:tailEnd len="med" w="med" type="triangle"/>
          </a:ln>
        </p:spPr>
      </p:cxnSp>
      <p:sp>
        <p:nvSpPr>
          <p:cNvPr id="148" name="Google Shape;148;p15"/>
          <p:cNvSpPr txBox="1"/>
          <p:nvPr/>
        </p:nvSpPr>
        <p:spPr>
          <a:xfrm>
            <a:off x="969975" y="4544225"/>
            <a:ext cx="335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sz="1200">
                <a:solidFill>
                  <a:srgbClr val="0645AD"/>
                </a:solidFill>
              </a:rPr>
              <a:t> </a:t>
            </a:r>
            <a:r>
              <a:rPr b="1" lang="ru" sz="1200">
                <a:solidFill>
                  <a:srgbClr val="0645AD"/>
                </a:solidFill>
              </a:rPr>
              <a:t>O(n log n)</a:t>
            </a:r>
            <a:endParaRPr sz="1200">
              <a:solidFill>
                <a:srgbClr val="0645AD"/>
              </a:solidFill>
            </a:endParaRPr>
          </a:p>
        </p:txBody>
      </p:sp>
      <p:sp>
        <p:nvSpPr>
          <p:cNvPr id="149" name="Google Shape;149;p15"/>
          <p:cNvSpPr txBox="1"/>
          <p:nvPr/>
        </p:nvSpPr>
        <p:spPr>
          <a:xfrm>
            <a:off x="4405975" y="45443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200">
                <a:solidFill>
                  <a:srgbClr val="0645AD"/>
                </a:solidFill>
              </a:rPr>
              <a:t>O(n log n)</a:t>
            </a:r>
            <a:endParaRPr b="1"/>
          </a:p>
        </p:txBody>
      </p:sp>
      <p:sp>
        <p:nvSpPr>
          <p:cNvPr id="150" name="Google Shape;150;p15"/>
          <p:cNvSpPr txBox="1"/>
          <p:nvPr/>
        </p:nvSpPr>
        <p:spPr>
          <a:xfrm>
            <a:off x="7453725" y="45961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645AD"/>
                </a:solidFill>
              </a:rPr>
              <a:t> </a:t>
            </a:r>
            <a:r>
              <a:rPr b="1" lang="ru" sz="1200">
                <a:solidFill>
                  <a:srgbClr val="0645AD"/>
                </a:solidFill>
              </a:rPr>
              <a:t>O(nh)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6"/>
          <p:cNvPicPr preferRelativeResize="0"/>
          <p:nvPr/>
        </p:nvPicPr>
        <p:blipFill>
          <a:blip r:embed="rId3">
            <a:alphaModFix/>
          </a:blip>
          <a:stretch>
            <a:fillRect/>
          </a:stretch>
        </p:blipFill>
        <p:spPr>
          <a:xfrm>
            <a:off x="0" y="2458675"/>
            <a:ext cx="2718875" cy="2718875"/>
          </a:xfrm>
          <a:prstGeom prst="rect">
            <a:avLst/>
          </a:prstGeom>
          <a:noFill/>
          <a:ln>
            <a:noFill/>
          </a:ln>
        </p:spPr>
      </p:pic>
      <p:pic>
        <p:nvPicPr>
          <p:cNvPr id="156" name="Google Shape;156;p16"/>
          <p:cNvPicPr preferRelativeResize="0"/>
          <p:nvPr/>
        </p:nvPicPr>
        <p:blipFill>
          <a:blip r:embed="rId4">
            <a:alphaModFix/>
          </a:blip>
          <a:stretch>
            <a:fillRect/>
          </a:stretch>
        </p:blipFill>
        <p:spPr>
          <a:xfrm>
            <a:off x="1676137" y="772900"/>
            <a:ext cx="1724450" cy="1646374"/>
          </a:xfrm>
          <a:prstGeom prst="rect">
            <a:avLst/>
          </a:prstGeom>
          <a:noFill/>
          <a:ln>
            <a:noFill/>
          </a:ln>
        </p:spPr>
      </p:pic>
      <p:pic>
        <p:nvPicPr>
          <p:cNvPr id="157" name="Google Shape;157;p16"/>
          <p:cNvPicPr preferRelativeResize="0"/>
          <p:nvPr/>
        </p:nvPicPr>
        <p:blipFill>
          <a:blip r:embed="rId5">
            <a:alphaModFix/>
          </a:blip>
          <a:stretch>
            <a:fillRect/>
          </a:stretch>
        </p:blipFill>
        <p:spPr>
          <a:xfrm>
            <a:off x="3547377" y="1882525"/>
            <a:ext cx="1900324" cy="1852226"/>
          </a:xfrm>
          <a:prstGeom prst="rect">
            <a:avLst/>
          </a:prstGeom>
          <a:noFill/>
          <a:ln>
            <a:noFill/>
          </a:ln>
        </p:spPr>
      </p:pic>
      <p:pic>
        <p:nvPicPr>
          <p:cNvPr id="158" name="Google Shape;158;p16"/>
          <p:cNvPicPr preferRelativeResize="0"/>
          <p:nvPr/>
        </p:nvPicPr>
        <p:blipFill rotWithShape="1">
          <a:blip r:embed="rId6">
            <a:alphaModFix/>
          </a:blip>
          <a:srcRect b="0" l="0" r="3456" t="0"/>
          <a:stretch/>
        </p:blipFill>
        <p:spPr>
          <a:xfrm>
            <a:off x="5588100" y="3141540"/>
            <a:ext cx="1900325" cy="1873535"/>
          </a:xfrm>
          <a:prstGeom prst="rect">
            <a:avLst/>
          </a:prstGeom>
          <a:noFill/>
          <a:ln>
            <a:noFill/>
          </a:ln>
        </p:spPr>
      </p:pic>
      <p:pic>
        <p:nvPicPr>
          <p:cNvPr id="159" name="Google Shape;159;p16"/>
          <p:cNvPicPr preferRelativeResize="0"/>
          <p:nvPr/>
        </p:nvPicPr>
        <p:blipFill rotWithShape="1">
          <a:blip r:embed="rId7">
            <a:alphaModFix/>
          </a:blip>
          <a:srcRect b="89719" l="0" r="0" t="0"/>
          <a:stretch/>
        </p:blipFill>
        <p:spPr>
          <a:xfrm>
            <a:off x="-69150" y="-319050"/>
            <a:ext cx="9282300" cy="1052550"/>
          </a:xfrm>
          <a:prstGeom prst="rect">
            <a:avLst/>
          </a:prstGeom>
          <a:noFill/>
          <a:ln>
            <a:noFill/>
          </a:ln>
        </p:spPr>
      </p:pic>
      <p:sp>
        <p:nvSpPr>
          <p:cNvPr id="160" name="Google Shape;160;p16"/>
          <p:cNvSpPr txBox="1"/>
          <p:nvPr/>
        </p:nvSpPr>
        <p:spPr>
          <a:xfrm>
            <a:off x="3400600" y="1284825"/>
            <a:ext cx="36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Uniform distribution</a:t>
            </a:r>
            <a:endParaRPr/>
          </a:p>
        </p:txBody>
      </p:sp>
      <p:sp>
        <p:nvSpPr>
          <p:cNvPr id="161" name="Google Shape;161;p16"/>
          <p:cNvSpPr txBox="1"/>
          <p:nvPr/>
        </p:nvSpPr>
        <p:spPr>
          <a:xfrm>
            <a:off x="5422150" y="2419275"/>
            <a:ext cx="36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Laplas distribution</a:t>
            </a:r>
            <a:endParaRPr/>
          </a:p>
        </p:txBody>
      </p:sp>
      <p:sp>
        <p:nvSpPr>
          <p:cNvPr id="162" name="Google Shape;162;p16"/>
          <p:cNvSpPr txBox="1"/>
          <p:nvPr/>
        </p:nvSpPr>
        <p:spPr>
          <a:xfrm>
            <a:off x="7488425" y="3831050"/>
            <a:ext cx="36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Cluster distribution</a:t>
            </a:r>
            <a:endParaRPr/>
          </a:p>
        </p:txBody>
      </p:sp>
      <p:sp>
        <p:nvSpPr>
          <p:cNvPr id="163" name="Google Shape;163;p16"/>
          <p:cNvSpPr txBox="1"/>
          <p:nvPr/>
        </p:nvSpPr>
        <p:spPr>
          <a:xfrm>
            <a:off x="2869000" y="7125"/>
            <a:ext cx="36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lt1"/>
                </a:solidFill>
              </a:rPr>
              <a:t>Experimental comparison of algorithms</a:t>
            </a:r>
            <a:endParaRPr>
              <a:solidFill>
                <a:schemeClr val="lt1"/>
              </a:solidFill>
            </a:endParaRPr>
          </a:p>
        </p:txBody>
      </p:sp>
      <p:sp>
        <p:nvSpPr>
          <p:cNvPr id="164" name="Google Shape;164;p16"/>
          <p:cNvSpPr txBox="1"/>
          <p:nvPr/>
        </p:nvSpPr>
        <p:spPr>
          <a:xfrm>
            <a:off x="1676125" y="372700"/>
            <a:ext cx="58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lt1"/>
                </a:solidFill>
              </a:rPr>
              <a:t>Examples of testing data used in convex hull algorithms analyzing</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7"/>
          <p:cNvPicPr preferRelativeResize="0"/>
          <p:nvPr/>
        </p:nvPicPr>
        <p:blipFill rotWithShape="1">
          <a:blip r:embed="rId3">
            <a:alphaModFix/>
          </a:blip>
          <a:srcRect b="89719" l="0" r="0" t="0"/>
          <a:stretch/>
        </p:blipFill>
        <p:spPr>
          <a:xfrm>
            <a:off x="-69150" y="-319050"/>
            <a:ext cx="9282300" cy="1052550"/>
          </a:xfrm>
          <a:prstGeom prst="rect">
            <a:avLst/>
          </a:prstGeom>
          <a:noFill/>
          <a:ln>
            <a:noFill/>
          </a:ln>
        </p:spPr>
      </p:pic>
      <p:sp>
        <p:nvSpPr>
          <p:cNvPr id="170" name="Google Shape;170;p17"/>
          <p:cNvSpPr txBox="1"/>
          <p:nvPr/>
        </p:nvSpPr>
        <p:spPr>
          <a:xfrm>
            <a:off x="4035325" y="176250"/>
            <a:ext cx="367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chemeClr val="lt1"/>
                </a:solidFill>
              </a:rPr>
              <a:t>Results</a:t>
            </a:r>
            <a:endParaRPr>
              <a:solidFill>
                <a:schemeClr val="lt1"/>
              </a:solidFill>
            </a:endParaRPr>
          </a:p>
        </p:txBody>
      </p:sp>
      <p:pic>
        <p:nvPicPr>
          <p:cNvPr id="171" name="Google Shape;171;p17"/>
          <p:cNvPicPr preferRelativeResize="0"/>
          <p:nvPr/>
        </p:nvPicPr>
        <p:blipFill>
          <a:blip r:embed="rId4">
            <a:alphaModFix/>
          </a:blip>
          <a:stretch>
            <a:fillRect/>
          </a:stretch>
        </p:blipFill>
        <p:spPr>
          <a:xfrm>
            <a:off x="4960775" y="1122375"/>
            <a:ext cx="4030375" cy="971375"/>
          </a:xfrm>
          <a:prstGeom prst="rect">
            <a:avLst/>
          </a:prstGeom>
          <a:noFill/>
          <a:ln>
            <a:noFill/>
          </a:ln>
        </p:spPr>
      </p:pic>
      <p:pic>
        <p:nvPicPr>
          <p:cNvPr id="172" name="Google Shape;172;p17"/>
          <p:cNvPicPr preferRelativeResize="0"/>
          <p:nvPr/>
        </p:nvPicPr>
        <p:blipFill>
          <a:blip r:embed="rId5">
            <a:alphaModFix/>
          </a:blip>
          <a:stretch>
            <a:fillRect/>
          </a:stretch>
        </p:blipFill>
        <p:spPr>
          <a:xfrm>
            <a:off x="4960775" y="2281350"/>
            <a:ext cx="4030374" cy="1005346"/>
          </a:xfrm>
          <a:prstGeom prst="rect">
            <a:avLst/>
          </a:prstGeom>
          <a:noFill/>
          <a:ln>
            <a:noFill/>
          </a:ln>
        </p:spPr>
      </p:pic>
      <p:pic>
        <p:nvPicPr>
          <p:cNvPr id="173" name="Google Shape;173;p17"/>
          <p:cNvPicPr preferRelativeResize="0"/>
          <p:nvPr/>
        </p:nvPicPr>
        <p:blipFill>
          <a:blip r:embed="rId6">
            <a:alphaModFix/>
          </a:blip>
          <a:stretch>
            <a:fillRect/>
          </a:stretch>
        </p:blipFill>
        <p:spPr>
          <a:xfrm>
            <a:off x="4995750" y="3474300"/>
            <a:ext cx="3965526" cy="94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8"/>
          <p:cNvPicPr preferRelativeResize="0"/>
          <p:nvPr/>
        </p:nvPicPr>
        <p:blipFill>
          <a:blip r:embed="rId3">
            <a:alphaModFix/>
          </a:blip>
          <a:stretch>
            <a:fillRect/>
          </a:stretch>
        </p:blipFill>
        <p:spPr>
          <a:xfrm>
            <a:off x="0" y="-1"/>
            <a:ext cx="9529400" cy="5203050"/>
          </a:xfrm>
          <a:prstGeom prst="rect">
            <a:avLst/>
          </a:prstGeom>
          <a:noFill/>
          <a:ln>
            <a:noFill/>
          </a:ln>
        </p:spPr>
      </p:pic>
      <p:pic>
        <p:nvPicPr>
          <p:cNvPr id="179" name="Google Shape;179;p18"/>
          <p:cNvPicPr preferRelativeResize="0"/>
          <p:nvPr/>
        </p:nvPicPr>
        <p:blipFill>
          <a:blip r:embed="rId4">
            <a:alphaModFix/>
          </a:blip>
          <a:stretch>
            <a:fillRect/>
          </a:stretch>
        </p:blipFill>
        <p:spPr>
          <a:xfrm>
            <a:off x="3917200" y="2406700"/>
            <a:ext cx="1184450" cy="809624"/>
          </a:xfrm>
          <a:prstGeom prst="rect">
            <a:avLst/>
          </a:prstGeom>
          <a:noFill/>
          <a:ln>
            <a:noFill/>
          </a:ln>
        </p:spPr>
      </p:pic>
      <p:sp>
        <p:nvSpPr>
          <p:cNvPr id="180" name="Google Shape;180;p18"/>
          <p:cNvSpPr txBox="1"/>
          <p:nvPr/>
        </p:nvSpPr>
        <p:spPr>
          <a:xfrm>
            <a:off x="2314375" y="1199725"/>
            <a:ext cx="5034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6000">
                <a:solidFill>
                  <a:schemeClr val="lt1"/>
                </a:solidFill>
              </a:rPr>
              <a:t>Thank you for your attention!</a:t>
            </a:r>
            <a:endParaRPr b="1" sz="6000">
              <a:solidFill>
                <a:schemeClr val="lt1"/>
              </a:solidFill>
            </a:endParaRPr>
          </a:p>
        </p:txBody>
      </p:sp>
      <p:sp>
        <p:nvSpPr>
          <p:cNvPr id="181" name="Google Shape;181;p18"/>
          <p:cNvSpPr txBox="1"/>
          <p:nvPr/>
        </p:nvSpPr>
        <p:spPr>
          <a:xfrm>
            <a:off x="1769300" y="4941450"/>
            <a:ext cx="77601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500"/>
              <a:t>source: https://www.google.com/url?sa=i&amp;url=https%3A%2F%2Fgfycat.com%2Fancientimperfectcarpenterant&amp;psig=AOvVaw1Qiiax-GCv2ZS5idPs94oj&amp;ust=1642799351277000&amp;source=images&amp;cd=vfe&amp;ved=0CAsQjRxqFwoTCPD8-dCewfUCFQAAAAAdAAAAABAu</a:t>
            </a:r>
            <a:endParaRPr sz="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